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73"/>
  </p:notesMasterIdLst>
  <p:sldIdLst>
    <p:sldId id="256" r:id="rId2"/>
    <p:sldId id="257" r:id="rId3"/>
    <p:sldId id="265" r:id="rId4"/>
    <p:sldId id="327" r:id="rId5"/>
    <p:sldId id="328" r:id="rId6"/>
    <p:sldId id="326" r:id="rId7"/>
    <p:sldId id="266" r:id="rId8"/>
    <p:sldId id="317" r:id="rId9"/>
    <p:sldId id="329" r:id="rId10"/>
    <p:sldId id="348" r:id="rId11"/>
    <p:sldId id="347" r:id="rId12"/>
    <p:sldId id="268" r:id="rId13"/>
    <p:sldId id="269" r:id="rId14"/>
    <p:sldId id="270" r:id="rId15"/>
    <p:sldId id="339" r:id="rId16"/>
    <p:sldId id="340" r:id="rId17"/>
    <p:sldId id="271" r:id="rId18"/>
    <p:sldId id="272" r:id="rId19"/>
    <p:sldId id="273" r:id="rId20"/>
    <p:sldId id="274" r:id="rId21"/>
    <p:sldId id="275" r:id="rId22"/>
    <p:sldId id="312" r:id="rId23"/>
    <p:sldId id="276" r:id="rId24"/>
    <p:sldId id="277" r:id="rId25"/>
    <p:sldId id="278" r:id="rId26"/>
    <p:sldId id="351" r:id="rId27"/>
    <p:sldId id="279" r:id="rId28"/>
    <p:sldId id="280" r:id="rId29"/>
    <p:sldId id="313" r:id="rId30"/>
    <p:sldId id="283" r:id="rId31"/>
    <p:sldId id="284" r:id="rId32"/>
    <p:sldId id="285" r:id="rId33"/>
    <p:sldId id="286" r:id="rId34"/>
    <p:sldId id="287" r:id="rId35"/>
    <p:sldId id="288" r:id="rId36"/>
    <p:sldId id="352" r:id="rId37"/>
    <p:sldId id="289" r:id="rId38"/>
    <p:sldId id="290" r:id="rId39"/>
    <p:sldId id="291" r:id="rId40"/>
    <p:sldId id="293" r:id="rId41"/>
    <p:sldId id="294" r:id="rId42"/>
    <p:sldId id="295" r:id="rId43"/>
    <p:sldId id="296" r:id="rId44"/>
    <p:sldId id="297" r:id="rId45"/>
    <p:sldId id="298" r:id="rId46"/>
    <p:sldId id="349" r:id="rId47"/>
    <p:sldId id="353" r:id="rId48"/>
    <p:sldId id="354" r:id="rId49"/>
    <p:sldId id="355" r:id="rId50"/>
    <p:sldId id="299" r:id="rId51"/>
    <p:sldId id="301" r:id="rId52"/>
    <p:sldId id="302" r:id="rId53"/>
    <p:sldId id="303" r:id="rId54"/>
    <p:sldId id="304" r:id="rId55"/>
    <p:sldId id="316" r:id="rId56"/>
    <p:sldId id="305" r:id="rId57"/>
    <p:sldId id="306" r:id="rId58"/>
    <p:sldId id="307" r:id="rId59"/>
    <p:sldId id="356" r:id="rId60"/>
    <p:sldId id="310" r:id="rId61"/>
    <p:sldId id="314" r:id="rId62"/>
    <p:sldId id="341" r:id="rId63"/>
    <p:sldId id="342" r:id="rId64"/>
    <p:sldId id="343" r:id="rId65"/>
    <p:sldId id="344" r:id="rId66"/>
    <p:sldId id="345" r:id="rId67"/>
    <p:sldId id="346" r:id="rId68"/>
    <p:sldId id="308" r:id="rId69"/>
    <p:sldId id="309" r:id="rId70"/>
    <p:sldId id="315" r:id="rId71"/>
    <p:sldId id="325" r:id="rId72"/>
  </p:sldIdLst>
  <p:sldSz cx="9144000" cy="6858000" type="screen4x3"/>
  <p:notesSz cx="6858000" cy="9144000"/>
  <p:custDataLst>
    <p:tags r:id="rId74"/>
  </p:custDataLst>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9" autoAdjust="0"/>
    <p:restoredTop sz="94729"/>
  </p:normalViewPr>
  <p:slideViewPr>
    <p:cSldViewPr>
      <p:cViewPr varScale="1">
        <p:scale>
          <a:sx n="112" d="100"/>
          <a:sy n="112" d="100"/>
        </p:scale>
        <p:origin x="1504"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gs" Target="tags/tag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050744-EB9E-4336-9870-045EE3DE2322}" type="datetimeFigureOut">
              <a:rPr lang="tr-TR" smtClean="0"/>
              <a:pPr/>
              <a:t>10.11.2022</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59045C-C058-4377-A13B-B78230A06333}" type="slidenum">
              <a:rPr lang="tr-TR" smtClean="0"/>
              <a:pPr/>
              <a:t>‹#›</a:t>
            </a:fld>
            <a:endParaRPr lang="tr-TR"/>
          </a:p>
        </p:txBody>
      </p:sp>
    </p:spTree>
    <p:extLst>
      <p:ext uri="{BB962C8B-B14F-4D97-AF65-F5344CB8AC3E}">
        <p14:creationId xmlns:p14="http://schemas.microsoft.com/office/powerpoint/2010/main" val="5398293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1</a:t>
            </a:fld>
            <a:endParaRPr lang="tr-TR"/>
          </a:p>
        </p:txBody>
      </p:sp>
    </p:spTree>
    <p:extLst>
      <p:ext uri="{BB962C8B-B14F-4D97-AF65-F5344CB8AC3E}">
        <p14:creationId xmlns:p14="http://schemas.microsoft.com/office/powerpoint/2010/main" val="27075595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19</a:t>
            </a:fld>
            <a:endParaRPr lang="tr-TR"/>
          </a:p>
        </p:txBody>
      </p:sp>
    </p:spTree>
    <p:extLst>
      <p:ext uri="{BB962C8B-B14F-4D97-AF65-F5344CB8AC3E}">
        <p14:creationId xmlns:p14="http://schemas.microsoft.com/office/powerpoint/2010/main" val="16094686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20</a:t>
            </a:fld>
            <a:endParaRPr lang="tr-TR"/>
          </a:p>
        </p:txBody>
      </p:sp>
    </p:spTree>
    <p:extLst>
      <p:ext uri="{BB962C8B-B14F-4D97-AF65-F5344CB8AC3E}">
        <p14:creationId xmlns:p14="http://schemas.microsoft.com/office/powerpoint/2010/main" val="10375095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21</a:t>
            </a:fld>
            <a:endParaRPr lang="tr-TR"/>
          </a:p>
        </p:txBody>
      </p:sp>
    </p:spTree>
    <p:extLst>
      <p:ext uri="{BB962C8B-B14F-4D97-AF65-F5344CB8AC3E}">
        <p14:creationId xmlns:p14="http://schemas.microsoft.com/office/powerpoint/2010/main" val="7070017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22</a:t>
            </a:fld>
            <a:endParaRPr lang="tr-TR"/>
          </a:p>
        </p:txBody>
      </p:sp>
    </p:spTree>
    <p:extLst>
      <p:ext uri="{BB962C8B-B14F-4D97-AF65-F5344CB8AC3E}">
        <p14:creationId xmlns:p14="http://schemas.microsoft.com/office/powerpoint/2010/main" val="19325058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23</a:t>
            </a:fld>
            <a:endParaRPr lang="tr-TR"/>
          </a:p>
        </p:txBody>
      </p:sp>
    </p:spTree>
    <p:extLst>
      <p:ext uri="{BB962C8B-B14F-4D97-AF65-F5344CB8AC3E}">
        <p14:creationId xmlns:p14="http://schemas.microsoft.com/office/powerpoint/2010/main" val="29197598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24</a:t>
            </a:fld>
            <a:endParaRPr lang="tr-TR"/>
          </a:p>
        </p:txBody>
      </p:sp>
    </p:spTree>
    <p:extLst>
      <p:ext uri="{BB962C8B-B14F-4D97-AF65-F5344CB8AC3E}">
        <p14:creationId xmlns:p14="http://schemas.microsoft.com/office/powerpoint/2010/main" val="37635161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ED59045C-C058-4377-A13B-B78230A06333}" type="slidenum">
              <a:rPr lang="tr-TR" smtClean="0"/>
              <a:pPr/>
              <a:t>25</a:t>
            </a:fld>
            <a:endParaRPr lang="tr-TR"/>
          </a:p>
        </p:txBody>
      </p:sp>
    </p:spTree>
    <p:extLst>
      <p:ext uri="{BB962C8B-B14F-4D97-AF65-F5344CB8AC3E}">
        <p14:creationId xmlns:p14="http://schemas.microsoft.com/office/powerpoint/2010/main" val="31047396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27</a:t>
            </a:fld>
            <a:endParaRPr lang="tr-TR"/>
          </a:p>
        </p:txBody>
      </p:sp>
    </p:spTree>
    <p:extLst>
      <p:ext uri="{BB962C8B-B14F-4D97-AF65-F5344CB8AC3E}">
        <p14:creationId xmlns:p14="http://schemas.microsoft.com/office/powerpoint/2010/main" val="4691169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28</a:t>
            </a:fld>
            <a:endParaRPr lang="tr-TR"/>
          </a:p>
        </p:txBody>
      </p:sp>
    </p:spTree>
    <p:extLst>
      <p:ext uri="{BB962C8B-B14F-4D97-AF65-F5344CB8AC3E}">
        <p14:creationId xmlns:p14="http://schemas.microsoft.com/office/powerpoint/2010/main" val="11495956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29</a:t>
            </a:fld>
            <a:endParaRPr lang="tr-TR"/>
          </a:p>
        </p:txBody>
      </p:sp>
    </p:spTree>
    <p:extLst>
      <p:ext uri="{BB962C8B-B14F-4D97-AF65-F5344CB8AC3E}">
        <p14:creationId xmlns:p14="http://schemas.microsoft.com/office/powerpoint/2010/main" val="29776135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2</a:t>
            </a:fld>
            <a:endParaRPr lang="tr-TR"/>
          </a:p>
        </p:txBody>
      </p:sp>
    </p:spTree>
    <p:extLst>
      <p:ext uri="{BB962C8B-B14F-4D97-AF65-F5344CB8AC3E}">
        <p14:creationId xmlns:p14="http://schemas.microsoft.com/office/powerpoint/2010/main" val="35950145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30</a:t>
            </a:fld>
            <a:endParaRPr lang="tr-TR"/>
          </a:p>
        </p:txBody>
      </p:sp>
    </p:spTree>
    <p:extLst>
      <p:ext uri="{BB962C8B-B14F-4D97-AF65-F5344CB8AC3E}">
        <p14:creationId xmlns:p14="http://schemas.microsoft.com/office/powerpoint/2010/main" val="35491701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31</a:t>
            </a:fld>
            <a:endParaRPr lang="tr-TR"/>
          </a:p>
        </p:txBody>
      </p:sp>
    </p:spTree>
    <p:extLst>
      <p:ext uri="{BB962C8B-B14F-4D97-AF65-F5344CB8AC3E}">
        <p14:creationId xmlns:p14="http://schemas.microsoft.com/office/powerpoint/2010/main" val="31024127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32</a:t>
            </a:fld>
            <a:endParaRPr lang="tr-TR"/>
          </a:p>
        </p:txBody>
      </p:sp>
    </p:spTree>
    <p:extLst>
      <p:ext uri="{BB962C8B-B14F-4D97-AF65-F5344CB8AC3E}">
        <p14:creationId xmlns:p14="http://schemas.microsoft.com/office/powerpoint/2010/main" val="14866235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33</a:t>
            </a:fld>
            <a:endParaRPr lang="tr-TR"/>
          </a:p>
        </p:txBody>
      </p:sp>
    </p:spTree>
    <p:extLst>
      <p:ext uri="{BB962C8B-B14F-4D97-AF65-F5344CB8AC3E}">
        <p14:creationId xmlns:p14="http://schemas.microsoft.com/office/powerpoint/2010/main" val="118247393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34</a:t>
            </a:fld>
            <a:endParaRPr lang="tr-TR"/>
          </a:p>
        </p:txBody>
      </p:sp>
    </p:spTree>
    <p:extLst>
      <p:ext uri="{BB962C8B-B14F-4D97-AF65-F5344CB8AC3E}">
        <p14:creationId xmlns:p14="http://schemas.microsoft.com/office/powerpoint/2010/main" val="30634500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35</a:t>
            </a:fld>
            <a:endParaRPr lang="tr-TR"/>
          </a:p>
        </p:txBody>
      </p:sp>
    </p:spTree>
    <p:extLst>
      <p:ext uri="{BB962C8B-B14F-4D97-AF65-F5344CB8AC3E}">
        <p14:creationId xmlns:p14="http://schemas.microsoft.com/office/powerpoint/2010/main" val="376102434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37</a:t>
            </a:fld>
            <a:endParaRPr lang="tr-TR"/>
          </a:p>
        </p:txBody>
      </p:sp>
    </p:spTree>
    <p:extLst>
      <p:ext uri="{BB962C8B-B14F-4D97-AF65-F5344CB8AC3E}">
        <p14:creationId xmlns:p14="http://schemas.microsoft.com/office/powerpoint/2010/main" val="10299691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38</a:t>
            </a:fld>
            <a:endParaRPr lang="tr-TR"/>
          </a:p>
        </p:txBody>
      </p:sp>
    </p:spTree>
    <p:extLst>
      <p:ext uri="{BB962C8B-B14F-4D97-AF65-F5344CB8AC3E}">
        <p14:creationId xmlns:p14="http://schemas.microsoft.com/office/powerpoint/2010/main" val="367745335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39</a:t>
            </a:fld>
            <a:endParaRPr lang="tr-TR"/>
          </a:p>
        </p:txBody>
      </p:sp>
    </p:spTree>
    <p:extLst>
      <p:ext uri="{BB962C8B-B14F-4D97-AF65-F5344CB8AC3E}">
        <p14:creationId xmlns:p14="http://schemas.microsoft.com/office/powerpoint/2010/main" val="399560137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40</a:t>
            </a:fld>
            <a:endParaRPr lang="tr-TR"/>
          </a:p>
        </p:txBody>
      </p:sp>
    </p:spTree>
    <p:extLst>
      <p:ext uri="{BB962C8B-B14F-4D97-AF65-F5344CB8AC3E}">
        <p14:creationId xmlns:p14="http://schemas.microsoft.com/office/powerpoint/2010/main" val="4210031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3</a:t>
            </a:fld>
            <a:endParaRPr lang="tr-TR"/>
          </a:p>
        </p:txBody>
      </p:sp>
    </p:spTree>
    <p:extLst>
      <p:ext uri="{BB962C8B-B14F-4D97-AF65-F5344CB8AC3E}">
        <p14:creationId xmlns:p14="http://schemas.microsoft.com/office/powerpoint/2010/main" val="379155217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41</a:t>
            </a:fld>
            <a:endParaRPr lang="tr-TR"/>
          </a:p>
        </p:txBody>
      </p:sp>
    </p:spTree>
    <p:extLst>
      <p:ext uri="{BB962C8B-B14F-4D97-AF65-F5344CB8AC3E}">
        <p14:creationId xmlns:p14="http://schemas.microsoft.com/office/powerpoint/2010/main" val="84137046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42</a:t>
            </a:fld>
            <a:endParaRPr lang="tr-TR"/>
          </a:p>
        </p:txBody>
      </p:sp>
    </p:spTree>
    <p:extLst>
      <p:ext uri="{BB962C8B-B14F-4D97-AF65-F5344CB8AC3E}">
        <p14:creationId xmlns:p14="http://schemas.microsoft.com/office/powerpoint/2010/main" val="139093557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43</a:t>
            </a:fld>
            <a:endParaRPr lang="tr-TR"/>
          </a:p>
        </p:txBody>
      </p:sp>
    </p:spTree>
    <p:extLst>
      <p:ext uri="{BB962C8B-B14F-4D97-AF65-F5344CB8AC3E}">
        <p14:creationId xmlns:p14="http://schemas.microsoft.com/office/powerpoint/2010/main" val="341303455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44</a:t>
            </a:fld>
            <a:endParaRPr lang="tr-TR"/>
          </a:p>
        </p:txBody>
      </p:sp>
    </p:spTree>
    <p:extLst>
      <p:ext uri="{BB962C8B-B14F-4D97-AF65-F5344CB8AC3E}">
        <p14:creationId xmlns:p14="http://schemas.microsoft.com/office/powerpoint/2010/main" val="191361547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45</a:t>
            </a:fld>
            <a:endParaRPr lang="tr-TR"/>
          </a:p>
        </p:txBody>
      </p:sp>
    </p:spTree>
    <p:extLst>
      <p:ext uri="{BB962C8B-B14F-4D97-AF65-F5344CB8AC3E}">
        <p14:creationId xmlns:p14="http://schemas.microsoft.com/office/powerpoint/2010/main" val="387278932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50</a:t>
            </a:fld>
            <a:endParaRPr lang="tr-TR"/>
          </a:p>
        </p:txBody>
      </p:sp>
    </p:spTree>
    <p:extLst>
      <p:ext uri="{BB962C8B-B14F-4D97-AF65-F5344CB8AC3E}">
        <p14:creationId xmlns:p14="http://schemas.microsoft.com/office/powerpoint/2010/main" val="412632304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51</a:t>
            </a:fld>
            <a:endParaRPr lang="tr-TR"/>
          </a:p>
        </p:txBody>
      </p:sp>
    </p:spTree>
    <p:extLst>
      <p:ext uri="{BB962C8B-B14F-4D97-AF65-F5344CB8AC3E}">
        <p14:creationId xmlns:p14="http://schemas.microsoft.com/office/powerpoint/2010/main" val="412301579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52</a:t>
            </a:fld>
            <a:endParaRPr lang="tr-TR"/>
          </a:p>
        </p:txBody>
      </p:sp>
    </p:spTree>
    <p:extLst>
      <p:ext uri="{BB962C8B-B14F-4D97-AF65-F5344CB8AC3E}">
        <p14:creationId xmlns:p14="http://schemas.microsoft.com/office/powerpoint/2010/main" val="427498990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53</a:t>
            </a:fld>
            <a:endParaRPr lang="tr-TR"/>
          </a:p>
        </p:txBody>
      </p:sp>
    </p:spTree>
    <p:extLst>
      <p:ext uri="{BB962C8B-B14F-4D97-AF65-F5344CB8AC3E}">
        <p14:creationId xmlns:p14="http://schemas.microsoft.com/office/powerpoint/2010/main" val="154495646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54</a:t>
            </a:fld>
            <a:endParaRPr lang="tr-TR"/>
          </a:p>
        </p:txBody>
      </p:sp>
    </p:spTree>
    <p:extLst>
      <p:ext uri="{BB962C8B-B14F-4D97-AF65-F5344CB8AC3E}">
        <p14:creationId xmlns:p14="http://schemas.microsoft.com/office/powerpoint/2010/main" val="8231266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7</a:t>
            </a:fld>
            <a:endParaRPr lang="tr-TR"/>
          </a:p>
        </p:txBody>
      </p:sp>
    </p:spTree>
    <p:extLst>
      <p:ext uri="{BB962C8B-B14F-4D97-AF65-F5344CB8AC3E}">
        <p14:creationId xmlns:p14="http://schemas.microsoft.com/office/powerpoint/2010/main" val="402012142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55</a:t>
            </a:fld>
            <a:endParaRPr lang="tr-TR"/>
          </a:p>
        </p:txBody>
      </p:sp>
    </p:spTree>
    <p:extLst>
      <p:ext uri="{BB962C8B-B14F-4D97-AF65-F5344CB8AC3E}">
        <p14:creationId xmlns:p14="http://schemas.microsoft.com/office/powerpoint/2010/main" val="220610138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56</a:t>
            </a:fld>
            <a:endParaRPr lang="tr-TR"/>
          </a:p>
        </p:txBody>
      </p:sp>
    </p:spTree>
    <p:extLst>
      <p:ext uri="{BB962C8B-B14F-4D97-AF65-F5344CB8AC3E}">
        <p14:creationId xmlns:p14="http://schemas.microsoft.com/office/powerpoint/2010/main" val="290573577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57</a:t>
            </a:fld>
            <a:endParaRPr lang="tr-TR"/>
          </a:p>
        </p:txBody>
      </p:sp>
    </p:spTree>
    <p:extLst>
      <p:ext uri="{BB962C8B-B14F-4D97-AF65-F5344CB8AC3E}">
        <p14:creationId xmlns:p14="http://schemas.microsoft.com/office/powerpoint/2010/main" val="27524769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58</a:t>
            </a:fld>
            <a:endParaRPr lang="tr-TR"/>
          </a:p>
        </p:txBody>
      </p:sp>
    </p:spTree>
    <p:extLst>
      <p:ext uri="{BB962C8B-B14F-4D97-AF65-F5344CB8AC3E}">
        <p14:creationId xmlns:p14="http://schemas.microsoft.com/office/powerpoint/2010/main" val="95536400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60</a:t>
            </a:fld>
            <a:endParaRPr lang="tr-TR"/>
          </a:p>
        </p:txBody>
      </p:sp>
    </p:spTree>
    <p:extLst>
      <p:ext uri="{BB962C8B-B14F-4D97-AF65-F5344CB8AC3E}">
        <p14:creationId xmlns:p14="http://schemas.microsoft.com/office/powerpoint/2010/main" val="175383949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61</a:t>
            </a:fld>
            <a:endParaRPr lang="tr-TR"/>
          </a:p>
        </p:txBody>
      </p:sp>
    </p:spTree>
    <p:extLst>
      <p:ext uri="{BB962C8B-B14F-4D97-AF65-F5344CB8AC3E}">
        <p14:creationId xmlns:p14="http://schemas.microsoft.com/office/powerpoint/2010/main" val="294705130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68</a:t>
            </a:fld>
            <a:endParaRPr lang="tr-TR"/>
          </a:p>
        </p:txBody>
      </p:sp>
    </p:spTree>
    <p:extLst>
      <p:ext uri="{BB962C8B-B14F-4D97-AF65-F5344CB8AC3E}">
        <p14:creationId xmlns:p14="http://schemas.microsoft.com/office/powerpoint/2010/main" val="344454144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69</a:t>
            </a:fld>
            <a:endParaRPr lang="tr-TR"/>
          </a:p>
        </p:txBody>
      </p:sp>
    </p:spTree>
    <p:extLst>
      <p:ext uri="{BB962C8B-B14F-4D97-AF65-F5344CB8AC3E}">
        <p14:creationId xmlns:p14="http://schemas.microsoft.com/office/powerpoint/2010/main" val="33161899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70</a:t>
            </a:fld>
            <a:endParaRPr lang="tr-TR"/>
          </a:p>
        </p:txBody>
      </p:sp>
    </p:spTree>
    <p:extLst>
      <p:ext uri="{BB962C8B-B14F-4D97-AF65-F5344CB8AC3E}">
        <p14:creationId xmlns:p14="http://schemas.microsoft.com/office/powerpoint/2010/main" val="3027084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12</a:t>
            </a:fld>
            <a:endParaRPr lang="tr-TR"/>
          </a:p>
        </p:txBody>
      </p:sp>
    </p:spTree>
    <p:extLst>
      <p:ext uri="{BB962C8B-B14F-4D97-AF65-F5344CB8AC3E}">
        <p14:creationId xmlns:p14="http://schemas.microsoft.com/office/powerpoint/2010/main" val="32607717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13</a:t>
            </a:fld>
            <a:endParaRPr lang="tr-TR"/>
          </a:p>
        </p:txBody>
      </p:sp>
    </p:spTree>
    <p:extLst>
      <p:ext uri="{BB962C8B-B14F-4D97-AF65-F5344CB8AC3E}">
        <p14:creationId xmlns:p14="http://schemas.microsoft.com/office/powerpoint/2010/main" val="2064197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14</a:t>
            </a:fld>
            <a:endParaRPr lang="tr-TR"/>
          </a:p>
        </p:txBody>
      </p:sp>
    </p:spTree>
    <p:extLst>
      <p:ext uri="{BB962C8B-B14F-4D97-AF65-F5344CB8AC3E}">
        <p14:creationId xmlns:p14="http://schemas.microsoft.com/office/powerpoint/2010/main" val="38226614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17</a:t>
            </a:fld>
            <a:endParaRPr lang="tr-TR"/>
          </a:p>
        </p:txBody>
      </p:sp>
    </p:spTree>
    <p:extLst>
      <p:ext uri="{BB962C8B-B14F-4D97-AF65-F5344CB8AC3E}">
        <p14:creationId xmlns:p14="http://schemas.microsoft.com/office/powerpoint/2010/main" val="12712258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59045C-C058-4377-A13B-B78230A06333}" type="slidenum">
              <a:rPr lang="tr-TR" smtClean="0"/>
              <a:pPr/>
              <a:t>18</a:t>
            </a:fld>
            <a:endParaRPr lang="tr-TR"/>
          </a:p>
        </p:txBody>
      </p:sp>
    </p:spTree>
    <p:extLst>
      <p:ext uri="{BB962C8B-B14F-4D97-AF65-F5344CB8AC3E}">
        <p14:creationId xmlns:p14="http://schemas.microsoft.com/office/powerpoint/2010/main" val="1694542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7" name="6 Veri Yer Tutucusu"/>
          <p:cNvSpPr>
            <a:spLocks noGrp="1"/>
          </p:cNvSpPr>
          <p:nvPr>
            <p:ph type="dt" sz="half" idx="10"/>
          </p:nvPr>
        </p:nvSpPr>
        <p:spPr/>
        <p:txBody>
          <a:bodyPr/>
          <a:lstStyle/>
          <a:p>
            <a:fld id="{CFEFDADE-BC41-42D5-8445-8AC218767192}" type="datetime1">
              <a:rPr lang="tr-TR" smtClean="0"/>
              <a:t>10.11.2022</a:t>
            </a:fld>
            <a:endParaRPr lang="tr-TR"/>
          </a:p>
        </p:txBody>
      </p:sp>
      <p:sp>
        <p:nvSpPr>
          <p:cNvPr id="20" name="19 Altbilgi Yer Tutucusu"/>
          <p:cNvSpPr>
            <a:spLocks noGrp="1"/>
          </p:cNvSpPr>
          <p:nvPr>
            <p:ph type="ftr" sz="quarter" idx="11"/>
          </p:nvPr>
        </p:nvSpPr>
        <p:spPr/>
        <p:txBody>
          <a:bodyPr/>
          <a:lstStyle/>
          <a:p>
            <a:r>
              <a:rPr lang="da-DK"/>
              <a:t>Kavram Öğretimi</a:t>
            </a:r>
            <a:endParaRPr lang="tr-TR"/>
          </a:p>
        </p:txBody>
      </p:sp>
      <p:sp>
        <p:nvSpPr>
          <p:cNvPr id="10" name="9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329F1D9F-3053-4766-8C81-A81B85764997}" type="datetime1">
              <a:rPr lang="tr-TR" smtClean="0"/>
              <a:t>10.11.2022</a:t>
            </a:fld>
            <a:endParaRPr lang="tr-TR"/>
          </a:p>
        </p:txBody>
      </p:sp>
      <p:sp>
        <p:nvSpPr>
          <p:cNvPr id="5" name="4 Altbilgi Yer Tutucusu"/>
          <p:cNvSpPr>
            <a:spLocks noGrp="1"/>
          </p:cNvSpPr>
          <p:nvPr>
            <p:ph type="ftr" sz="quarter" idx="11"/>
          </p:nvPr>
        </p:nvSpPr>
        <p:spPr/>
        <p:txBody>
          <a:bodyPr/>
          <a:lstStyle/>
          <a:p>
            <a:r>
              <a:rPr lang="da-DK"/>
              <a:t>Kavram Öğretimi</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AEE75256-755E-4DA6-96CA-1FDA2AD91E1E}" type="datetime1">
              <a:rPr lang="tr-TR" smtClean="0"/>
              <a:t>10.11.2022</a:t>
            </a:fld>
            <a:endParaRPr lang="tr-TR"/>
          </a:p>
        </p:txBody>
      </p:sp>
      <p:sp>
        <p:nvSpPr>
          <p:cNvPr id="5" name="4 Altbilgi Yer Tutucusu"/>
          <p:cNvSpPr>
            <a:spLocks noGrp="1"/>
          </p:cNvSpPr>
          <p:nvPr>
            <p:ph type="ftr" sz="quarter" idx="11"/>
          </p:nvPr>
        </p:nvSpPr>
        <p:spPr/>
        <p:txBody>
          <a:bodyPr/>
          <a:lstStyle/>
          <a:p>
            <a:r>
              <a:rPr lang="da-DK"/>
              <a:t>Kavram Öğretimi</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38E592C2-03BB-4DCC-B09C-B4212FBAE726}" type="datetime1">
              <a:rPr lang="tr-TR" smtClean="0"/>
              <a:t>10.11.2022</a:t>
            </a:fld>
            <a:endParaRPr lang="tr-TR"/>
          </a:p>
        </p:txBody>
      </p:sp>
      <p:sp>
        <p:nvSpPr>
          <p:cNvPr id="5" name="4 Altbilgi Yer Tutucusu"/>
          <p:cNvSpPr>
            <a:spLocks noGrp="1"/>
          </p:cNvSpPr>
          <p:nvPr>
            <p:ph type="ftr" sz="quarter" idx="11"/>
          </p:nvPr>
        </p:nvSpPr>
        <p:spPr/>
        <p:txBody>
          <a:bodyPr/>
          <a:lstStyle/>
          <a:p>
            <a:r>
              <a:rPr lang="da-DK"/>
              <a:t>Kavram Öğretimi</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B7FED065-ADD7-498C-A10C-CEF9DB43673F}" type="datetime1">
              <a:rPr lang="tr-TR" smtClean="0"/>
              <a:t>10.11.2022</a:t>
            </a:fld>
            <a:endParaRPr lang="tr-TR"/>
          </a:p>
        </p:txBody>
      </p:sp>
      <p:sp>
        <p:nvSpPr>
          <p:cNvPr id="5" name="4 Altbilgi Yer Tutucusu"/>
          <p:cNvSpPr>
            <a:spLocks noGrp="1"/>
          </p:cNvSpPr>
          <p:nvPr>
            <p:ph type="ftr" sz="quarter" idx="11"/>
          </p:nvPr>
        </p:nvSpPr>
        <p:spPr/>
        <p:txBody>
          <a:bodyPr/>
          <a:lstStyle/>
          <a:p>
            <a:r>
              <a:rPr lang="da-DK"/>
              <a:t>Kavram Öğretimi</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886881BC-A933-4DD1-8013-D8D5E93D7439}" type="datetime1">
              <a:rPr lang="tr-TR" smtClean="0"/>
              <a:t>10.11.2022</a:t>
            </a:fld>
            <a:endParaRPr lang="tr-TR"/>
          </a:p>
        </p:txBody>
      </p:sp>
      <p:sp>
        <p:nvSpPr>
          <p:cNvPr id="6" name="5 Altbilgi Yer Tutucusu"/>
          <p:cNvSpPr>
            <a:spLocks noGrp="1"/>
          </p:cNvSpPr>
          <p:nvPr>
            <p:ph type="ftr" sz="quarter" idx="11"/>
          </p:nvPr>
        </p:nvSpPr>
        <p:spPr/>
        <p:txBody>
          <a:bodyPr/>
          <a:lstStyle/>
          <a:p>
            <a:r>
              <a:rPr lang="da-DK"/>
              <a:t>Kavram Öğretimi</a:t>
            </a:r>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80CF2DB7-C7D8-447B-8939-08994A840F13}" type="datetime1">
              <a:rPr lang="tr-TR" smtClean="0"/>
              <a:t>10.11.2022</a:t>
            </a:fld>
            <a:endParaRPr lang="tr-TR"/>
          </a:p>
        </p:txBody>
      </p:sp>
      <p:sp>
        <p:nvSpPr>
          <p:cNvPr id="8" name="7 Altbilgi Yer Tutucusu"/>
          <p:cNvSpPr>
            <a:spLocks noGrp="1"/>
          </p:cNvSpPr>
          <p:nvPr>
            <p:ph type="ftr" sz="quarter" idx="11"/>
          </p:nvPr>
        </p:nvSpPr>
        <p:spPr/>
        <p:txBody>
          <a:bodyPr/>
          <a:lstStyle/>
          <a:p>
            <a:r>
              <a:rPr lang="da-DK"/>
              <a:t>Kavram Öğretimi</a:t>
            </a:r>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9AAC6AE4-EF6C-4ADD-8979-88683324EEFC}" type="datetime1">
              <a:rPr lang="tr-TR" smtClean="0"/>
              <a:t>10.11.2022</a:t>
            </a:fld>
            <a:endParaRPr lang="tr-TR"/>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797D881E-640D-4316-800E-D858D0D24500}" type="datetime1">
              <a:rPr lang="tr-TR" smtClean="0"/>
              <a:t>10.11.2022</a:t>
            </a:fld>
            <a:endParaRPr lang="tr-TR"/>
          </a:p>
        </p:txBody>
      </p:sp>
      <p:sp>
        <p:nvSpPr>
          <p:cNvPr id="3" name="2 Altbilgi Yer Tutucusu"/>
          <p:cNvSpPr>
            <a:spLocks noGrp="1"/>
          </p:cNvSpPr>
          <p:nvPr>
            <p:ph type="ftr" sz="quarter" idx="11"/>
          </p:nvPr>
        </p:nvSpPr>
        <p:spPr/>
        <p:txBody>
          <a:bodyPr/>
          <a:lstStyle/>
          <a:p>
            <a:r>
              <a:rPr lang="da-DK"/>
              <a:t>Kavram Öğretimi</a:t>
            </a:r>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A0C3E87E-270B-42AD-B7B5-7A4364662D1B}" type="datetime1">
              <a:rPr lang="tr-TR" smtClean="0"/>
              <a:t>10.11.2022</a:t>
            </a:fld>
            <a:endParaRPr lang="tr-TR"/>
          </a:p>
        </p:txBody>
      </p:sp>
      <p:sp>
        <p:nvSpPr>
          <p:cNvPr id="6" name="5 Altbilgi Yer Tutucusu"/>
          <p:cNvSpPr>
            <a:spLocks noGrp="1"/>
          </p:cNvSpPr>
          <p:nvPr>
            <p:ph type="ftr" sz="quarter" idx="11"/>
          </p:nvPr>
        </p:nvSpPr>
        <p:spPr/>
        <p:txBody>
          <a:bodyPr/>
          <a:lstStyle/>
          <a:p>
            <a:r>
              <a:rPr lang="da-DK"/>
              <a:t>Kavram Öğretimi</a:t>
            </a:r>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5CB2DF59-C7C9-4046-B18A-422D09A35574}" type="datetime1">
              <a:rPr lang="tr-TR" smtClean="0"/>
              <a:t>10.11.2022</a:t>
            </a:fld>
            <a:endParaRPr lang="tr-TR"/>
          </a:p>
        </p:txBody>
      </p:sp>
      <p:sp>
        <p:nvSpPr>
          <p:cNvPr id="6" name="5 Altbilgi Yer Tutucusu"/>
          <p:cNvSpPr>
            <a:spLocks noGrp="1"/>
          </p:cNvSpPr>
          <p:nvPr>
            <p:ph type="ftr" sz="quarter" idx="11"/>
          </p:nvPr>
        </p:nvSpPr>
        <p:spPr/>
        <p:txBody>
          <a:bodyPr/>
          <a:lstStyle/>
          <a:p>
            <a:r>
              <a:rPr lang="da-DK"/>
              <a:t>Kavram Öğretimi</a:t>
            </a:r>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p>
            <a:r>
              <a:rPr kumimoji="0" lang="tr-TR"/>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42C9FCE-245A-4AD2-9A92-E8ABB8FC02F7}" type="datetime1">
              <a:rPr lang="tr-TR" smtClean="0"/>
              <a:t>10.11.2022</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r>
              <a:rPr lang="da-DK"/>
              <a:t>Kavram Öğretimi</a:t>
            </a:r>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1DEFA8C-F947-479F-BE07-76B6B3F80BF1}"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3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432560" y="692696"/>
            <a:ext cx="7406640" cy="1584176"/>
          </a:xfrm>
        </p:spPr>
        <p:txBody>
          <a:bodyPr>
            <a:normAutofit/>
          </a:bodyPr>
          <a:lstStyle/>
          <a:p>
            <a:pPr algn="ctr"/>
            <a:r>
              <a:rPr lang="tr-TR" sz="5400" b="1" dirty="0"/>
              <a:t>KAVRAM ÖĞRETİMİ</a:t>
            </a:r>
          </a:p>
        </p:txBody>
      </p:sp>
      <p:sp>
        <p:nvSpPr>
          <p:cNvPr id="3" name="2 Alt Başlık"/>
          <p:cNvSpPr>
            <a:spLocks noGrp="1"/>
          </p:cNvSpPr>
          <p:nvPr>
            <p:ph type="subTitle" idx="1"/>
          </p:nvPr>
        </p:nvSpPr>
        <p:spPr>
          <a:xfrm>
            <a:off x="1432560" y="2924944"/>
            <a:ext cx="7406640" cy="1800200"/>
          </a:xfrm>
        </p:spPr>
        <p:txBody>
          <a:bodyPr>
            <a:normAutofit/>
          </a:bodyPr>
          <a:lstStyle/>
          <a:p>
            <a:pPr algn="ctr"/>
            <a:r>
              <a:rPr lang="tr-TR" sz="2400" b="1">
                <a:solidFill>
                  <a:schemeClr val="tx1"/>
                </a:solidFill>
              </a:rPr>
              <a:t>Prof. </a:t>
            </a:r>
            <a:r>
              <a:rPr lang="tr-TR" sz="2400" b="1"/>
              <a:t>Dr</a:t>
            </a:r>
            <a:r>
              <a:rPr lang="tr-TR" sz="2400" b="1" dirty="0"/>
              <a:t> . Yasemin Ergenekon</a:t>
            </a:r>
          </a:p>
          <a:p>
            <a:pPr algn="ctr"/>
            <a:r>
              <a:rPr lang="tr-TR" sz="2400" b="1" dirty="0"/>
              <a:t>Anadolu Üniversitesi</a:t>
            </a:r>
          </a:p>
          <a:p>
            <a:pPr algn="ctr"/>
            <a:r>
              <a:rPr lang="tr-TR" sz="2400" b="1" dirty="0"/>
              <a:t>Eğitim Fakültesi</a:t>
            </a:r>
          </a:p>
          <a:p>
            <a:pPr algn="ctr"/>
            <a:r>
              <a:rPr lang="tr-TR" sz="2400" b="1" dirty="0"/>
              <a:t>Özel Eğitim Bölümü </a:t>
            </a:r>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365760" lvl="1" indent="-283464">
              <a:spcBef>
                <a:spcPts val="600"/>
              </a:spcBef>
              <a:buSzPct val="80000"/>
              <a:buFont typeface="Wingdings 2"/>
              <a:buChar char=""/>
            </a:pPr>
            <a:r>
              <a:rPr lang="tr-TR" sz="3200" i="1" u="sng" dirty="0"/>
              <a:t>Soyut Kavramlar:</a:t>
            </a:r>
            <a:r>
              <a:rPr lang="tr-TR" sz="3200" i="1" dirty="0"/>
              <a:t> </a:t>
            </a:r>
            <a:r>
              <a:rPr lang="tr-TR" sz="3200" dirty="0"/>
              <a:t>Varlığı genel kabul gören, belli özelliklerine ilişkin bilgi ve kurallar aracılığıyla tanımlanan, sınıflanan kavramlardır.  </a:t>
            </a:r>
          </a:p>
          <a:p>
            <a:pPr marL="365760" lvl="1" indent="-283464">
              <a:spcBef>
                <a:spcPts val="600"/>
              </a:spcBef>
              <a:buSzPct val="80000"/>
              <a:buFont typeface="Wingdings 2"/>
              <a:buChar char=""/>
            </a:pPr>
            <a:r>
              <a:rPr lang="tr-TR" sz="3200" dirty="0"/>
              <a:t>Soyut kavramların öğrenilmesi, o kavramın tanımlanması ve sınıflandırılmasında </a:t>
            </a:r>
            <a:r>
              <a:rPr lang="tr-TR" sz="3200" dirty="0">
                <a:solidFill>
                  <a:srgbClr val="FF0000"/>
                </a:solidFill>
              </a:rPr>
              <a:t>bir dizi kuralın öğrenilmesini</a:t>
            </a:r>
            <a:r>
              <a:rPr lang="tr-TR" sz="3200" dirty="0"/>
              <a:t> gerektirir.</a:t>
            </a:r>
          </a:p>
        </p:txBody>
      </p:sp>
      <p:sp>
        <p:nvSpPr>
          <p:cNvPr id="4" name="Altbilgi Yer Tutucusu 3"/>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10</a:t>
            </a:fld>
            <a:endParaRPr lang="tr-TR"/>
          </a:p>
        </p:txBody>
      </p:sp>
    </p:spTree>
    <p:extLst>
      <p:ext uri="{BB962C8B-B14F-4D97-AF65-F5344CB8AC3E}">
        <p14:creationId xmlns:p14="http://schemas.microsoft.com/office/powerpoint/2010/main" val="3583825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35608" y="274638"/>
            <a:ext cx="7498080" cy="844698"/>
          </a:xfrm>
        </p:spPr>
        <p:txBody>
          <a:bodyPr/>
          <a:lstStyle/>
          <a:p>
            <a:endParaRPr lang="tr-TR" dirty="0"/>
          </a:p>
        </p:txBody>
      </p:sp>
      <p:sp>
        <p:nvSpPr>
          <p:cNvPr id="3" name="İçerik Yer Tutucusu 2"/>
          <p:cNvSpPr>
            <a:spLocks noGrp="1"/>
          </p:cNvSpPr>
          <p:nvPr>
            <p:ph idx="1"/>
          </p:nvPr>
        </p:nvSpPr>
        <p:spPr>
          <a:xfrm>
            <a:off x="1435608" y="1196752"/>
            <a:ext cx="7498080" cy="5108798"/>
          </a:xfrm>
        </p:spPr>
        <p:txBody>
          <a:bodyPr>
            <a:noAutofit/>
          </a:bodyPr>
          <a:lstStyle/>
          <a:p>
            <a:pPr marL="365760" lvl="1" indent="-283464">
              <a:spcBef>
                <a:spcPts val="600"/>
              </a:spcBef>
              <a:buSzPct val="80000"/>
              <a:buFont typeface="Wingdings 2"/>
              <a:buChar char=""/>
            </a:pPr>
            <a:r>
              <a:rPr lang="tr-TR" sz="3200" dirty="0"/>
              <a:t>Yakın-uzak, sevmek, uzay, fizikte hacim, sıcaklık; dilde özne, yüklem; matematikte tam sayılar, trigonometri; sosyal bilgilerde adalet, demokrasi, vatan vb. soyut kavramlara örnektir. </a:t>
            </a:r>
          </a:p>
          <a:p>
            <a:pPr marL="365760" lvl="1" indent="-283464">
              <a:spcBef>
                <a:spcPts val="600"/>
              </a:spcBef>
              <a:buSzPct val="80000"/>
              <a:buFont typeface="Wingdings 2"/>
              <a:buChar char=""/>
            </a:pPr>
            <a:r>
              <a:rPr lang="tr-TR" sz="3200" dirty="0"/>
              <a:t>Matematik, fizik, kimya vb. disiplin alanlarındaki bazı soyut kavramların öğrenilebilmesi için öğrencinin bilişsel gelişim bakımından </a:t>
            </a:r>
            <a:r>
              <a:rPr lang="tr-TR" sz="3200" dirty="0">
                <a:solidFill>
                  <a:srgbClr val="FF0000"/>
                </a:solidFill>
              </a:rPr>
              <a:t>soyut işlemler döneminde</a:t>
            </a:r>
            <a:r>
              <a:rPr lang="tr-TR" sz="3200" dirty="0"/>
              <a:t> olması gerekir.  </a:t>
            </a:r>
          </a:p>
        </p:txBody>
      </p:sp>
      <p:sp>
        <p:nvSpPr>
          <p:cNvPr id="4" name="Altbilgi Yer Tutucusu 3"/>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11</a:t>
            </a:fld>
            <a:endParaRPr lang="tr-TR"/>
          </a:p>
        </p:txBody>
      </p:sp>
    </p:spTree>
    <p:extLst>
      <p:ext uri="{BB962C8B-B14F-4D97-AF65-F5344CB8AC3E}">
        <p14:creationId xmlns:p14="http://schemas.microsoft.com/office/powerpoint/2010/main" val="19131407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a:effectLst/>
              </a:rPr>
              <a:t>Kavramların özellikleri nelerdir?</a:t>
            </a:r>
          </a:p>
        </p:txBody>
      </p:sp>
      <p:sp>
        <p:nvSpPr>
          <p:cNvPr id="3" name="2 İçerik Yer Tutucusu"/>
          <p:cNvSpPr>
            <a:spLocks noGrp="1"/>
          </p:cNvSpPr>
          <p:nvPr>
            <p:ph idx="1"/>
          </p:nvPr>
        </p:nvSpPr>
        <p:spPr/>
        <p:txBody>
          <a:bodyPr>
            <a:normAutofit fontScale="92500" lnSpcReduction="20000"/>
          </a:bodyPr>
          <a:lstStyle/>
          <a:p>
            <a:r>
              <a:rPr lang="tr-TR" b="1" i="1" dirty="0">
                <a:solidFill>
                  <a:schemeClr val="accent1">
                    <a:lumMod val="75000"/>
                  </a:schemeClr>
                </a:solidFill>
              </a:rPr>
              <a:t>Kavramlar sözcük ya da sözcük gruplarıyla simgelenir. </a:t>
            </a:r>
          </a:p>
          <a:p>
            <a:r>
              <a:rPr lang="tr-TR" dirty="0"/>
              <a:t>Bir diğer deyişle sözcük ya da sözcük grupları kavramın </a:t>
            </a:r>
            <a:r>
              <a:rPr lang="tr-TR" dirty="0">
                <a:solidFill>
                  <a:srgbClr val="FF0000"/>
                </a:solidFill>
              </a:rPr>
              <a:t>etiketleri</a:t>
            </a:r>
            <a:r>
              <a:rPr lang="tr-TR" dirty="0"/>
              <a:t>dir. </a:t>
            </a:r>
          </a:p>
          <a:p>
            <a:r>
              <a:rPr lang="tr-TR" dirty="0"/>
              <a:t>Bir kavrama verilen isim kavramın kendisini değil etiketini simgeler.</a:t>
            </a:r>
          </a:p>
          <a:p>
            <a:r>
              <a:rPr lang="tr-TR" dirty="0"/>
              <a:t>Bir kavramı adlandıran sözcük, aynı dili konuşan bireyler arasında </a:t>
            </a:r>
            <a:r>
              <a:rPr lang="tr-TR" dirty="0">
                <a:solidFill>
                  <a:srgbClr val="FF0000"/>
                </a:solidFill>
              </a:rPr>
              <a:t>anlaşılmayı, anlamları ortak kılmayı </a:t>
            </a:r>
            <a:r>
              <a:rPr lang="tr-TR" dirty="0"/>
              <a:t>sağlar.</a:t>
            </a:r>
          </a:p>
          <a:p>
            <a:r>
              <a:rPr lang="tr-TR" dirty="0"/>
              <a:t>Kısaca kavramlar toplumsal olarak kabul edilmiş sözcüklerin anlamıdır. </a:t>
            </a:r>
          </a:p>
          <a:p>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12</a:t>
            </a:fld>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1447800"/>
            <a:ext cx="7498080" cy="4857750"/>
          </a:xfrm>
        </p:spPr>
        <p:txBody>
          <a:bodyPr>
            <a:normAutofit fontScale="85000" lnSpcReduction="20000"/>
          </a:bodyPr>
          <a:lstStyle/>
          <a:p>
            <a:r>
              <a:rPr lang="tr-TR" sz="3500" b="1" i="1" dirty="0">
                <a:solidFill>
                  <a:schemeClr val="accent1">
                    <a:lumMod val="75000"/>
                  </a:schemeClr>
                </a:solidFill>
              </a:rPr>
              <a:t>Öğrencinin kavrama ilişkin herhangi bir yaşantısı yoksa kavramın ne olduğunu bilmeyebilir.</a:t>
            </a:r>
          </a:p>
          <a:p>
            <a:r>
              <a:rPr lang="tr-TR" sz="3500" dirty="0"/>
              <a:t>Örneğin öğrenci “</a:t>
            </a:r>
            <a:r>
              <a:rPr lang="tr-TR" sz="3500" dirty="0" err="1"/>
              <a:t>avet</a:t>
            </a:r>
            <a:r>
              <a:rPr lang="tr-TR" sz="3500" dirty="0"/>
              <a:t>” kelimesini okuyabilir, söylendiğinde tekrarlayabilir. </a:t>
            </a:r>
          </a:p>
          <a:p>
            <a:r>
              <a:rPr lang="tr-TR" sz="3500" dirty="0"/>
              <a:t>Ancak öğrencinin kavramla ilgili bir </a:t>
            </a:r>
            <a:r>
              <a:rPr lang="tr-TR" sz="3500" dirty="0">
                <a:solidFill>
                  <a:srgbClr val="FF0000"/>
                </a:solidFill>
              </a:rPr>
              <a:t>yaşantısı</a:t>
            </a:r>
            <a:r>
              <a:rPr lang="tr-TR" sz="3500" dirty="0"/>
              <a:t> yoksa “</a:t>
            </a:r>
            <a:r>
              <a:rPr lang="tr-TR" sz="3500" dirty="0" err="1"/>
              <a:t>avet”in</a:t>
            </a:r>
            <a:r>
              <a:rPr lang="tr-TR" sz="3500" dirty="0"/>
              <a:t> ne olduğunu bilmeyebilir. </a:t>
            </a:r>
          </a:p>
          <a:p>
            <a:r>
              <a:rPr lang="tr-TR" sz="3500" dirty="0"/>
              <a:t>Özellikle gelişimsel yetersizliği olan öğrenciler söz konusu olduğunda ve yaşantılarındaki sınırlılıklar düşünülürse bu konuda yaşadıkları sorunlar daha açık bir şekilde fark edilebilir.</a:t>
            </a:r>
          </a:p>
          <a:p>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13</a:t>
            </a:fld>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638"/>
            <a:ext cx="7498080" cy="922114"/>
          </a:xfrm>
        </p:spPr>
        <p:txBody>
          <a:bodyPr/>
          <a:lstStyle/>
          <a:p>
            <a:endParaRPr lang="tr-TR" dirty="0"/>
          </a:p>
        </p:txBody>
      </p:sp>
      <p:sp>
        <p:nvSpPr>
          <p:cNvPr id="3" name="2 İçerik Yer Tutucusu"/>
          <p:cNvSpPr>
            <a:spLocks noGrp="1"/>
          </p:cNvSpPr>
          <p:nvPr>
            <p:ph idx="1"/>
          </p:nvPr>
        </p:nvSpPr>
        <p:spPr>
          <a:xfrm>
            <a:off x="1435608" y="1268760"/>
            <a:ext cx="7498080" cy="5112568"/>
          </a:xfrm>
        </p:spPr>
        <p:txBody>
          <a:bodyPr>
            <a:normAutofit fontScale="77500" lnSpcReduction="20000"/>
          </a:bodyPr>
          <a:lstStyle/>
          <a:p>
            <a:r>
              <a:rPr lang="tr-TR" sz="3600" b="1" i="1" dirty="0">
                <a:solidFill>
                  <a:schemeClr val="accent1">
                    <a:lumMod val="75000"/>
                  </a:schemeClr>
                </a:solidFill>
              </a:rPr>
              <a:t>Bazen sözcük grupları da kavramları ifade eder. </a:t>
            </a:r>
          </a:p>
          <a:p>
            <a:r>
              <a:rPr lang="tr-TR" sz="3600" dirty="0"/>
              <a:t>Ancak </a:t>
            </a:r>
            <a:r>
              <a:rPr lang="tr-TR" sz="3600" dirty="0">
                <a:solidFill>
                  <a:srgbClr val="FF0000"/>
                </a:solidFill>
              </a:rPr>
              <a:t>iki sözcük </a:t>
            </a:r>
            <a:r>
              <a:rPr lang="tr-TR" sz="3600" dirty="0"/>
              <a:t>bir arada söylendiğinde yalnızca iki sözcüğün değil </a:t>
            </a:r>
            <a:r>
              <a:rPr lang="tr-TR" sz="3600" dirty="0">
                <a:solidFill>
                  <a:srgbClr val="FF0000"/>
                </a:solidFill>
              </a:rPr>
              <a:t>iki farklı kavramın </a:t>
            </a:r>
            <a:r>
              <a:rPr lang="tr-TR" sz="3600" dirty="0"/>
              <a:t>da bir araya gelmesi söz konusudur.</a:t>
            </a:r>
          </a:p>
          <a:p>
            <a:r>
              <a:rPr lang="tr-TR" sz="3600" dirty="0"/>
              <a:t>Bu </a:t>
            </a:r>
            <a:r>
              <a:rPr lang="tr-TR" sz="3600" dirty="0">
                <a:solidFill>
                  <a:srgbClr val="FF0000"/>
                </a:solidFill>
              </a:rPr>
              <a:t>sözcükler yer değiştirdiğinde </a:t>
            </a:r>
            <a:r>
              <a:rPr lang="tr-TR" sz="3600" dirty="0"/>
              <a:t>bazen kavramın </a:t>
            </a:r>
            <a:r>
              <a:rPr lang="tr-TR" sz="3600" dirty="0">
                <a:solidFill>
                  <a:srgbClr val="FF0000"/>
                </a:solidFill>
              </a:rPr>
              <a:t>anlamı da değişmektedir. </a:t>
            </a:r>
          </a:p>
          <a:p>
            <a:r>
              <a:rPr lang="tr-TR" sz="3600" dirty="0"/>
              <a:t>Bu nedenle sözcükler kavramın kendisinin öğrenilmesini sağlamazlar.</a:t>
            </a:r>
          </a:p>
          <a:p>
            <a:r>
              <a:rPr lang="tr-TR" sz="3600" dirty="0"/>
              <a:t>Örneğin:</a:t>
            </a:r>
          </a:p>
          <a:p>
            <a:pPr lvl="1"/>
            <a:r>
              <a:rPr lang="tr-TR" sz="3600" dirty="0"/>
              <a:t>	tepegöz	göztepe</a:t>
            </a:r>
          </a:p>
          <a:p>
            <a:pPr lvl="1"/>
            <a:r>
              <a:rPr lang="tr-TR" sz="3600" dirty="0"/>
              <a:t>	sarıkız		kız sarı</a:t>
            </a:r>
          </a:p>
          <a:p>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14</a:t>
            </a:fld>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gn="ctr"/>
            <a:r>
              <a:rPr lang="tr-TR" sz="2800" b="1" dirty="0">
                <a:effectLst/>
              </a:rPr>
              <a:t>Kavram öğretmeye hazırlık için ne yapmak gerekir?</a:t>
            </a:r>
          </a:p>
        </p:txBody>
      </p:sp>
      <p:sp>
        <p:nvSpPr>
          <p:cNvPr id="3" name="İçerik Yer Tutucusu 2"/>
          <p:cNvSpPr>
            <a:spLocks noGrp="1"/>
          </p:cNvSpPr>
          <p:nvPr>
            <p:ph idx="1"/>
          </p:nvPr>
        </p:nvSpPr>
        <p:spPr/>
        <p:txBody>
          <a:bodyPr>
            <a:normAutofit lnSpcReduction="10000"/>
          </a:bodyPr>
          <a:lstStyle/>
          <a:p>
            <a:r>
              <a:rPr lang="tr-TR" dirty="0"/>
              <a:t>Gelişimsel yetersizliği olan öğrenciler (otizm spektrum bozukluğu ve/veya zihinsel yetersizliği), dikkati yöneltme ve farklı uyaranları birbirinden ayırt etme becerilerinde genellikle sınırlılıklar gösterirler.</a:t>
            </a:r>
          </a:p>
          <a:p>
            <a:r>
              <a:rPr lang="tr-TR" dirty="0"/>
              <a:t>Bu nedenle bu öğrencilere pek çok beceriyi ya da kavramı öğretebilmek için öncelikle onlara </a:t>
            </a:r>
            <a:r>
              <a:rPr lang="tr-TR" dirty="0">
                <a:solidFill>
                  <a:srgbClr val="FF0000"/>
                </a:solidFill>
              </a:rPr>
              <a:t>eşleme </a:t>
            </a:r>
            <a:r>
              <a:rPr lang="tr-TR" dirty="0"/>
              <a:t>ve </a:t>
            </a:r>
            <a:r>
              <a:rPr lang="tr-TR" dirty="0">
                <a:solidFill>
                  <a:srgbClr val="FF0000"/>
                </a:solidFill>
              </a:rPr>
              <a:t>sınıflama becerilerini </a:t>
            </a:r>
            <a:r>
              <a:rPr lang="tr-TR" dirty="0"/>
              <a:t>öğretmek gerekir. </a:t>
            </a:r>
          </a:p>
        </p:txBody>
      </p:sp>
      <p:sp>
        <p:nvSpPr>
          <p:cNvPr id="4" name="Altbilgi Yer Tutucusu 3"/>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15</a:t>
            </a:fld>
            <a:endParaRPr lang="tr-TR"/>
          </a:p>
        </p:txBody>
      </p:sp>
    </p:spTree>
    <p:extLst>
      <p:ext uri="{BB962C8B-B14F-4D97-AF65-F5344CB8AC3E}">
        <p14:creationId xmlns:p14="http://schemas.microsoft.com/office/powerpoint/2010/main" val="27018320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 başka deyişle gelişimsel yetersizliği olan öğrencilere belli nesnelerin adını ya da belli nesneleri isteme/gösterme becerisini öğretmeden önce bu nesneleri eşlemeyi ve sınıflamayı öğretmek daha akıllıca bir adımdır.</a:t>
            </a:r>
          </a:p>
          <a:p>
            <a:r>
              <a:rPr lang="tr-TR" dirty="0"/>
              <a:t>Ayrıca eşleme ve sınıflama becerilerinin öğretimi </a:t>
            </a:r>
            <a:r>
              <a:rPr lang="tr-TR" dirty="0">
                <a:solidFill>
                  <a:srgbClr val="FF0000"/>
                </a:solidFill>
              </a:rPr>
              <a:t>göreli olarak kolay</a:t>
            </a:r>
            <a:r>
              <a:rPr lang="tr-TR" dirty="0"/>
              <a:t>dır. </a:t>
            </a:r>
          </a:p>
        </p:txBody>
      </p:sp>
      <p:sp>
        <p:nvSpPr>
          <p:cNvPr id="4" name="Altbilgi Yer Tutucusu 3"/>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16</a:t>
            </a:fld>
            <a:endParaRPr lang="tr-TR"/>
          </a:p>
        </p:txBody>
      </p:sp>
    </p:spTree>
    <p:extLst>
      <p:ext uri="{BB962C8B-B14F-4D97-AF65-F5344CB8AC3E}">
        <p14:creationId xmlns:p14="http://schemas.microsoft.com/office/powerpoint/2010/main" val="40815222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sz="2800" b="1" dirty="0">
                <a:effectLst/>
              </a:rPr>
              <a:t>Kavram öğretim programının aşamaları nelerdir?</a:t>
            </a:r>
          </a:p>
        </p:txBody>
      </p:sp>
      <p:sp>
        <p:nvSpPr>
          <p:cNvPr id="3" name="2 İçerik Yer Tutucusu"/>
          <p:cNvSpPr>
            <a:spLocks noGrp="1"/>
          </p:cNvSpPr>
          <p:nvPr>
            <p:ph idx="1"/>
          </p:nvPr>
        </p:nvSpPr>
        <p:spPr/>
        <p:txBody>
          <a:bodyPr>
            <a:normAutofit/>
          </a:bodyPr>
          <a:lstStyle/>
          <a:p>
            <a:r>
              <a:rPr lang="tr-TR" sz="2800" dirty="0"/>
              <a:t>I. Kavram analizinin yapılması ve ölçü aracının oluşturulması</a:t>
            </a:r>
          </a:p>
          <a:p>
            <a:r>
              <a:rPr lang="tr-TR" sz="2800" dirty="0"/>
              <a:t>II. Öğrencinin performans düzeyinin belirlenmesi</a:t>
            </a:r>
          </a:p>
          <a:p>
            <a:r>
              <a:rPr lang="tr-TR" sz="2800" dirty="0"/>
              <a:t>III.  Amaçların oluşturulması</a:t>
            </a:r>
          </a:p>
          <a:p>
            <a:r>
              <a:rPr lang="tr-TR" sz="2800" dirty="0"/>
              <a:t>IV. Öğretim yönteminin belirlenerek öğretim sürecinin yazılması ve uygulanması </a:t>
            </a:r>
          </a:p>
          <a:p>
            <a:r>
              <a:rPr lang="tr-TR" sz="2800" dirty="0"/>
              <a:t>V. Değerlendirme/yoklama oturumlarının (günlük yoklama ya da aralıklı yoklama) yapılması</a:t>
            </a:r>
          </a:p>
          <a:p>
            <a:r>
              <a:rPr lang="tr-TR" sz="2800" dirty="0"/>
              <a:t>VI. Genelleme ve izleme verilerinin toplanması </a:t>
            </a:r>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17</a:t>
            </a:fld>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b="1" dirty="0">
                <a:effectLst/>
              </a:rPr>
              <a:t>I. Kavram Analizinin Yapılması ve Ölçü Aracının Oluşturulması</a:t>
            </a:r>
          </a:p>
        </p:txBody>
      </p:sp>
      <p:sp>
        <p:nvSpPr>
          <p:cNvPr id="3" name="2 İçerik Yer Tutucusu"/>
          <p:cNvSpPr>
            <a:spLocks noGrp="1"/>
          </p:cNvSpPr>
          <p:nvPr>
            <p:ph idx="1"/>
          </p:nvPr>
        </p:nvSpPr>
        <p:spPr>
          <a:xfrm>
            <a:off x="1435608" y="1628800"/>
            <a:ext cx="7498080" cy="4619600"/>
          </a:xfrm>
        </p:spPr>
        <p:txBody>
          <a:bodyPr/>
          <a:lstStyle/>
          <a:p>
            <a:r>
              <a:rPr lang="tr-TR" dirty="0"/>
              <a:t>Kavram analizi yapabilmek ve ölçü aracı oluşturabilmek için öncelikle kavram analizine ilişkin bazı temel bilgi ve becerilere sahip olmak gerekir.</a:t>
            </a:r>
          </a:p>
          <a:p>
            <a:r>
              <a:rPr lang="tr-TR" dirty="0"/>
              <a:t>Bu temel bilgi ve beceriler izleyen biçimde sıralanmaktadır. </a:t>
            </a:r>
          </a:p>
          <a:p>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18</a:t>
            </a:fld>
            <a:endParaRPr lang="tr-T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a:t> </a:t>
            </a:r>
            <a:br>
              <a:rPr lang="tr-TR" dirty="0"/>
            </a:br>
            <a:r>
              <a:rPr lang="tr-TR" sz="2700" b="1" dirty="0">
                <a:effectLst/>
              </a:rPr>
              <a:t>I.A. Kavramın Yapısına İlişkin Özellikler</a:t>
            </a:r>
            <a:br>
              <a:rPr lang="tr-TR" sz="3100" b="1" dirty="0">
                <a:effectLst/>
              </a:rPr>
            </a:br>
            <a:endParaRPr lang="tr-TR" sz="3100" b="1" dirty="0">
              <a:effectLst/>
            </a:endParaRPr>
          </a:p>
        </p:txBody>
      </p:sp>
      <p:sp>
        <p:nvSpPr>
          <p:cNvPr id="3" name="2 İçerik Yer Tutucusu"/>
          <p:cNvSpPr>
            <a:spLocks noGrp="1"/>
          </p:cNvSpPr>
          <p:nvPr>
            <p:ph idx="1"/>
          </p:nvPr>
        </p:nvSpPr>
        <p:spPr/>
        <p:txBody>
          <a:bodyPr>
            <a:normAutofit/>
          </a:bodyPr>
          <a:lstStyle/>
          <a:p>
            <a:r>
              <a:rPr lang="tr-TR" dirty="0"/>
              <a:t>Kavramın yapısal özellikleri kavramın </a:t>
            </a:r>
            <a:r>
              <a:rPr lang="tr-TR" dirty="0">
                <a:solidFill>
                  <a:srgbClr val="FF0000"/>
                </a:solidFill>
              </a:rPr>
              <a:t>kendisinde var olan </a:t>
            </a:r>
            <a:r>
              <a:rPr lang="tr-TR" dirty="0"/>
              <a:t>ve bir kavramı diğer bir kavramdan </a:t>
            </a:r>
            <a:r>
              <a:rPr lang="tr-TR" dirty="0">
                <a:solidFill>
                  <a:srgbClr val="FF0000"/>
                </a:solidFill>
              </a:rPr>
              <a:t>ayıran özellikler</a:t>
            </a:r>
            <a:r>
              <a:rPr lang="tr-TR" dirty="0"/>
              <a:t>dir. </a:t>
            </a:r>
          </a:p>
          <a:p>
            <a:r>
              <a:rPr lang="tr-TR" dirty="0"/>
              <a:t>Bu özellikler </a:t>
            </a:r>
            <a:r>
              <a:rPr lang="tr-TR" dirty="0">
                <a:solidFill>
                  <a:srgbClr val="FF0000"/>
                </a:solidFill>
              </a:rPr>
              <a:t>fiziksel</a:t>
            </a:r>
            <a:r>
              <a:rPr lang="tr-TR" dirty="0"/>
              <a:t> (ör., şekil, renk, boyut vb.) olabileceği gibi </a:t>
            </a:r>
            <a:r>
              <a:rPr lang="tr-TR" dirty="0">
                <a:solidFill>
                  <a:srgbClr val="00B050"/>
                </a:solidFill>
              </a:rPr>
              <a:t>tanımsal</a:t>
            </a:r>
            <a:r>
              <a:rPr lang="tr-TR" dirty="0"/>
              <a:t> (ör., güçlük düzeyi, kural ya da kuralları vb.) da olabilir. </a:t>
            </a:r>
          </a:p>
          <a:p>
            <a:r>
              <a:rPr lang="tr-TR" i="1" dirty="0"/>
              <a:t>Somut</a:t>
            </a:r>
            <a:r>
              <a:rPr lang="tr-TR" dirty="0"/>
              <a:t> kavramlar için </a:t>
            </a:r>
            <a:r>
              <a:rPr lang="tr-TR" dirty="0">
                <a:solidFill>
                  <a:srgbClr val="FF0000"/>
                </a:solidFill>
              </a:rPr>
              <a:t>fiziksel</a:t>
            </a:r>
            <a:r>
              <a:rPr lang="tr-TR" dirty="0"/>
              <a:t> özellikler, </a:t>
            </a:r>
            <a:r>
              <a:rPr lang="tr-TR" i="1" dirty="0"/>
              <a:t>soyut</a:t>
            </a:r>
            <a:r>
              <a:rPr lang="tr-TR" dirty="0"/>
              <a:t> kavramlar için ise </a:t>
            </a:r>
            <a:r>
              <a:rPr lang="tr-TR" dirty="0">
                <a:solidFill>
                  <a:srgbClr val="00B050"/>
                </a:solidFill>
              </a:rPr>
              <a:t>tanımsal </a:t>
            </a:r>
            <a:r>
              <a:rPr lang="tr-TR" dirty="0"/>
              <a:t>özellikler öne çıkmaktadır. </a:t>
            </a:r>
          </a:p>
          <a:p>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19</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a:effectLst/>
              </a:rPr>
              <a:t>İÇERİK</a:t>
            </a:r>
          </a:p>
        </p:txBody>
      </p:sp>
      <p:sp>
        <p:nvSpPr>
          <p:cNvPr id="3" name="2 İçerik Yer Tutucusu"/>
          <p:cNvSpPr>
            <a:spLocks noGrp="1"/>
          </p:cNvSpPr>
          <p:nvPr>
            <p:ph idx="1"/>
          </p:nvPr>
        </p:nvSpPr>
        <p:spPr>
          <a:xfrm>
            <a:off x="1259632" y="1447800"/>
            <a:ext cx="7674056" cy="4800600"/>
          </a:xfrm>
        </p:spPr>
        <p:txBody>
          <a:bodyPr>
            <a:noAutofit/>
          </a:bodyPr>
          <a:lstStyle/>
          <a:p>
            <a:r>
              <a:rPr lang="tr-TR" sz="2600" dirty="0"/>
              <a:t>Kavram nedir?</a:t>
            </a:r>
          </a:p>
          <a:p>
            <a:r>
              <a:rPr lang="tr-TR" sz="2600" dirty="0"/>
              <a:t>Kavramların özellikleri nelerdir?</a:t>
            </a:r>
          </a:p>
          <a:p>
            <a:r>
              <a:rPr lang="tr-TR" sz="2600" dirty="0"/>
              <a:t>Kavram öğretmeye hazırlık için ne yapmak gerekir?</a:t>
            </a:r>
          </a:p>
          <a:p>
            <a:r>
              <a:rPr lang="tr-TR" sz="2600" dirty="0"/>
              <a:t>Kavram öğretim programının aşamaları nelerdir?</a:t>
            </a:r>
          </a:p>
          <a:p>
            <a:r>
              <a:rPr lang="tr-TR" sz="2600" dirty="0"/>
              <a:t>Kavram çeşitleri ve örnekleri nelerdir? </a:t>
            </a:r>
          </a:p>
          <a:p>
            <a:r>
              <a:rPr lang="tr-TR" sz="2600" dirty="0"/>
              <a:t>Kavramları öğretirken dikkat edilecek temel noktalar nelerdir?</a:t>
            </a:r>
          </a:p>
        </p:txBody>
      </p:sp>
      <p:sp>
        <p:nvSpPr>
          <p:cNvPr id="5" name="4 Altbilgi Yer Tutucusu"/>
          <p:cNvSpPr>
            <a:spLocks noGrp="1"/>
          </p:cNvSpPr>
          <p:nvPr>
            <p:ph type="ftr" sz="quarter" idx="11"/>
          </p:nvPr>
        </p:nvSpPr>
        <p:spPr/>
        <p:txBody>
          <a:bodyPr/>
          <a:lstStyle/>
          <a:p>
            <a:r>
              <a:rPr lang="da-DK"/>
              <a:t>Kavram Öğretimi</a:t>
            </a:r>
            <a:endParaRPr lang="tr-TR"/>
          </a:p>
        </p:txBody>
      </p:sp>
      <p:sp>
        <p:nvSpPr>
          <p:cNvPr id="4" name="Slayt Numarası Yer Tutucusu 3"/>
          <p:cNvSpPr>
            <a:spLocks noGrp="1"/>
          </p:cNvSpPr>
          <p:nvPr>
            <p:ph type="sldNum" sz="quarter" idx="12"/>
          </p:nvPr>
        </p:nvSpPr>
        <p:spPr/>
        <p:txBody>
          <a:bodyPr/>
          <a:lstStyle/>
          <a:p>
            <a:fld id="{B1DEFA8C-F947-479F-BE07-76B6B3F80BF1}" type="slidenum">
              <a:rPr lang="tr-TR" smtClean="0"/>
              <a:pPr/>
              <a:t>2</a:t>
            </a:fld>
            <a:endParaRPr lang="tr-T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b="1" dirty="0">
                <a:effectLst/>
              </a:rPr>
              <a:t>I.A.a. Kavramın Kurallarının Yapısı </a:t>
            </a:r>
          </a:p>
        </p:txBody>
      </p:sp>
      <p:sp>
        <p:nvSpPr>
          <p:cNvPr id="3" name="2 İçerik Yer Tutucusu"/>
          <p:cNvSpPr>
            <a:spLocks noGrp="1"/>
          </p:cNvSpPr>
          <p:nvPr>
            <p:ph idx="1"/>
          </p:nvPr>
        </p:nvSpPr>
        <p:spPr/>
        <p:txBody>
          <a:bodyPr>
            <a:normAutofit lnSpcReduction="10000"/>
          </a:bodyPr>
          <a:lstStyle/>
          <a:p>
            <a:r>
              <a:rPr lang="tr-TR" dirty="0"/>
              <a:t>Nitelikler arasındaki </a:t>
            </a:r>
            <a:r>
              <a:rPr lang="tr-TR" dirty="0">
                <a:solidFill>
                  <a:srgbClr val="FF0000"/>
                </a:solidFill>
              </a:rPr>
              <a:t>ilişkiyi</a:t>
            </a:r>
            <a:r>
              <a:rPr lang="tr-TR" dirty="0"/>
              <a:t> ve onların </a:t>
            </a:r>
            <a:r>
              <a:rPr lang="tr-TR" dirty="0">
                <a:solidFill>
                  <a:srgbClr val="FF0000"/>
                </a:solidFill>
              </a:rPr>
              <a:t>işlevini</a:t>
            </a:r>
            <a:r>
              <a:rPr lang="tr-TR" dirty="0"/>
              <a:t> belirleyen </a:t>
            </a:r>
            <a:r>
              <a:rPr lang="tr-TR" dirty="0">
                <a:solidFill>
                  <a:srgbClr val="FF0000"/>
                </a:solidFill>
              </a:rPr>
              <a:t>kurallar</a:t>
            </a:r>
            <a:r>
              <a:rPr lang="tr-TR" dirty="0"/>
              <a:t> kavramı tanımlar. </a:t>
            </a:r>
          </a:p>
          <a:p>
            <a:r>
              <a:rPr lang="tr-TR" dirty="0"/>
              <a:t>Bu kurallar çok sayıda </a:t>
            </a:r>
            <a:r>
              <a:rPr lang="tr-TR" i="1" dirty="0">
                <a:solidFill>
                  <a:srgbClr val="FF0000"/>
                </a:solidFill>
              </a:rPr>
              <a:t>aynı niteliğin </a:t>
            </a:r>
            <a:r>
              <a:rPr lang="tr-TR" dirty="0"/>
              <a:t>bir arada bulunmasını içerebileceği gibi birbirinden </a:t>
            </a:r>
            <a:r>
              <a:rPr lang="tr-TR" i="1" dirty="0">
                <a:solidFill>
                  <a:srgbClr val="FF0000"/>
                </a:solidFill>
              </a:rPr>
              <a:t>farklı niteliklerin </a:t>
            </a:r>
            <a:r>
              <a:rPr lang="tr-TR" dirty="0"/>
              <a:t>bir arada bulunmasını da içerebilir. </a:t>
            </a:r>
          </a:p>
          <a:p>
            <a:r>
              <a:rPr lang="tr-TR" dirty="0">
                <a:solidFill>
                  <a:srgbClr val="FF0000"/>
                </a:solidFill>
              </a:rPr>
              <a:t>Aynı niteliklerden </a:t>
            </a:r>
            <a:r>
              <a:rPr lang="tr-TR" dirty="0"/>
              <a:t>oluşan kavramlar, niteliklerin farklılaştığı kavramlardan daha </a:t>
            </a:r>
            <a:r>
              <a:rPr lang="tr-TR" dirty="0">
                <a:solidFill>
                  <a:srgbClr val="FF0000"/>
                </a:solidFill>
              </a:rPr>
              <a:t>kolay öğrenilir.</a:t>
            </a:r>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20</a:t>
            </a:fld>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lvl="0"/>
            <a:r>
              <a:rPr lang="tr-TR" dirty="0"/>
              <a:t>Örneğin:</a:t>
            </a:r>
          </a:p>
          <a:p>
            <a:pPr lvl="1"/>
            <a:r>
              <a:rPr lang="tr-TR" sz="3200" dirty="0"/>
              <a:t>Farklı tipte (renk), aynı türde iki nesne arasından istendiğinde “kırmızıyı” 4/5 gösterir (1 tane kırmızı pil ve 1 tane sarı pil).</a:t>
            </a:r>
          </a:p>
          <a:p>
            <a:pPr lvl="1"/>
            <a:r>
              <a:rPr lang="tr-TR" sz="3200" dirty="0"/>
              <a:t>Farklı tipte (renk), farklı türde iki nesne arasından istendiğinde “kırmızıyı” 4/5 gösterir (1 tane kırmızı kalem ve 1 tane yeşil düğme).</a:t>
            </a:r>
          </a:p>
          <a:p>
            <a:pPr>
              <a:buNone/>
            </a:pPr>
            <a:r>
              <a:rPr lang="tr-TR" dirty="0"/>
              <a:t> </a:t>
            </a:r>
          </a:p>
          <a:p>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21</a:t>
            </a:fld>
            <a:endParaRPr lang="tr-T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u="sng" dirty="0">
                <a:solidFill>
                  <a:srgbClr val="7030A0"/>
                </a:solidFill>
              </a:rPr>
              <a:t>Tür: </a:t>
            </a:r>
          </a:p>
          <a:p>
            <a:pPr lvl="1"/>
            <a:r>
              <a:rPr lang="tr-TR" dirty="0"/>
              <a:t>Kullanılan nesnenin </a:t>
            </a:r>
            <a:r>
              <a:rPr lang="tr-TR" b="1" dirty="0">
                <a:solidFill>
                  <a:srgbClr val="FF0000"/>
                </a:solidFill>
              </a:rPr>
              <a:t>cinsi</a:t>
            </a:r>
            <a:r>
              <a:rPr lang="tr-TR" dirty="0"/>
              <a:t> (ör., pil-pil, kalem-kalem, düğme-düğme, çubuk-çubuk, kaşık-kaşık vb.)</a:t>
            </a:r>
          </a:p>
          <a:p>
            <a:r>
              <a:rPr lang="tr-TR" u="sng" dirty="0">
                <a:solidFill>
                  <a:srgbClr val="008000"/>
                </a:solidFill>
              </a:rPr>
              <a:t>Tip: </a:t>
            </a:r>
          </a:p>
          <a:p>
            <a:pPr lvl="1"/>
            <a:r>
              <a:rPr lang="tr-TR" dirty="0"/>
              <a:t>Kullanılan nesnenin </a:t>
            </a:r>
            <a:r>
              <a:rPr lang="tr-TR" b="1" dirty="0">
                <a:solidFill>
                  <a:srgbClr val="FF0000"/>
                </a:solidFill>
              </a:rPr>
              <a:t>rengi</a:t>
            </a:r>
            <a:r>
              <a:rPr lang="tr-TR" dirty="0"/>
              <a:t> (ör., kırmızı, sarı, mavi, yeşil, turuncu, pembe vb.)</a:t>
            </a:r>
          </a:p>
          <a:p>
            <a:pPr lvl="1"/>
            <a:r>
              <a:rPr lang="tr-TR" dirty="0"/>
              <a:t>Kullanılan nesnenin hazırlandığı </a:t>
            </a:r>
            <a:r>
              <a:rPr lang="tr-TR" b="1" dirty="0">
                <a:solidFill>
                  <a:srgbClr val="FF0000"/>
                </a:solidFill>
              </a:rPr>
              <a:t>malzeme</a:t>
            </a:r>
            <a:r>
              <a:rPr lang="tr-TR" b="1" dirty="0"/>
              <a:t> </a:t>
            </a:r>
            <a:r>
              <a:rPr lang="tr-TR" dirty="0"/>
              <a:t>(ör., kağıttan, kumaştan, tahtadan, plastikten, </a:t>
            </a:r>
            <a:r>
              <a:rPr lang="tr-TR" dirty="0" err="1"/>
              <a:t>evadan</a:t>
            </a:r>
            <a:r>
              <a:rPr lang="tr-TR" dirty="0"/>
              <a:t>, yünden, kartondan vb.)</a:t>
            </a:r>
          </a:p>
          <a:p>
            <a:pPr lvl="1"/>
            <a:r>
              <a:rPr lang="tr-TR" dirty="0"/>
              <a:t>Kullanılan nesnenin </a:t>
            </a:r>
            <a:r>
              <a:rPr lang="tr-TR" b="1" dirty="0">
                <a:solidFill>
                  <a:srgbClr val="FF0000"/>
                </a:solidFill>
              </a:rPr>
              <a:t>boyutları</a:t>
            </a:r>
            <a:r>
              <a:rPr lang="tr-TR" dirty="0"/>
              <a:t> (ör., büyük-küçük, kalın-ince, uzun-kısa, 5cm-15cm, 2cm-8cm vb.)</a:t>
            </a:r>
          </a:p>
          <a:p>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22</a:t>
            </a:fld>
            <a:endParaRPr lang="tr-T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b="1" dirty="0">
                <a:effectLst/>
              </a:rPr>
              <a:t>I.A.b. Kavramın İlişkili (Ayırıcı) ve İlişkisiz (Ayırıcı Olmayan) Nitelikleri </a:t>
            </a:r>
          </a:p>
        </p:txBody>
      </p:sp>
      <p:sp>
        <p:nvSpPr>
          <p:cNvPr id="3" name="2 İçerik Yer Tutucusu"/>
          <p:cNvSpPr>
            <a:spLocks noGrp="1"/>
          </p:cNvSpPr>
          <p:nvPr>
            <p:ph idx="1"/>
          </p:nvPr>
        </p:nvSpPr>
        <p:spPr>
          <a:xfrm>
            <a:off x="1435608" y="1447800"/>
            <a:ext cx="7498080" cy="5005536"/>
          </a:xfrm>
        </p:spPr>
        <p:txBody>
          <a:bodyPr>
            <a:noAutofit/>
          </a:bodyPr>
          <a:lstStyle/>
          <a:p>
            <a:r>
              <a:rPr lang="tr-TR" sz="3000" b="1" dirty="0"/>
              <a:t>Kavramın ilişkili (ayırıcı) nitelikleri </a:t>
            </a:r>
            <a:r>
              <a:rPr lang="tr-TR" sz="3000" dirty="0"/>
              <a:t>kavramın </a:t>
            </a:r>
            <a:r>
              <a:rPr lang="tr-TR" sz="3000" dirty="0">
                <a:solidFill>
                  <a:srgbClr val="FF0000"/>
                </a:solidFill>
              </a:rPr>
              <a:t>yapısında vardır </a:t>
            </a:r>
            <a:r>
              <a:rPr lang="tr-TR" sz="3000" dirty="0"/>
              <a:t>ve </a:t>
            </a:r>
            <a:r>
              <a:rPr lang="tr-TR" sz="3000" dirty="0">
                <a:solidFill>
                  <a:srgbClr val="FF0000"/>
                </a:solidFill>
              </a:rPr>
              <a:t>kavramı tanımlar. </a:t>
            </a:r>
          </a:p>
          <a:p>
            <a:r>
              <a:rPr lang="tr-TR" sz="3000" dirty="0"/>
              <a:t>İlişkili nitelikler kavramın </a:t>
            </a:r>
            <a:r>
              <a:rPr lang="tr-TR" sz="3000" dirty="0">
                <a:solidFill>
                  <a:srgbClr val="FF0000"/>
                </a:solidFill>
              </a:rPr>
              <a:t>“benzer” </a:t>
            </a:r>
            <a:r>
              <a:rPr lang="tr-TR" sz="3000" dirty="0"/>
              <a:t>özelliklerinin oluşturulmasına yardımcı olur. </a:t>
            </a:r>
          </a:p>
          <a:p>
            <a:r>
              <a:rPr lang="tr-TR" sz="3000" dirty="0"/>
              <a:t>Örneğin “kare” kavramının ilişkili niteliği dört kenarının uzunluğunun birbirine eşit olması, karşılıklı kenarlarının birbirine paralel olması, dört açısının da 90 derece olmasıdır.</a:t>
            </a:r>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23</a:t>
            </a:fld>
            <a:endParaRPr lang="tr-T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b="1" dirty="0"/>
              <a:t>Kavramın ilişkisiz (ayırıcı olmayan) nitelikleri </a:t>
            </a:r>
            <a:r>
              <a:rPr lang="tr-TR" dirty="0"/>
              <a:t>ise kavramın </a:t>
            </a:r>
            <a:r>
              <a:rPr lang="tr-TR" dirty="0">
                <a:solidFill>
                  <a:srgbClr val="FF0000"/>
                </a:solidFill>
              </a:rPr>
              <a:t>yapısında vardır </a:t>
            </a:r>
            <a:r>
              <a:rPr lang="tr-TR" dirty="0"/>
              <a:t>ancak </a:t>
            </a:r>
            <a:r>
              <a:rPr lang="tr-TR" dirty="0">
                <a:solidFill>
                  <a:srgbClr val="FF0000"/>
                </a:solidFill>
              </a:rPr>
              <a:t>kavramı tanımlamaz. </a:t>
            </a:r>
          </a:p>
          <a:p>
            <a:r>
              <a:rPr lang="tr-TR" dirty="0"/>
              <a:t>İlişkisiz nitelikler kavramın örneklerinin </a:t>
            </a:r>
            <a:r>
              <a:rPr lang="tr-TR" dirty="0">
                <a:solidFill>
                  <a:srgbClr val="FF0000"/>
                </a:solidFill>
              </a:rPr>
              <a:t>“farklı” </a:t>
            </a:r>
            <a:r>
              <a:rPr lang="tr-TR" dirty="0"/>
              <a:t>olmasını sağlar. </a:t>
            </a:r>
          </a:p>
          <a:p>
            <a:r>
              <a:rPr lang="tr-TR" dirty="0"/>
              <a:t>Örneğin “kare” kavramının ilişkisiz niteliği karenin kırmızı ya da sarı olması, kağıttan ya da kumaştan yapılmış olması, büyük ya da küçük olmasıdır. </a:t>
            </a:r>
          </a:p>
          <a:p>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24</a:t>
            </a:fld>
            <a:endParaRPr lang="tr-T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Autofit/>
          </a:bodyPr>
          <a:lstStyle/>
          <a:p>
            <a:r>
              <a:rPr lang="tr-TR" sz="3000" dirty="0"/>
              <a:t>Kavramın ilişkili ve ilişkisiz niteliklerini </a:t>
            </a:r>
            <a:r>
              <a:rPr lang="tr-TR" sz="3000" dirty="0">
                <a:solidFill>
                  <a:srgbClr val="FF0000"/>
                </a:solidFill>
              </a:rPr>
              <a:t>ayırmak güçleştikçe </a:t>
            </a:r>
            <a:r>
              <a:rPr lang="tr-TR" sz="3000" dirty="0"/>
              <a:t>kavramı </a:t>
            </a:r>
            <a:r>
              <a:rPr lang="tr-TR" sz="3000" dirty="0">
                <a:solidFill>
                  <a:srgbClr val="FF0000"/>
                </a:solidFill>
              </a:rPr>
              <a:t>öğrenmek de güçleşir. </a:t>
            </a:r>
          </a:p>
          <a:p>
            <a:r>
              <a:rPr lang="tr-TR" sz="3000" dirty="0"/>
              <a:t>Bu nedenle kavram analizinin ilk basamağında ilişkisiz nitelik sayısı kontrol edilmelidir. </a:t>
            </a:r>
          </a:p>
          <a:p>
            <a:r>
              <a:rPr lang="tr-TR" sz="3000" dirty="0"/>
              <a:t>Örneğin kare kavramını yeni öğrenen bir öğrenci için analizin ilk basamağında karenin rengi, yapıldığı malzeme ve boyutları kontrol edilmelidir. </a:t>
            </a:r>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25</a:t>
            </a:fld>
            <a:endParaRPr lang="tr-T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435608" y="1628800"/>
            <a:ext cx="7498080" cy="4619600"/>
          </a:xfrm>
        </p:spPr>
        <p:txBody>
          <a:bodyPr/>
          <a:lstStyle/>
          <a:p>
            <a:r>
              <a:rPr lang="tr-TR" dirty="0">
                <a:solidFill>
                  <a:srgbClr val="FF0000"/>
                </a:solidFill>
              </a:rPr>
              <a:t>İlişkisiz niteliklerin</a:t>
            </a:r>
            <a:r>
              <a:rPr lang="tr-TR" dirty="0"/>
              <a:t> ve </a:t>
            </a:r>
            <a:r>
              <a:rPr lang="tr-TR" dirty="0">
                <a:solidFill>
                  <a:srgbClr val="FF0000"/>
                </a:solidFill>
              </a:rPr>
              <a:t>somut örneklerin </a:t>
            </a:r>
            <a:r>
              <a:rPr lang="tr-TR" dirty="0"/>
              <a:t>sunulması kavramın öğrenilmesini </a:t>
            </a:r>
            <a:r>
              <a:rPr lang="tr-TR" dirty="0">
                <a:solidFill>
                  <a:srgbClr val="FF0000"/>
                </a:solidFill>
              </a:rPr>
              <a:t>kolaylaştırır. </a:t>
            </a:r>
          </a:p>
          <a:p>
            <a:r>
              <a:rPr lang="tr-TR" dirty="0"/>
              <a:t>İlişkili ve ilişkisiz nitelikler yazılırken kavramı </a:t>
            </a:r>
            <a:r>
              <a:rPr lang="tr-TR" dirty="0">
                <a:solidFill>
                  <a:srgbClr val="FF0000"/>
                </a:solidFill>
              </a:rPr>
              <a:t>diğer kavramlardan ayıran </a:t>
            </a:r>
            <a:r>
              <a:rPr lang="tr-TR" dirty="0"/>
              <a:t>niteliklerin </a:t>
            </a:r>
            <a:r>
              <a:rPr lang="tr-TR" dirty="0">
                <a:solidFill>
                  <a:srgbClr val="FF0000"/>
                </a:solidFill>
              </a:rPr>
              <a:t>tümünün</a:t>
            </a:r>
            <a:r>
              <a:rPr lang="tr-TR" dirty="0"/>
              <a:t> yazılması gerekir.  </a:t>
            </a:r>
          </a:p>
          <a:p>
            <a:endParaRPr lang="tr-TR" dirty="0"/>
          </a:p>
        </p:txBody>
      </p:sp>
      <p:sp>
        <p:nvSpPr>
          <p:cNvPr id="4" name="Altbilgi Yer Tutucusu 3"/>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26</a:t>
            </a:fld>
            <a:endParaRPr lang="tr-TR"/>
          </a:p>
        </p:txBody>
      </p:sp>
    </p:spTree>
    <p:extLst>
      <p:ext uri="{BB962C8B-B14F-4D97-AF65-F5344CB8AC3E}">
        <p14:creationId xmlns:p14="http://schemas.microsoft.com/office/powerpoint/2010/main" val="38167388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1447800"/>
            <a:ext cx="7456872" cy="5077544"/>
          </a:xfrm>
        </p:spPr>
        <p:txBody>
          <a:bodyPr>
            <a:normAutofit fontScale="25000" lnSpcReduction="20000"/>
          </a:bodyPr>
          <a:lstStyle/>
          <a:p>
            <a:r>
              <a:rPr lang="tr-TR" sz="6800" dirty="0"/>
              <a:t>Kavram: Kazak </a:t>
            </a:r>
          </a:p>
          <a:p>
            <a:r>
              <a:rPr lang="tr-TR" sz="6800" dirty="0"/>
              <a:t>İlişkili (Ayırıcı) Nitelik: Ön ve arka parçalarının bir bütün halinde olması; iki kolu, yakası ve etek ucunun olması; soğuk ya da serin havalarda ısınmak için giyilmesi; makinada ya da elde örülerek yapılması; insanlar tarafından kullanılması vb.    </a:t>
            </a:r>
          </a:p>
          <a:p>
            <a:r>
              <a:rPr lang="tr-TR" sz="6800" dirty="0"/>
              <a:t>İlişkisiz (Ayırıcı Olmayan)</a:t>
            </a:r>
            <a:r>
              <a:rPr lang="tr-TR" sz="6800" i="1" dirty="0"/>
              <a:t> </a:t>
            </a:r>
            <a:r>
              <a:rPr lang="tr-TR" sz="6800" dirty="0"/>
              <a:t>Nitelik: V yakalı kazak, bisiklet yakalı kazak, boğazlı kazak, yün kazak, merserize kazak, kırmızı kazak, yeşil kazak, dar kazak, bol kazak, çocuk kazağı, yetişkin kazağı vb. </a:t>
            </a:r>
          </a:p>
          <a:p>
            <a:pPr marL="82296" indent="0">
              <a:buNone/>
            </a:pPr>
            <a:endParaRPr lang="tr-TR" sz="6800" dirty="0"/>
          </a:p>
          <a:p>
            <a:r>
              <a:rPr lang="tr-TR" sz="6800" dirty="0"/>
              <a:t>Kavram: Sarı </a:t>
            </a:r>
          </a:p>
          <a:p>
            <a:r>
              <a:rPr lang="tr-TR" sz="6800" dirty="0"/>
              <a:t>İlişkili (Ayırıcı) Nitelik: Rengi</a:t>
            </a:r>
          </a:p>
          <a:p>
            <a:r>
              <a:rPr lang="tr-TR" sz="6800" dirty="0"/>
              <a:t>İlişkisiz (Ayırıcı Olmayan)</a:t>
            </a:r>
            <a:r>
              <a:rPr lang="tr-TR" sz="6800" i="1" dirty="0"/>
              <a:t> </a:t>
            </a:r>
            <a:r>
              <a:rPr lang="tr-TR" sz="6800" dirty="0"/>
              <a:t>Nitelik: Sarı kare, sarı </a:t>
            </a:r>
            <a:r>
              <a:rPr lang="tr-TR" sz="6800" dirty="0" err="1"/>
              <a:t>lego</a:t>
            </a:r>
            <a:r>
              <a:rPr lang="tr-TR" sz="6800" dirty="0"/>
              <a:t>, sarı kumaş, sarı mandal vb. </a:t>
            </a:r>
          </a:p>
          <a:p>
            <a:pPr>
              <a:buNone/>
            </a:pPr>
            <a:r>
              <a:rPr lang="tr-TR" sz="6800" dirty="0"/>
              <a:t> </a:t>
            </a:r>
          </a:p>
          <a:p>
            <a:r>
              <a:rPr lang="tr-TR" sz="6800" dirty="0"/>
              <a:t>Kavram: Beş tane</a:t>
            </a:r>
          </a:p>
          <a:p>
            <a:r>
              <a:rPr lang="tr-TR" sz="6800" dirty="0"/>
              <a:t>İlişkili (Ayırıcı) Nitelik: Sayılan, görülen nesnenin beş tane olması</a:t>
            </a:r>
          </a:p>
          <a:p>
            <a:r>
              <a:rPr lang="tr-TR" sz="6800" dirty="0"/>
              <a:t>İlişkisiz (Ayırıcı Olmayan)</a:t>
            </a:r>
            <a:r>
              <a:rPr lang="tr-TR" sz="6800" i="1" dirty="0"/>
              <a:t> </a:t>
            </a:r>
            <a:r>
              <a:rPr lang="tr-TR" sz="6800" dirty="0"/>
              <a:t>Nitelik: Beş tane düğme, beş tane çubuk, beş tane balon resmi, beş tane kalem resmi vb. </a:t>
            </a:r>
          </a:p>
          <a:p>
            <a:pPr>
              <a:buNone/>
            </a:pPr>
            <a:endParaRPr lang="tr-TR" sz="6800" dirty="0"/>
          </a:p>
          <a:p>
            <a:r>
              <a:rPr lang="tr-TR" sz="6800" dirty="0">
                <a:solidFill>
                  <a:srgbClr val="FF0000"/>
                </a:solidFill>
              </a:rPr>
              <a:t>***</a:t>
            </a:r>
            <a:r>
              <a:rPr lang="tr-TR" sz="6800" dirty="0"/>
              <a:t> Siz de “masa, kalem ve taşıt” kavramının ilişkili ve ilişkisiz niteliklerini yazınız. </a:t>
            </a:r>
          </a:p>
          <a:p>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27</a:t>
            </a:fld>
            <a:endParaRPr lang="tr-T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b="1" dirty="0">
                <a:effectLst/>
              </a:rPr>
              <a:t>I.A.c. Kavramın Taksonomik Düzeyi</a:t>
            </a:r>
          </a:p>
        </p:txBody>
      </p:sp>
      <p:sp>
        <p:nvSpPr>
          <p:cNvPr id="3" name="2 İçerik Yer Tutucusu"/>
          <p:cNvSpPr>
            <a:spLocks noGrp="1"/>
          </p:cNvSpPr>
          <p:nvPr>
            <p:ph idx="1"/>
          </p:nvPr>
        </p:nvSpPr>
        <p:spPr/>
        <p:txBody>
          <a:bodyPr>
            <a:normAutofit/>
          </a:bodyPr>
          <a:lstStyle/>
          <a:p>
            <a:r>
              <a:rPr lang="tr-TR" dirty="0"/>
              <a:t>Taksonomi </a:t>
            </a:r>
            <a:r>
              <a:rPr lang="tr-TR" dirty="0">
                <a:solidFill>
                  <a:srgbClr val="FF0000"/>
                </a:solidFill>
              </a:rPr>
              <a:t>aşamalı sınıflama </a:t>
            </a:r>
            <a:r>
              <a:rPr lang="tr-TR" dirty="0"/>
              <a:t>sistemidir.</a:t>
            </a:r>
          </a:p>
          <a:p>
            <a:r>
              <a:rPr lang="tr-TR" dirty="0" err="1"/>
              <a:t>Taksonomik</a:t>
            </a:r>
            <a:r>
              <a:rPr lang="tr-TR" dirty="0"/>
              <a:t> düzey bir kavramın </a:t>
            </a:r>
            <a:r>
              <a:rPr lang="tr-TR" dirty="0">
                <a:solidFill>
                  <a:srgbClr val="FF0000"/>
                </a:solidFill>
              </a:rPr>
              <a:t>hangi sayıda kavramı içerdiğini </a:t>
            </a:r>
            <a:r>
              <a:rPr lang="tr-TR" dirty="0"/>
              <a:t>ifade etmektedir.</a:t>
            </a:r>
          </a:p>
          <a:p>
            <a:r>
              <a:rPr lang="tr-TR" dirty="0"/>
              <a:t>Örneğin hayvan, evcil hayvan ve köpek kavramları aynı kavram hiyerarşisinin üyeleridir. </a:t>
            </a:r>
          </a:p>
          <a:p>
            <a:r>
              <a:rPr lang="tr-TR" dirty="0"/>
              <a:t>Taksonomik düzey bakımından hayvan en üst, köpek ise en alt düzeydedir.</a:t>
            </a:r>
          </a:p>
          <a:p>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28</a:t>
            </a:fld>
            <a:endParaRPr lang="tr-T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Autofit/>
          </a:bodyPr>
          <a:lstStyle/>
          <a:p>
            <a:r>
              <a:rPr lang="tr-TR" sz="2600" dirty="0"/>
              <a:t>Kavram: Hayvan</a:t>
            </a:r>
          </a:p>
          <a:p>
            <a:r>
              <a:rPr lang="tr-TR" sz="2600" dirty="0"/>
              <a:t>İlişkili (Ayırıcı) Nitelik: İçgüdüleriyle hareket etmesi, canlı olması, kendi besinini kendi üretememesi</a:t>
            </a:r>
          </a:p>
          <a:p>
            <a:r>
              <a:rPr lang="tr-TR" sz="2600" dirty="0"/>
              <a:t>İlişkisiz (Ayırıcı Olmayan)</a:t>
            </a:r>
            <a:r>
              <a:rPr lang="tr-TR" sz="2600" i="1" dirty="0"/>
              <a:t> </a:t>
            </a:r>
            <a:r>
              <a:rPr lang="tr-TR" sz="2600" dirty="0"/>
              <a:t>Nitelik: Kedi, köpek, at vb.</a:t>
            </a:r>
          </a:p>
          <a:p>
            <a:pPr>
              <a:buNone/>
            </a:pPr>
            <a:endParaRPr lang="tr-TR" sz="2600" dirty="0"/>
          </a:p>
          <a:p>
            <a:r>
              <a:rPr lang="tr-TR" sz="2600" dirty="0"/>
              <a:t>Kavram: Evcil hayvan</a:t>
            </a:r>
          </a:p>
          <a:p>
            <a:r>
              <a:rPr lang="tr-TR" sz="2600" dirty="0"/>
              <a:t>İlişkili (Ayırıcı) Nitelik: Evin içinde ya da bahçesinde yaşaması, insanlara alışkın olması, eğitimli olması</a:t>
            </a:r>
          </a:p>
          <a:p>
            <a:r>
              <a:rPr lang="tr-TR" sz="2600" dirty="0"/>
              <a:t>İlişkisiz (Ayırıcı Olmayan)</a:t>
            </a:r>
            <a:r>
              <a:rPr lang="tr-TR" sz="2600" i="1" dirty="0"/>
              <a:t> </a:t>
            </a:r>
            <a:r>
              <a:rPr lang="tr-TR" sz="2600" dirty="0"/>
              <a:t>Nitelik: Kedi, köpek, kuş vb.</a:t>
            </a:r>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29</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a:effectLst/>
              </a:rPr>
              <a:t>Kavram nedir?</a:t>
            </a:r>
          </a:p>
        </p:txBody>
      </p:sp>
      <p:sp>
        <p:nvSpPr>
          <p:cNvPr id="3" name="2 İçerik Yer Tutucusu"/>
          <p:cNvSpPr>
            <a:spLocks noGrp="1"/>
          </p:cNvSpPr>
          <p:nvPr>
            <p:ph idx="1"/>
          </p:nvPr>
        </p:nvSpPr>
        <p:spPr/>
        <p:txBody>
          <a:bodyPr>
            <a:normAutofit/>
          </a:bodyPr>
          <a:lstStyle/>
          <a:p>
            <a:r>
              <a:rPr lang="tr-TR" dirty="0"/>
              <a:t>Kavramlar öğrencinin </a:t>
            </a:r>
            <a:r>
              <a:rPr lang="tr-TR" dirty="0">
                <a:solidFill>
                  <a:srgbClr val="FF0000"/>
                </a:solidFill>
              </a:rPr>
              <a:t>düşünmesini, </a:t>
            </a:r>
            <a:r>
              <a:rPr lang="tr-TR" dirty="0"/>
              <a:t>fiziksel ve sosyal </a:t>
            </a:r>
            <a:r>
              <a:rPr lang="tr-TR" dirty="0">
                <a:solidFill>
                  <a:srgbClr val="FF0000"/>
                </a:solidFill>
              </a:rPr>
              <a:t>dünyayı anlamasını </a:t>
            </a:r>
            <a:r>
              <a:rPr lang="tr-TR" dirty="0"/>
              <a:t>ve çevresiyle </a:t>
            </a:r>
            <a:r>
              <a:rPr lang="tr-TR" dirty="0">
                <a:solidFill>
                  <a:srgbClr val="FF0000"/>
                </a:solidFill>
              </a:rPr>
              <a:t>anlamlı iletişim kurmasını </a:t>
            </a:r>
            <a:r>
              <a:rPr lang="tr-TR" dirty="0"/>
              <a:t>sağlayan zihinsel araçlardır. </a:t>
            </a:r>
          </a:p>
          <a:p>
            <a:r>
              <a:rPr lang="tr-TR" dirty="0"/>
              <a:t>Kavramlara sahip olmayan bir yetişkinin düşünmesi bir </a:t>
            </a:r>
            <a:r>
              <a:rPr lang="tr-TR" dirty="0">
                <a:solidFill>
                  <a:srgbClr val="FF0000"/>
                </a:solidFill>
              </a:rPr>
              <a:t>bebeğin düşünmesi </a:t>
            </a:r>
            <a:r>
              <a:rPr lang="tr-TR" dirty="0"/>
              <a:t>gibi </a:t>
            </a:r>
            <a:r>
              <a:rPr lang="tr-TR" dirty="0">
                <a:solidFill>
                  <a:srgbClr val="FF0000"/>
                </a:solidFill>
              </a:rPr>
              <a:t>duyusal algılamalarla </a:t>
            </a:r>
            <a:r>
              <a:rPr lang="tr-TR" dirty="0"/>
              <a:t>sınırlıdır. </a:t>
            </a:r>
          </a:p>
          <a:p>
            <a:r>
              <a:rPr lang="tr-TR" dirty="0"/>
              <a:t>Özetle kavramlar </a:t>
            </a:r>
            <a:r>
              <a:rPr lang="tr-TR" dirty="0">
                <a:solidFill>
                  <a:srgbClr val="FF0000"/>
                </a:solidFill>
              </a:rPr>
              <a:t>düşünmek</a:t>
            </a:r>
            <a:r>
              <a:rPr lang="tr-TR" dirty="0"/>
              <a:t> için </a:t>
            </a:r>
            <a:r>
              <a:rPr lang="tr-TR" dirty="0">
                <a:solidFill>
                  <a:srgbClr val="FF0000"/>
                </a:solidFill>
              </a:rPr>
              <a:t>gerekli</a:t>
            </a:r>
            <a:r>
              <a:rPr lang="tr-TR" dirty="0"/>
              <a:t>dir. </a:t>
            </a:r>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3</a:t>
            </a:fld>
            <a:endParaRPr lang="tr-T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a:t>Kavram: Köpek</a:t>
            </a:r>
          </a:p>
          <a:p>
            <a:r>
              <a:rPr lang="tr-TR" dirty="0"/>
              <a:t>İlişkili (Ayırıcı) Nitelik: Havlaması, koklaması, sevindiğinde kuyruk sallaması</a:t>
            </a:r>
          </a:p>
          <a:p>
            <a:r>
              <a:rPr lang="tr-TR" dirty="0"/>
              <a:t>İlişkisiz (Ayırıcı Olmayan)</a:t>
            </a:r>
            <a:r>
              <a:rPr lang="tr-TR" i="1" dirty="0"/>
              <a:t> </a:t>
            </a:r>
            <a:r>
              <a:rPr lang="tr-TR" dirty="0"/>
              <a:t>Nitelik: Küçük ya da büyük olması, </a:t>
            </a:r>
            <a:r>
              <a:rPr lang="tr-TR" dirty="0" err="1"/>
              <a:t>Terrier</a:t>
            </a:r>
            <a:r>
              <a:rPr lang="tr-TR" dirty="0"/>
              <a:t>, </a:t>
            </a:r>
            <a:r>
              <a:rPr lang="tr-TR" dirty="0" err="1"/>
              <a:t>Bulldog</a:t>
            </a:r>
            <a:r>
              <a:rPr lang="tr-TR" dirty="0"/>
              <a:t> vb.</a:t>
            </a:r>
          </a:p>
          <a:p>
            <a:pPr>
              <a:buNone/>
            </a:pPr>
            <a:r>
              <a:rPr lang="tr-TR" dirty="0"/>
              <a:t> </a:t>
            </a:r>
          </a:p>
          <a:p>
            <a:r>
              <a:rPr lang="tr-TR" dirty="0">
                <a:solidFill>
                  <a:srgbClr val="FF0000"/>
                </a:solidFill>
              </a:rPr>
              <a:t>***</a:t>
            </a:r>
            <a:r>
              <a:rPr lang="tr-TR" dirty="0"/>
              <a:t> Siz de “evde kullanılan elektronik aletler ve taşıtlar” kavramını üç basamaklı olarak taksonomik düzeyine ayırınız. Her bir basamağın ilişkili ve ilişkisiz niteliklerini yazınız. </a:t>
            </a:r>
          </a:p>
          <a:p>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30</a:t>
            </a:fld>
            <a:endParaRPr lang="tr-T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b="1" dirty="0">
                <a:effectLst/>
              </a:rPr>
              <a:t>I.B. Kavramın Sunulmasına İlişkin Özellikler</a:t>
            </a:r>
          </a:p>
        </p:txBody>
      </p:sp>
      <p:sp>
        <p:nvSpPr>
          <p:cNvPr id="3" name="2 İçerik Yer Tutucusu"/>
          <p:cNvSpPr>
            <a:spLocks noGrp="1"/>
          </p:cNvSpPr>
          <p:nvPr>
            <p:ph idx="1"/>
          </p:nvPr>
        </p:nvSpPr>
        <p:spPr/>
        <p:txBody>
          <a:bodyPr/>
          <a:lstStyle/>
          <a:p>
            <a:r>
              <a:rPr lang="tr-TR" dirty="0"/>
              <a:t>Kavram öğretiminde dikkat edilmesi gereken bir başka unsur “Kavramın Sunulmasına İlişkin </a:t>
            </a:r>
            <a:r>
              <a:rPr lang="tr-TR" dirty="0" err="1"/>
              <a:t>Özellikler”dir</a:t>
            </a:r>
            <a:r>
              <a:rPr lang="tr-TR" dirty="0"/>
              <a:t>.</a:t>
            </a:r>
          </a:p>
          <a:p>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31</a:t>
            </a:fld>
            <a:endParaRPr lang="tr-T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b="1" dirty="0">
                <a:effectLst/>
              </a:rPr>
              <a:t>1.B.a. Kavram Örneklerinin Benzerliği</a:t>
            </a:r>
          </a:p>
        </p:txBody>
      </p:sp>
      <p:sp>
        <p:nvSpPr>
          <p:cNvPr id="3" name="2 İçerik Yer Tutucusu"/>
          <p:cNvSpPr>
            <a:spLocks noGrp="1"/>
          </p:cNvSpPr>
          <p:nvPr>
            <p:ph idx="1"/>
          </p:nvPr>
        </p:nvSpPr>
        <p:spPr/>
        <p:txBody>
          <a:bodyPr>
            <a:normAutofit fontScale="85000" lnSpcReduction="10000"/>
          </a:bodyPr>
          <a:lstStyle/>
          <a:p>
            <a:r>
              <a:rPr lang="tr-TR" dirty="0"/>
              <a:t>Kavramlar öğrenilirken </a:t>
            </a:r>
            <a:r>
              <a:rPr lang="tr-TR" dirty="0">
                <a:solidFill>
                  <a:srgbClr val="FF0000"/>
                </a:solidFill>
              </a:rPr>
              <a:t>benzer ve yakın örneklere </a:t>
            </a:r>
            <a:r>
              <a:rPr lang="tr-TR" dirty="0"/>
              <a:t>yer verilmesi </a:t>
            </a:r>
            <a:r>
              <a:rPr lang="tr-TR" dirty="0">
                <a:solidFill>
                  <a:srgbClr val="FF0000"/>
                </a:solidFill>
              </a:rPr>
              <a:t>kavramın öğrenilmesini kolaylaştırır. </a:t>
            </a:r>
          </a:p>
          <a:p>
            <a:r>
              <a:rPr lang="tr-TR" dirty="0"/>
              <a:t>Örneğin kırmızı kavramını öğretmek için aynı büyüklükte olan ve aynı malzemeden yapılmış kırmızı ve sarı lastik tokalar birlikte sunulduğunda tokaların rengi dışında diğer bütün nitelikleri birbiriyle aynı olduğu için örneklerin benzerliği yüksektir.</a:t>
            </a:r>
          </a:p>
          <a:p>
            <a:r>
              <a:rPr lang="tr-TR" dirty="0"/>
              <a:t>Kavramı öğretirken </a:t>
            </a:r>
            <a:r>
              <a:rPr lang="tr-TR" dirty="0">
                <a:solidFill>
                  <a:srgbClr val="FF0000"/>
                </a:solidFill>
              </a:rPr>
              <a:t>ilişkisiz niteliklerin sistematik olarak farklılaştırılması </a:t>
            </a:r>
            <a:r>
              <a:rPr lang="tr-TR" dirty="0"/>
              <a:t>gerekmektedir. </a:t>
            </a:r>
          </a:p>
          <a:p>
            <a:r>
              <a:rPr lang="tr-TR" dirty="0"/>
              <a:t>Örneğin kavram öğretilirken iki farklı, üç farklı ve dört farklı nesne arasında gruplamalar yapılır.</a:t>
            </a:r>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32</a:t>
            </a:fld>
            <a:endParaRPr lang="tr-T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a:t>İlişkisiz niteliklerde farklılık yaratılırken kullanılan araçların </a:t>
            </a:r>
          </a:p>
          <a:p>
            <a:pPr lvl="1"/>
            <a:r>
              <a:rPr lang="tr-TR" dirty="0">
                <a:solidFill>
                  <a:srgbClr val="FF0000"/>
                </a:solidFill>
              </a:rPr>
              <a:t>türünde</a:t>
            </a:r>
            <a:r>
              <a:rPr lang="tr-TR" dirty="0"/>
              <a:t> (kullanılan nesnenin cinsi ör., ataç-ataç, silgi-silgi, fasulye-fasulye vb.) ve </a:t>
            </a:r>
          </a:p>
          <a:p>
            <a:pPr lvl="1"/>
            <a:r>
              <a:rPr lang="tr-TR" dirty="0">
                <a:solidFill>
                  <a:srgbClr val="008000"/>
                </a:solidFill>
              </a:rPr>
              <a:t>tipinde</a:t>
            </a:r>
            <a:r>
              <a:rPr lang="tr-TR" dirty="0"/>
              <a:t> (ör., renk, kullanılan malzemenin türü, boyut) değişiklikler yapılır.</a:t>
            </a:r>
          </a:p>
          <a:p>
            <a:r>
              <a:rPr lang="tr-TR" dirty="0">
                <a:solidFill>
                  <a:srgbClr val="FF0000"/>
                </a:solidFill>
              </a:rPr>
              <a:t>Renkte</a:t>
            </a:r>
            <a:r>
              <a:rPr lang="tr-TR" dirty="0"/>
              <a:t> farklılık yapıldığında grubun içinde yer alan araçların renkleri değiştirilir.</a:t>
            </a:r>
          </a:p>
          <a:p>
            <a:r>
              <a:rPr lang="tr-TR" dirty="0"/>
              <a:t>Örneğin kırmızı tahta kare-yeşil tahta kare gibi. </a:t>
            </a:r>
          </a:p>
          <a:p>
            <a:pPr>
              <a:buNone/>
            </a:pPr>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33</a:t>
            </a:fld>
            <a:endParaRPr lang="tr-T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a:solidFill>
                  <a:srgbClr val="FF0000"/>
                </a:solidFill>
              </a:rPr>
              <a:t>Boyutta</a:t>
            </a:r>
            <a:r>
              <a:rPr lang="tr-TR" dirty="0"/>
              <a:t> farklılık yapıldığında nesnelerin boyutları değiştirilir. </a:t>
            </a:r>
          </a:p>
          <a:p>
            <a:r>
              <a:rPr lang="tr-TR" dirty="0"/>
              <a:t>Örneğin kırmızı büyük (15X15 cm) karton kare-sarı küçük (3X3 cm) karton kare gibi. </a:t>
            </a:r>
          </a:p>
          <a:p>
            <a:r>
              <a:rPr lang="tr-TR" dirty="0"/>
              <a:t>Kullanılan </a:t>
            </a:r>
            <a:r>
              <a:rPr lang="tr-TR" dirty="0">
                <a:solidFill>
                  <a:srgbClr val="FF0000"/>
                </a:solidFill>
              </a:rPr>
              <a:t>malzemede</a:t>
            </a:r>
            <a:r>
              <a:rPr lang="tr-TR" dirty="0"/>
              <a:t> farklılık yapıldığında grubun içinde yer alan araçlar kağıttan, kumaştan, tahtadan, plastikten, </a:t>
            </a:r>
            <a:r>
              <a:rPr lang="tr-TR" dirty="0" err="1"/>
              <a:t>evadan</a:t>
            </a:r>
            <a:r>
              <a:rPr lang="tr-TR" dirty="0"/>
              <a:t> vb. yapılan araçlar olarak değiştirilir. </a:t>
            </a:r>
          </a:p>
          <a:p>
            <a:r>
              <a:rPr lang="tr-TR" dirty="0"/>
              <a:t>Örneğin tahtadan sarı büyük (8X8 cm) kare-kumaştan kırmızı küçük (2X2 cm) kare gibi. </a:t>
            </a:r>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34</a:t>
            </a:fld>
            <a:endParaRPr lang="tr-T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b="1" dirty="0">
                <a:effectLst/>
              </a:rPr>
              <a:t>1.B.b. Kavramın Olumlu ve Olumsuz Örnekleri</a:t>
            </a:r>
          </a:p>
        </p:txBody>
      </p:sp>
      <p:sp>
        <p:nvSpPr>
          <p:cNvPr id="3" name="2 İçerik Yer Tutucusu"/>
          <p:cNvSpPr>
            <a:spLocks noGrp="1"/>
          </p:cNvSpPr>
          <p:nvPr>
            <p:ph idx="1"/>
          </p:nvPr>
        </p:nvSpPr>
        <p:spPr>
          <a:xfrm>
            <a:off x="1115616" y="1447800"/>
            <a:ext cx="7955232" cy="4800600"/>
          </a:xfrm>
        </p:spPr>
        <p:txBody>
          <a:bodyPr>
            <a:normAutofit/>
          </a:bodyPr>
          <a:lstStyle/>
          <a:p>
            <a:r>
              <a:rPr lang="tr-TR" sz="2800" dirty="0"/>
              <a:t>Kavramın olumlu örnekleri kavramı tanımlayan nitelikleri içeren örneklerdir. Bir başka deyişle </a:t>
            </a:r>
            <a:r>
              <a:rPr lang="tr-TR" sz="2800" dirty="0">
                <a:solidFill>
                  <a:srgbClr val="FF0000"/>
                </a:solidFill>
              </a:rPr>
              <a:t>olumlu örnekler kavramı örnekler. </a:t>
            </a:r>
          </a:p>
          <a:p>
            <a:r>
              <a:rPr lang="tr-TR" sz="2800" dirty="0"/>
              <a:t>Örneğin kırmızı kavramının olumlu örnekleri gördüğünüz nesnelerdir. </a:t>
            </a:r>
          </a:p>
          <a:p>
            <a:endParaRPr lang="tr-TR" dirty="0"/>
          </a:p>
          <a:p>
            <a:endParaRPr lang="tr-TR" dirty="0"/>
          </a:p>
          <a:p>
            <a:pPr>
              <a:buNone/>
            </a:pPr>
            <a:endParaRPr lang="tr-TR" dirty="0"/>
          </a:p>
          <a:p>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35</a:t>
            </a:fld>
            <a:endParaRPr lang="tr-TR"/>
          </a:p>
        </p:txBody>
      </p:sp>
      <p:pic>
        <p:nvPicPr>
          <p:cNvPr id="1026" name="Picture 2" descr="Red Kalem Çizmek - Pixabay'de ücretsiz resim">
            <a:extLst>
              <a:ext uri="{FF2B5EF4-FFF2-40B4-BE49-F238E27FC236}">
                <a16:creationId xmlns:a16="http://schemas.microsoft.com/office/drawing/2014/main" id="{DF187D84-B993-4AAC-989C-AC5B377AAB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4309467"/>
            <a:ext cx="1512168" cy="149579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Soydan Kızgın: kırmızı yastıklı yaramaz bir öykü">
            <a:extLst>
              <a:ext uri="{FF2B5EF4-FFF2-40B4-BE49-F238E27FC236}">
                <a16:creationId xmlns:a16="http://schemas.microsoft.com/office/drawing/2014/main" id="{3E284B2D-DA1F-4D67-A161-16507C27366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44963" y="4107904"/>
            <a:ext cx="1931293" cy="20574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Rüyada Kırmızı Görmek - Hürrem.com">
            <a:extLst>
              <a:ext uri="{FF2B5EF4-FFF2-40B4-BE49-F238E27FC236}">
                <a16:creationId xmlns:a16="http://schemas.microsoft.com/office/drawing/2014/main" id="{BB5FA546-4F0E-40A0-BF0E-131134D07EF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89179" y="4269829"/>
            <a:ext cx="2219325" cy="189547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Sail Lakers - Kırmızı Deri Erkek Günlük Ayakkabı 101-3608-18866 R8">
            <a:extLst>
              <a:ext uri="{FF2B5EF4-FFF2-40B4-BE49-F238E27FC236}">
                <a16:creationId xmlns:a16="http://schemas.microsoft.com/office/drawing/2014/main" id="{8E41B380-86AE-42E0-A787-27F2D03B9AF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1800" y="4166195"/>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16EDC50-4A16-438A-BF3D-9491DC879FF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6FAAC46-F957-4F1D-A960-549ACB706118}"/>
              </a:ext>
            </a:extLst>
          </p:cNvPr>
          <p:cNvSpPr>
            <a:spLocks noGrp="1"/>
          </p:cNvSpPr>
          <p:nvPr>
            <p:ph idx="1"/>
          </p:nvPr>
        </p:nvSpPr>
        <p:spPr>
          <a:xfrm>
            <a:off x="1259632" y="1447800"/>
            <a:ext cx="7674056" cy="5005536"/>
          </a:xfrm>
        </p:spPr>
        <p:txBody>
          <a:bodyPr/>
          <a:lstStyle/>
          <a:p>
            <a:pPr algn="just"/>
            <a:r>
              <a:rPr lang="tr-TR" sz="2400" dirty="0"/>
              <a:t>Olumsuz örnekler ise kavramı tanımlamayan, bir başka deyişle o kavram ailesinin üyesi olmayan örneklerdir. Diğer bir deyişle </a:t>
            </a:r>
            <a:r>
              <a:rPr lang="tr-TR" sz="2400" dirty="0">
                <a:solidFill>
                  <a:srgbClr val="FF0000"/>
                </a:solidFill>
              </a:rPr>
              <a:t>olumsuz örnekler kavramın örnek olmayanlarını örnekler.</a:t>
            </a:r>
          </a:p>
          <a:p>
            <a:pPr algn="just"/>
            <a:r>
              <a:rPr lang="tr-TR" sz="2400" dirty="0"/>
              <a:t>Kırmızı kavramının olumsuz örnekleri ise aşağıda belirtilen nesnelerdir. Bu nesneler “kırmızı” kavramını tanımlamaz ve örneklemezler.</a:t>
            </a:r>
          </a:p>
          <a:p>
            <a:endParaRPr lang="tr-TR" dirty="0"/>
          </a:p>
        </p:txBody>
      </p:sp>
      <p:sp>
        <p:nvSpPr>
          <p:cNvPr id="4" name="Alt Bilgi Yer Tutucusu 3">
            <a:extLst>
              <a:ext uri="{FF2B5EF4-FFF2-40B4-BE49-F238E27FC236}">
                <a16:creationId xmlns:a16="http://schemas.microsoft.com/office/drawing/2014/main" id="{7FBF946F-A846-45D0-87ED-19E73712E158}"/>
              </a:ext>
            </a:extLst>
          </p:cNvPr>
          <p:cNvSpPr>
            <a:spLocks noGrp="1"/>
          </p:cNvSpPr>
          <p:nvPr>
            <p:ph type="ftr" sz="quarter" idx="11"/>
          </p:nvPr>
        </p:nvSpPr>
        <p:spPr/>
        <p:txBody>
          <a:bodyPr/>
          <a:lstStyle/>
          <a:p>
            <a:r>
              <a:rPr lang="da-DK"/>
              <a:t>Kavram Öğretimi</a:t>
            </a:r>
            <a:endParaRPr lang="tr-TR"/>
          </a:p>
        </p:txBody>
      </p:sp>
      <p:sp>
        <p:nvSpPr>
          <p:cNvPr id="5" name="Slayt Numarası Yer Tutucusu 4">
            <a:extLst>
              <a:ext uri="{FF2B5EF4-FFF2-40B4-BE49-F238E27FC236}">
                <a16:creationId xmlns:a16="http://schemas.microsoft.com/office/drawing/2014/main" id="{D972E0FA-7E16-428F-B631-D0EA705BC109}"/>
              </a:ext>
            </a:extLst>
          </p:cNvPr>
          <p:cNvSpPr>
            <a:spLocks noGrp="1"/>
          </p:cNvSpPr>
          <p:nvPr>
            <p:ph type="sldNum" sz="quarter" idx="12"/>
          </p:nvPr>
        </p:nvSpPr>
        <p:spPr/>
        <p:txBody>
          <a:bodyPr/>
          <a:lstStyle/>
          <a:p>
            <a:fld id="{B1DEFA8C-F947-479F-BE07-76B6B3F80BF1}" type="slidenum">
              <a:rPr lang="tr-TR" smtClean="0"/>
              <a:pPr/>
              <a:t>36</a:t>
            </a:fld>
            <a:endParaRPr lang="tr-TR"/>
          </a:p>
        </p:txBody>
      </p:sp>
      <p:pic>
        <p:nvPicPr>
          <p:cNvPr id="2050" name="Picture 2" descr="Euro Flora Sarı Kütük Mum Zıtrone 8x12 Cm - Kütük Mum | Herdekora.com">
            <a:extLst>
              <a:ext uri="{FF2B5EF4-FFF2-40B4-BE49-F238E27FC236}">
                <a16:creationId xmlns:a16="http://schemas.microsoft.com/office/drawing/2014/main" id="{4EEB27EB-08C1-4A83-9F75-E95CFFA179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4310211"/>
            <a:ext cx="21431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1967 Volkswagen Beetle Metal Çek Bırak Model Minik Araba Fiyatı">
            <a:extLst>
              <a:ext uri="{FF2B5EF4-FFF2-40B4-BE49-F238E27FC236}">
                <a16:creationId xmlns:a16="http://schemas.microsoft.com/office/drawing/2014/main" id="{960DFCCF-97AE-41BC-BC44-C64AECE3953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3808" y="4365104"/>
            <a:ext cx="21431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40-45 Beden NAUTICA ERKEK SİYAH ÇORAP Erkek Çorap 73SM02T | Nautica">
            <a:extLst>
              <a:ext uri="{FF2B5EF4-FFF2-40B4-BE49-F238E27FC236}">
                <a16:creationId xmlns:a16="http://schemas.microsoft.com/office/drawing/2014/main" id="{CCE9A851-903E-4E24-A3AB-23D580E8213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4048" y="4725144"/>
            <a:ext cx="21431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En İyi Kalite Hint Lolipop - Buy Best Quality Indian Lollipop,Lollipop  Sweet,Lollipop Price Product on Alibaba.com">
            <a:extLst>
              <a:ext uri="{FF2B5EF4-FFF2-40B4-BE49-F238E27FC236}">
                <a16:creationId xmlns:a16="http://schemas.microsoft.com/office/drawing/2014/main" id="{20116BE6-76BD-4423-8F0D-95A7F4214CD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37387" y="4725144"/>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65058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Kavramın olumlu ve olumsuz örneklerini olabildiğince </a:t>
            </a:r>
            <a:r>
              <a:rPr lang="tr-TR" dirty="0">
                <a:solidFill>
                  <a:srgbClr val="FF0000"/>
                </a:solidFill>
              </a:rPr>
              <a:t>somutlaştırmak</a:t>
            </a:r>
            <a:r>
              <a:rPr lang="tr-TR" dirty="0"/>
              <a:t> öğrenmeyi kolaylaştırır.</a:t>
            </a:r>
          </a:p>
          <a:p>
            <a:r>
              <a:rPr lang="tr-TR" dirty="0"/>
              <a:t>Kavramın olumlu ve olumsuz örneklerinin </a:t>
            </a:r>
            <a:r>
              <a:rPr lang="tr-TR" dirty="0">
                <a:solidFill>
                  <a:srgbClr val="FF0000"/>
                </a:solidFill>
              </a:rPr>
              <a:t>karışık sunulması </a:t>
            </a:r>
            <a:r>
              <a:rPr lang="tr-TR" dirty="0"/>
              <a:t>kavramı tanımlayan niteliklerin açıkça ortaya çıkmasını sağlayarak öğrenmeyi kolaylaştırır. </a:t>
            </a:r>
          </a:p>
          <a:p>
            <a:pPr>
              <a:buNone/>
            </a:pPr>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37</a:t>
            </a:fld>
            <a:endParaRPr lang="tr-T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Elma meyvedir ama kitap meyve değildir.</a:t>
            </a:r>
          </a:p>
          <a:p>
            <a:r>
              <a:rPr lang="tr-TR" dirty="0"/>
              <a:t>Kiraz meyvedir ama ekmek meyve değildir.</a:t>
            </a:r>
          </a:p>
          <a:p>
            <a:r>
              <a:rPr lang="tr-TR" dirty="0"/>
              <a:t>Muz meyvedir ama şapka meyve değildir.</a:t>
            </a:r>
          </a:p>
          <a:p>
            <a:pPr>
              <a:buNone/>
            </a:pPr>
            <a:endParaRPr lang="tr-TR" dirty="0"/>
          </a:p>
          <a:p>
            <a:r>
              <a:rPr lang="tr-TR" dirty="0">
                <a:solidFill>
                  <a:srgbClr val="FF0000"/>
                </a:solidFill>
              </a:rPr>
              <a:t>***</a:t>
            </a:r>
            <a:r>
              <a:rPr lang="tr-TR" dirty="0"/>
              <a:t> Siz de “çiftlik hayvanları, geometrik şekiller ve giysiler” kavramının olumlu ve olumsuz örneklerini yazınız. </a:t>
            </a:r>
          </a:p>
          <a:p>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38</a:t>
            </a:fld>
            <a:endParaRPr lang="tr-T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638"/>
            <a:ext cx="7498080" cy="922114"/>
          </a:xfrm>
        </p:spPr>
        <p:txBody>
          <a:bodyPr>
            <a:normAutofit/>
          </a:bodyPr>
          <a:lstStyle/>
          <a:p>
            <a:pPr algn="ctr"/>
            <a:r>
              <a:rPr lang="tr-TR" sz="2400" b="1" dirty="0">
                <a:effectLst/>
              </a:rPr>
              <a:t>1.B.c. Örneklerin Sırası</a:t>
            </a:r>
          </a:p>
        </p:txBody>
      </p:sp>
      <p:sp>
        <p:nvSpPr>
          <p:cNvPr id="3" name="2 İçerik Yer Tutucusu"/>
          <p:cNvSpPr>
            <a:spLocks noGrp="1"/>
          </p:cNvSpPr>
          <p:nvPr>
            <p:ph idx="1"/>
          </p:nvPr>
        </p:nvSpPr>
        <p:spPr>
          <a:xfrm>
            <a:off x="1435608" y="1340768"/>
            <a:ext cx="7498080" cy="4964782"/>
          </a:xfrm>
        </p:spPr>
        <p:txBody>
          <a:bodyPr>
            <a:normAutofit fontScale="85000" lnSpcReduction="10000"/>
          </a:bodyPr>
          <a:lstStyle/>
          <a:p>
            <a:r>
              <a:rPr lang="tr-TR" dirty="0"/>
              <a:t>Kavramın olumlu ve olumsuz örnekleri </a:t>
            </a:r>
            <a:r>
              <a:rPr lang="tr-TR" dirty="0">
                <a:solidFill>
                  <a:srgbClr val="FF0000"/>
                </a:solidFill>
              </a:rPr>
              <a:t>tek tek </a:t>
            </a:r>
            <a:r>
              <a:rPr lang="tr-TR" dirty="0"/>
              <a:t>gösterilebileceği gibi </a:t>
            </a:r>
            <a:r>
              <a:rPr lang="tr-TR" dirty="0">
                <a:solidFill>
                  <a:srgbClr val="FF0000"/>
                </a:solidFill>
              </a:rPr>
              <a:t>tümü aynı anda birlikte </a:t>
            </a:r>
            <a:r>
              <a:rPr lang="tr-TR" dirty="0"/>
              <a:t>de gösterilebilir.</a:t>
            </a:r>
          </a:p>
          <a:p>
            <a:r>
              <a:rPr lang="tr-TR" dirty="0"/>
              <a:t>Örneklerin tek tek gösterilmesinde olumlu ya da olumsuz örnek gösterilir, tepki alındıktan sonra geri çekilir, sonra bir başkasına yer verilir. </a:t>
            </a:r>
          </a:p>
          <a:p>
            <a:r>
              <a:rPr lang="tr-TR" dirty="0"/>
              <a:t>Tüm örneklerin bir arada verilmesinde ise öğrenci tüm olumlu ve olumsuz örneklere tepkide bulununcaya kadar örneklerden hiçbiri geri çekilmez. </a:t>
            </a:r>
          </a:p>
          <a:p>
            <a:r>
              <a:rPr lang="tr-TR" dirty="0"/>
              <a:t>Öğrenciye önceki olumlu ve olumsuz örnekleri görme fırsatı verilerek öğrenmesi pekiştirilir.</a:t>
            </a:r>
          </a:p>
          <a:p>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39</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Kavramları anlamak; </a:t>
            </a:r>
          </a:p>
          <a:p>
            <a:pPr lvl="1"/>
            <a:r>
              <a:rPr lang="tr-TR" dirty="0"/>
              <a:t>ilkeleri anlamak </a:t>
            </a:r>
          </a:p>
          <a:p>
            <a:pPr lvl="1"/>
            <a:r>
              <a:rPr lang="tr-TR" dirty="0"/>
              <a:t>problem çözmek </a:t>
            </a:r>
          </a:p>
          <a:p>
            <a:pPr lvl="1"/>
            <a:r>
              <a:rPr lang="tr-TR" dirty="0"/>
              <a:t>dünyayı anlamak </a:t>
            </a:r>
          </a:p>
          <a:p>
            <a:pPr lvl="1"/>
            <a:r>
              <a:rPr lang="tr-TR" dirty="0"/>
              <a:t>kapsamlı bilgileri kullanılabilir birimler haline getirmek </a:t>
            </a:r>
          </a:p>
          <a:p>
            <a:pPr marL="401638" lvl="1" indent="0">
              <a:buNone/>
            </a:pPr>
            <a:r>
              <a:rPr lang="tr-TR" sz="3200" dirty="0"/>
              <a:t>için gereklidir.</a:t>
            </a:r>
          </a:p>
          <a:p>
            <a:r>
              <a:rPr lang="tr-TR" b="1" i="1" dirty="0"/>
              <a:t>Kavram </a:t>
            </a:r>
            <a:r>
              <a:rPr lang="tr-TR" dirty="0">
                <a:solidFill>
                  <a:srgbClr val="FF0000"/>
                </a:solidFill>
              </a:rPr>
              <a:t>benzer</a:t>
            </a:r>
            <a:r>
              <a:rPr lang="tr-TR" dirty="0"/>
              <a:t> nesneleri, insanları, olayları, fikirleri, süreçleri </a:t>
            </a:r>
            <a:r>
              <a:rPr lang="tr-TR" dirty="0">
                <a:solidFill>
                  <a:srgbClr val="FF0000"/>
                </a:solidFill>
              </a:rPr>
              <a:t>sınıflamada/gruplamada</a:t>
            </a:r>
            <a:r>
              <a:rPr lang="tr-TR" dirty="0"/>
              <a:t> kullanılan bir kategoridir. </a:t>
            </a:r>
          </a:p>
          <a:p>
            <a:endParaRPr lang="tr-TR" dirty="0"/>
          </a:p>
        </p:txBody>
      </p:sp>
      <p:sp>
        <p:nvSpPr>
          <p:cNvPr id="4" name="Altbilgi Yer Tutucusu 3"/>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6377653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a:effectLst/>
              </a:rPr>
              <a:t>Neden somut örnekler sözel ifadelere tercih edilmelidir?</a:t>
            </a:r>
          </a:p>
        </p:txBody>
      </p:sp>
      <p:sp>
        <p:nvSpPr>
          <p:cNvPr id="3" name="2 İçerik Yer Tutucusu"/>
          <p:cNvSpPr>
            <a:spLocks noGrp="1"/>
          </p:cNvSpPr>
          <p:nvPr>
            <p:ph idx="1"/>
          </p:nvPr>
        </p:nvSpPr>
        <p:spPr/>
        <p:txBody>
          <a:bodyPr/>
          <a:lstStyle/>
          <a:p>
            <a:r>
              <a:rPr lang="tr-TR" dirty="0"/>
              <a:t>Kavramlar genellikle kendine özgüdür ve belirli yaşantılara sahip olmadan kavramları tam olarak öğrenmek güçtür.</a:t>
            </a:r>
          </a:p>
          <a:p>
            <a:r>
              <a:rPr lang="tr-TR" dirty="0"/>
              <a:t>Her ne kadar bazı kavramları sözel olarak tanımlamak mümkün olsa da </a:t>
            </a:r>
            <a:r>
              <a:rPr lang="tr-TR" dirty="0">
                <a:solidFill>
                  <a:srgbClr val="FF0000"/>
                </a:solidFill>
              </a:rPr>
              <a:t>somut örnekler kullanarak </a:t>
            </a:r>
            <a:r>
              <a:rPr lang="tr-TR" dirty="0"/>
              <a:t>kavramı öğretmek her zaman için </a:t>
            </a:r>
            <a:r>
              <a:rPr lang="tr-TR" dirty="0">
                <a:solidFill>
                  <a:srgbClr val="FF0000"/>
                </a:solidFill>
              </a:rPr>
              <a:t>daha kolay, etkili ve anlamlı</a:t>
            </a:r>
            <a:r>
              <a:rPr lang="tr-TR" dirty="0"/>
              <a:t>dır.</a:t>
            </a:r>
          </a:p>
          <a:p>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40</a:t>
            </a:fld>
            <a:endParaRPr lang="tr-T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a:t>Çocuklara öğretmeyi hedeflediğimiz </a:t>
            </a:r>
            <a:r>
              <a:rPr lang="tr-TR" dirty="0">
                <a:solidFill>
                  <a:srgbClr val="FF0000"/>
                </a:solidFill>
              </a:rPr>
              <a:t>kavramların anlamları </a:t>
            </a:r>
            <a:r>
              <a:rPr lang="tr-TR" dirty="0"/>
              <a:t>çoğunlukla </a:t>
            </a:r>
            <a:r>
              <a:rPr lang="tr-TR" dirty="0">
                <a:solidFill>
                  <a:srgbClr val="FF0000"/>
                </a:solidFill>
              </a:rPr>
              <a:t>çocukların sahip oldukları sözcük dağarcığının üstündedir. </a:t>
            </a:r>
          </a:p>
          <a:p>
            <a:r>
              <a:rPr lang="tr-TR" dirty="0"/>
              <a:t>Örneğin kırmızı kavramını öğretirken kırmızıyı </a:t>
            </a:r>
            <a:r>
              <a:rPr lang="tr-TR" i="1" dirty="0"/>
              <a:t>“Kırmızı ana renklerden biridir. Renk çubuğunda en alt uca yakın olarak yerleşmektedir ve kan kırmızı ile açık pembe arasında farklılaşmaktadır.” </a:t>
            </a:r>
            <a:r>
              <a:rPr lang="tr-TR" dirty="0"/>
              <a:t>şeklinde sözel olarak tanımlamak mümkündür.</a:t>
            </a:r>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41</a:t>
            </a:fld>
            <a:endParaRPr lang="tr-T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a:t>Ancak öğrencilerin sözcük dağarcığı bu açıklamayı anlamaya elvermeyeceği için yine renk çubuğunu öğretim sırasında yanımızda bulundurmak ve üzerinde kırmızıyı göstermek gerekecektir. </a:t>
            </a:r>
          </a:p>
          <a:p>
            <a:r>
              <a:rPr lang="tr-TR" dirty="0"/>
              <a:t>Bu nedenle daha </a:t>
            </a:r>
            <a:r>
              <a:rPr lang="tr-TR" dirty="0">
                <a:solidFill>
                  <a:srgbClr val="FF0000"/>
                </a:solidFill>
              </a:rPr>
              <a:t>somut </a:t>
            </a:r>
            <a:r>
              <a:rPr lang="tr-TR" dirty="0"/>
              <a:t>ve öğrencilerin </a:t>
            </a:r>
            <a:r>
              <a:rPr lang="tr-TR" dirty="0">
                <a:solidFill>
                  <a:srgbClr val="FF0000"/>
                </a:solidFill>
              </a:rPr>
              <a:t>yaşantısı olabilecek araçlar </a:t>
            </a:r>
            <a:r>
              <a:rPr lang="tr-TR" dirty="0"/>
              <a:t>arasından </a:t>
            </a:r>
            <a:r>
              <a:rPr lang="tr-TR" dirty="0">
                <a:solidFill>
                  <a:srgbClr val="FF0000"/>
                </a:solidFill>
              </a:rPr>
              <a:t>olumlu ve olumsuz örnekler seçerek </a:t>
            </a:r>
            <a:r>
              <a:rPr lang="tr-TR" dirty="0"/>
              <a:t>kavram sunusu yapmak daha </a:t>
            </a:r>
            <a:r>
              <a:rPr lang="tr-TR" dirty="0">
                <a:solidFill>
                  <a:srgbClr val="FF0000"/>
                </a:solidFill>
              </a:rPr>
              <a:t>etkili ve işlevsel </a:t>
            </a:r>
            <a:r>
              <a:rPr lang="tr-TR" dirty="0"/>
              <a:t>olacaktır. </a:t>
            </a:r>
          </a:p>
          <a:p>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42</a:t>
            </a:fld>
            <a:endParaRPr lang="tr-T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a:effectLst/>
              </a:rPr>
              <a:t>Kavram çeşitleri ve örnekleri nelerdir?</a:t>
            </a:r>
          </a:p>
        </p:txBody>
      </p:sp>
      <p:sp>
        <p:nvSpPr>
          <p:cNvPr id="3" name="2 İçerik Yer Tutucusu"/>
          <p:cNvSpPr>
            <a:spLocks noGrp="1"/>
          </p:cNvSpPr>
          <p:nvPr>
            <p:ph idx="1"/>
          </p:nvPr>
        </p:nvSpPr>
        <p:spPr/>
        <p:txBody>
          <a:bodyPr>
            <a:normAutofit fontScale="85000" lnSpcReduction="10000"/>
          </a:bodyPr>
          <a:lstStyle/>
          <a:p>
            <a:r>
              <a:rPr lang="tr-TR" i="1" u="sng" dirty="0"/>
              <a:t>1. Konum Kavramları (Yer Bildiren Kavramlar):</a:t>
            </a:r>
            <a:endParaRPr lang="tr-TR" dirty="0"/>
          </a:p>
          <a:p>
            <a:r>
              <a:rPr lang="tr-TR" dirty="0"/>
              <a:t>Üstünde-altında, içinde-dışında, sağında-solunda, arasında, önünde-arkasında, yakında-uzakta, yanında, ilk-son vb.</a:t>
            </a:r>
          </a:p>
          <a:p>
            <a:pPr>
              <a:buNone/>
            </a:pPr>
            <a:endParaRPr lang="tr-TR" dirty="0"/>
          </a:p>
          <a:p>
            <a:r>
              <a:rPr lang="tr-TR" i="1" u="sng" dirty="0"/>
              <a:t>2. Zıtlık Bildiren Kavramlar:</a:t>
            </a:r>
            <a:endParaRPr lang="tr-TR" dirty="0"/>
          </a:p>
          <a:p>
            <a:r>
              <a:rPr lang="tr-TR" dirty="0"/>
              <a:t>Sıcak-soğuk, açık-kapalı, temiz-kirli, yumuşak-sert vb.</a:t>
            </a:r>
          </a:p>
          <a:p>
            <a:pPr>
              <a:buNone/>
            </a:pPr>
            <a:endParaRPr lang="tr-TR" dirty="0"/>
          </a:p>
          <a:p>
            <a:r>
              <a:rPr lang="tr-TR" i="1" u="sng" dirty="0"/>
              <a:t>3. Miktar Kavramları: </a:t>
            </a:r>
            <a:endParaRPr lang="tr-TR" dirty="0"/>
          </a:p>
          <a:p>
            <a:r>
              <a:rPr lang="tr-TR" dirty="0"/>
              <a:t>Az-çok, ağır-hafif, dolu-boş, bütün-yarım-çeyrek vb. </a:t>
            </a:r>
          </a:p>
          <a:p>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43</a:t>
            </a:fld>
            <a:endParaRPr lang="tr-T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i="1" u="sng" dirty="0"/>
              <a:t>4. Niteleme Kavramları: </a:t>
            </a:r>
            <a:endParaRPr lang="tr-TR" dirty="0"/>
          </a:p>
          <a:p>
            <a:r>
              <a:rPr lang="tr-TR" dirty="0"/>
              <a:t>Uzun-kısa, kalın-ince, büyük-küçük vb.</a:t>
            </a:r>
          </a:p>
          <a:p>
            <a:pPr>
              <a:buNone/>
            </a:pPr>
            <a:endParaRPr lang="tr-TR" dirty="0"/>
          </a:p>
          <a:p>
            <a:r>
              <a:rPr lang="tr-TR" i="1" u="sng" dirty="0"/>
              <a:t>5. Renk Kavramları:</a:t>
            </a:r>
            <a:endParaRPr lang="tr-TR" dirty="0"/>
          </a:p>
          <a:p>
            <a:r>
              <a:rPr lang="tr-TR" dirty="0"/>
              <a:t>Kırmızı, sarı, mavi, yeşil, siyah, beyaz, kahverengi vb.</a:t>
            </a:r>
          </a:p>
          <a:p>
            <a:pPr>
              <a:buNone/>
            </a:pPr>
            <a:endParaRPr lang="tr-TR" dirty="0"/>
          </a:p>
          <a:p>
            <a:r>
              <a:rPr lang="tr-TR" i="1" u="sng" dirty="0"/>
              <a:t>6. Eylem Bildiren Kavramlar:</a:t>
            </a:r>
            <a:endParaRPr lang="tr-TR" dirty="0"/>
          </a:p>
          <a:p>
            <a:r>
              <a:rPr lang="tr-TR" dirty="0"/>
              <a:t>Gel, koş, al, ver, doldur, boşalt, getir, at, fırlat, vur, yerleştir, kes, yırt, atla, oyna, bırak, kalk, otur, git, yürü, dur vb.</a:t>
            </a:r>
          </a:p>
          <a:p>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44</a:t>
            </a:fld>
            <a:endParaRPr lang="tr-T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i="1" u="sng" dirty="0"/>
              <a:t>7. Karşılaştırmalı Kavramlar:</a:t>
            </a:r>
            <a:endParaRPr lang="tr-TR" dirty="0"/>
          </a:p>
          <a:p>
            <a:r>
              <a:rPr lang="tr-TR" dirty="0"/>
              <a:t>Daha geniş, daha büyük, daha ağır vb.</a:t>
            </a:r>
          </a:p>
          <a:p>
            <a:pPr marL="82296" indent="0">
              <a:buNone/>
            </a:pPr>
            <a:endParaRPr lang="tr-TR" dirty="0"/>
          </a:p>
          <a:p>
            <a:r>
              <a:rPr lang="tr-TR" i="1" u="sng" dirty="0"/>
              <a:t>8. En Üst Dereceyi Bildiren Kavramlar:</a:t>
            </a:r>
            <a:endParaRPr lang="tr-TR" dirty="0"/>
          </a:p>
          <a:p>
            <a:r>
              <a:rPr lang="tr-TR" dirty="0"/>
              <a:t>En geniş, en büyük, en ağır vb.</a:t>
            </a:r>
          </a:p>
          <a:p>
            <a:pPr>
              <a:buNone/>
            </a:pPr>
            <a:endParaRPr lang="tr-TR" dirty="0"/>
          </a:p>
          <a:p>
            <a:r>
              <a:rPr lang="tr-TR" i="1" u="sng" dirty="0"/>
              <a:t>9. Ad Bildiren Kavramlar:</a:t>
            </a:r>
            <a:endParaRPr lang="tr-TR" dirty="0"/>
          </a:p>
          <a:p>
            <a:pPr lvl="1"/>
            <a:r>
              <a:rPr lang="tr-TR" i="1" u="sng" dirty="0"/>
              <a:t>(a) Genel Kavramlar:</a:t>
            </a:r>
            <a:r>
              <a:rPr lang="tr-TR" i="1" dirty="0"/>
              <a:t> </a:t>
            </a:r>
            <a:r>
              <a:rPr lang="tr-TR" dirty="0"/>
              <a:t>Yiyecek, içecek, giyecek, bitkiler, hayvanlar, oyuncak, mobilya, geometrik şekiller vb.</a:t>
            </a:r>
          </a:p>
          <a:p>
            <a:pPr lvl="1"/>
            <a:r>
              <a:rPr lang="tr-TR" i="1" u="sng" dirty="0"/>
              <a:t>(b) Belirgin Kavramlar:</a:t>
            </a:r>
            <a:r>
              <a:rPr lang="tr-TR" i="1" dirty="0"/>
              <a:t> </a:t>
            </a:r>
            <a:r>
              <a:rPr lang="tr-TR" dirty="0"/>
              <a:t>Et, portakal, araba, erkek, sandalye, masa, gömlek, daire vb.</a:t>
            </a:r>
          </a:p>
          <a:p>
            <a:pPr lvl="1"/>
            <a:r>
              <a:rPr lang="tr-TR" i="1" u="sng" dirty="0"/>
              <a:t>(c) En Belirgin:</a:t>
            </a:r>
            <a:r>
              <a:rPr lang="tr-TR" i="1" dirty="0"/>
              <a:t> </a:t>
            </a:r>
            <a:r>
              <a:rPr lang="tr-TR" dirty="0"/>
              <a:t>Selpak, Hürriyet, </a:t>
            </a:r>
            <a:r>
              <a:rPr lang="tr-TR" dirty="0" err="1"/>
              <a:t>Ariel</a:t>
            </a:r>
            <a:r>
              <a:rPr lang="tr-TR" dirty="0"/>
              <a:t> vb. </a:t>
            </a:r>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45</a:t>
            </a:fld>
            <a:endParaRPr lang="tr-T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a:p>
            <a:endParaRPr lang="tr-TR" dirty="0"/>
          </a:p>
          <a:p>
            <a:endParaRPr lang="tr-TR" dirty="0"/>
          </a:p>
          <a:p>
            <a:pPr algn="ctr"/>
            <a:r>
              <a:rPr lang="tr-TR" dirty="0"/>
              <a:t>Kavram için ölçü aracı hazırlayalım!</a:t>
            </a:r>
          </a:p>
        </p:txBody>
      </p:sp>
      <p:sp>
        <p:nvSpPr>
          <p:cNvPr id="4" name="Altbilgi Yer Tutucusu 3"/>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46</a:t>
            </a:fld>
            <a:endParaRPr lang="tr-TR"/>
          </a:p>
        </p:txBody>
      </p:sp>
    </p:spTree>
    <p:extLst>
      <p:ext uri="{BB962C8B-B14F-4D97-AF65-F5344CB8AC3E}">
        <p14:creationId xmlns:p14="http://schemas.microsoft.com/office/powerpoint/2010/main" val="233855540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3CC21C0-9B70-4159-AA9F-05FA03976ED9}"/>
              </a:ext>
            </a:extLst>
          </p:cNvPr>
          <p:cNvSpPr>
            <a:spLocks noGrp="1"/>
          </p:cNvSpPr>
          <p:nvPr>
            <p:ph type="title"/>
          </p:nvPr>
        </p:nvSpPr>
        <p:spPr/>
        <p:txBody>
          <a:bodyPr/>
          <a:lstStyle/>
          <a:p>
            <a:endParaRPr lang="tr-TR"/>
          </a:p>
        </p:txBody>
      </p:sp>
      <p:pic>
        <p:nvPicPr>
          <p:cNvPr id="7" name="İçerik Yer Tutucusu 6">
            <a:extLst>
              <a:ext uri="{FF2B5EF4-FFF2-40B4-BE49-F238E27FC236}">
                <a16:creationId xmlns:a16="http://schemas.microsoft.com/office/drawing/2014/main" id="{8B7579C3-EF25-4F76-A821-010C021EBF6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35608" y="1447800"/>
            <a:ext cx="7384864" cy="5135562"/>
          </a:xfrm>
        </p:spPr>
      </p:pic>
      <p:sp>
        <p:nvSpPr>
          <p:cNvPr id="4" name="Alt Bilgi Yer Tutucusu 3">
            <a:extLst>
              <a:ext uri="{FF2B5EF4-FFF2-40B4-BE49-F238E27FC236}">
                <a16:creationId xmlns:a16="http://schemas.microsoft.com/office/drawing/2014/main" id="{B265A7D1-375B-40E3-B1EE-6CC2EE95B6A0}"/>
              </a:ext>
            </a:extLst>
          </p:cNvPr>
          <p:cNvSpPr>
            <a:spLocks noGrp="1"/>
          </p:cNvSpPr>
          <p:nvPr>
            <p:ph type="ftr" sz="quarter" idx="11"/>
          </p:nvPr>
        </p:nvSpPr>
        <p:spPr/>
        <p:txBody>
          <a:bodyPr/>
          <a:lstStyle/>
          <a:p>
            <a:r>
              <a:rPr lang="da-DK"/>
              <a:t>Kavram Öğretimi</a:t>
            </a:r>
            <a:endParaRPr lang="tr-TR"/>
          </a:p>
        </p:txBody>
      </p:sp>
      <p:sp>
        <p:nvSpPr>
          <p:cNvPr id="5" name="Slayt Numarası Yer Tutucusu 4">
            <a:extLst>
              <a:ext uri="{FF2B5EF4-FFF2-40B4-BE49-F238E27FC236}">
                <a16:creationId xmlns:a16="http://schemas.microsoft.com/office/drawing/2014/main" id="{8D726B80-1746-4BD7-A679-070547402156}"/>
              </a:ext>
            </a:extLst>
          </p:cNvPr>
          <p:cNvSpPr>
            <a:spLocks noGrp="1"/>
          </p:cNvSpPr>
          <p:nvPr>
            <p:ph type="sldNum" sz="quarter" idx="12"/>
          </p:nvPr>
        </p:nvSpPr>
        <p:spPr/>
        <p:txBody>
          <a:bodyPr/>
          <a:lstStyle/>
          <a:p>
            <a:fld id="{B1DEFA8C-F947-479F-BE07-76B6B3F80BF1}" type="slidenum">
              <a:rPr lang="tr-TR" smtClean="0"/>
              <a:pPr/>
              <a:t>47</a:t>
            </a:fld>
            <a:endParaRPr lang="tr-TR"/>
          </a:p>
        </p:txBody>
      </p:sp>
    </p:spTree>
    <p:extLst>
      <p:ext uri="{BB962C8B-B14F-4D97-AF65-F5344CB8AC3E}">
        <p14:creationId xmlns:p14="http://schemas.microsoft.com/office/powerpoint/2010/main" val="216765126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EA44EA4-8AC0-4B15-AF8B-858AB430816D}"/>
              </a:ext>
            </a:extLst>
          </p:cNvPr>
          <p:cNvSpPr>
            <a:spLocks noGrp="1"/>
          </p:cNvSpPr>
          <p:nvPr>
            <p:ph type="title"/>
          </p:nvPr>
        </p:nvSpPr>
        <p:spPr/>
        <p:txBody>
          <a:bodyPr/>
          <a:lstStyle/>
          <a:p>
            <a:endParaRPr lang="tr-TR"/>
          </a:p>
        </p:txBody>
      </p:sp>
      <p:pic>
        <p:nvPicPr>
          <p:cNvPr id="7" name="İçerik Yer Tutucusu 6">
            <a:extLst>
              <a:ext uri="{FF2B5EF4-FFF2-40B4-BE49-F238E27FC236}">
                <a16:creationId xmlns:a16="http://schemas.microsoft.com/office/drawing/2014/main" id="{ACD66D38-4DCA-4C93-95D7-18A48707EA8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91680" y="1447800"/>
            <a:ext cx="6984776" cy="5135562"/>
          </a:xfrm>
        </p:spPr>
      </p:pic>
      <p:sp>
        <p:nvSpPr>
          <p:cNvPr id="4" name="Alt Bilgi Yer Tutucusu 3">
            <a:extLst>
              <a:ext uri="{FF2B5EF4-FFF2-40B4-BE49-F238E27FC236}">
                <a16:creationId xmlns:a16="http://schemas.microsoft.com/office/drawing/2014/main" id="{F0FFC60E-F4FE-427A-BB09-2328F97B43B0}"/>
              </a:ext>
            </a:extLst>
          </p:cNvPr>
          <p:cNvSpPr>
            <a:spLocks noGrp="1"/>
          </p:cNvSpPr>
          <p:nvPr>
            <p:ph type="ftr" sz="quarter" idx="11"/>
          </p:nvPr>
        </p:nvSpPr>
        <p:spPr/>
        <p:txBody>
          <a:bodyPr/>
          <a:lstStyle/>
          <a:p>
            <a:r>
              <a:rPr lang="da-DK"/>
              <a:t>Kavram Öğretimi</a:t>
            </a:r>
            <a:endParaRPr lang="tr-TR"/>
          </a:p>
        </p:txBody>
      </p:sp>
      <p:sp>
        <p:nvSpPr>
          <p:cNvPr id="5" name="Slayt Numarası Yer Tutucusu 4">
            <a:extLst>
              <a:ext uri="{FF2B5EF4-FFF2-40B4-BE49-F238E27FC236}">
                <a16:creationId xmlns:a16="http://schemas.microsoft.com/office/drawing/2014/main" id="{26FBD555-5989-4159-9C16-C87BE446F938}"/>
              </a:ext>
            </a:extLst>
          </p:cNvPr>
          <p:cNvSpPr>
            <a:spLocks noGrp="1"/>
          </p:cNvSpPr>
          <p:nvPr>
            <p:ph type="sldNum" sz="quarter" idx="12"/>
          </p:nvPr>
        </p:nvSpPr>
        <p:spPr/>
        <p:txBody>
          <a:bodyPr/>
          <a:lstStyle/>
          <a:p>
            <a:fld id="{B1DEFA8C-F947-479F-BE07-76B6B3F80BF1}" type="slidenum">
              <a:rPr lang="tr-TR" smtClean="0"/>
              <a:pPr/>
              <a:t>48</a:t>
            </a:fld>
            <a:endParaRPr lang="tr-TR"/>
          </a:p>
        </p:txBody>
      </p:sp>
    </p:spTree>
    <p:extLst>
      <p:ext uri="{BB962C8B-B14F-4D97-AF65-F5344CB8AC3E}">
        <p14:creationId xmlns:p14="http://schemas.microsoft.com/office/powerpoint/2010/main" val="112081512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FC0862E-0D8B-4B01-95C7-FB0D9363CA8C}"/>
              </a:ext>
            </a:extLst>
          </p:cNvPr>
          <p:cNvSpPr>
            <a:spLocks noGrp="1"/>
          </p:cNvSpPr>
          <p:nvPr>
            <p:ph type="title"/>
          </p:nvPr>
        </p:nvSpPr>
        <p:spPr/>
        <p:txBody>
          <a:bodyPr/>
          <a:lstStyle/>
          <a:p>
            <a:endParaRPr lang="tr-TR"/>
          </a:p>
        </p:txBody>
      </p:sp>
      <p:pic>
        <p:nvPicPr>
          <p:cNvPr id="7" name="İçerik Yer Tutucusu 6">
            <a:extLst>
              <a:ext uri="{FF2B5EF4-FFF2-40B4-BE49-F238E27FC236}">
                <a16:creationId xmlns:a16="http://schemas.microsoft.com/office/drawing/2014/main" id="{EB433AAB-D4F1-4BB3-A791-E066A084CF6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3688" y="1447800"/>
            <a:ext cx="6846912" cy="5135562"/>
          </a:xfrm>
        </p:spPr>
      </p:pic>
      <p:sp>
        <p:nvSpPr>
          <p:cNvPr id="4" name="Alt Bilgi Yer Tutucusu 3">
            <a:extLst>
              <a:ext uri="{FF2B5EF4-FFF2-40B4-BE49-F238E27FC236}">
                <a16:creationId xmlns:a16="http://schemas.microsoft.com/office/drawing/2014/main" id="{4E34EF2D-3241-400B-BE21-89226BB6683A}"/>
              </a:ext>
            </a:extLst>
          </p:cNvPr>
          <p:cNvSpPr>
            <a:spLocks noGrp="1"/>
          </p:cNvSpPr>
          <p:nvPr>
            <p:ph type="ftr" sz="quarter" idx="11"/>
          </p:nvPr>
        </p:nvSpPr>
        <p:spPr/>
        <p:txBody>
          <a:bodyPr/>
          <a:lstStyle/>
          <a:p>
            <a:r>
              <a:rPr lang="da-DK"/>
              <a:t>Kavram Öğretimi</a:t>
            </a:r>
            <a:endParaRPr lang="tr-TR"/>
          </a:p>
        </p:txBody>
      </p:sp>
      <p:sp>
        <p:nvSpPr>
          <p:cNvPr id="5" name="Slayt Numarası Yer Tutucusu 4">
            <a:extLst>
              <a:ext uri="{FF2B5EF4-FFF2-40B4-BE49-F238E27FC236}">
                <a16:creationId xmlns:a16="http://schemas.microsoft.com/office/drawing/2014/main" id="{78D57C81-C0A2-490E-9A1C-A6490CB28FB1}"/>
              </a:ext>
            </a:extLst>
          </p:cNvPr>
          <p:cNvSpPr>
            <a:spLocks noGrp="1"/>
          </p:cNvSpPr>
          <p:nvPr>
            <p:ph type="sldNum" sz="quarter" idx="12"/>
          </p:nvPr>
        </p:nvSpPr>
        <p:spPr/>
        <p:txBody>
          <a:bodyPr/>
          <a:lstStyle/>
          <a:p>
            <a:fld id="{B1DEFA8C-F947-479F-BE07-76B6B3F80BF1}" type="slidenum">
              <a:rPr lang="tr-TR" smtClean="0"/>
              <a:pPr/>
              <a:t>49</a:t>
            </a:fld>
            <a:endParaRPr lang="tr-TR"/>
          </a:p>
        </p:txBody>
      </p:sp>
    </p:spTree>
    <p:extLst>
      <p:ext uri="{BB962C8B-B14F-4D97-AF65-F5344CB8AC3E}">
        <p14:creationId xmlns:p14="http://schemas.microsoft.com/office/powerpoint/2010/main" val="3612243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Kavramlar öğrencinin hem bir grup varlık, olay, fikir ve süreci diğer gruplardan </a:t>
            </a:r>
            <a:r>
              <a:rPr lang="tr-TR" dirty="0">
                <a:solidFill>
                  <a:srgbClr val="FF0000"/>
                </a:solidFill>
              </a:rPr>
              <a:t>ayırt etmesine</a:t>
            </a:r>
            <a:r>
              <a:rPr lang="tr-TR" dirty="0"/>
              <a:t> hem de aralarında </a:t>
            </a:r>
            <a:r>
              <a:rPr lang="tr-TR" dirty="0">
                <a:solidFill>
                  <a:srgbClr val="FF0000"/>
                </a:solidFill>
              </a:rPr>
              <a:t>ilişki kurmasına</a:t>
            </a:r>
            <a:r>
              <a:rPr lang="tr-TR" dirty="0"/>
              <a:t> yardım eder. </a:t>
            </a:r>
          </a:p>
          <a:p>
            <a:r>
              <a:rPr lang="tr-TR" dirty="0"/>
              <a:t>Örneğin psikoloji, sosyoloji, tarih vb. kavramlar her bir bilim dalını diğerinden </a:t>
            </a:r>
            <a:r>
              <a:rPr lang="tr-TR" dirty="0">
                <a:solidFill>
                  <a:srgbClr val="FF0000"/>
                </a:solidFill>
              </a:rPr>
              <a:t>ayırt etmemizi </a:t>
            </a:r>
            <a:r>
              <a:rPr lang="tr-TR" dirty="0"/>
              <a:t>sağladığı gibi bir bilim dalının diğer bilim dallarıyla </a:t>
            </a:r>
            <a:r>
              <a:rPr lang="tr-TR" dirty="0">
                <a:solidFill>
                  <a:srgbClr val="FF0000"/>
                </a:solidFill>
              </a:rPr>
              <a:t>ilişkilerini kurmamıza</a:t>
            </a:r>
            <a:r>
              <a:rPr lang="tr-TR" dirty="0"/>
              <a:t> da yardım eder. </a:t>
            </a:r>
          </a:p>
        </p:txBody>
      </p:sp>
      <p:sp>
        <p:nvSpPr>
          <p:cNvPr id="4" name="Altbilgi Yer Tutucusu 3"/>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5</a:t>
            </a:fld>
            <a:endParaRPr lang="tr-TR"/>
          </a:p>
        </p:txBody>
      </p:sp>
    </p:spTree>
    <p:extLst>
      <p:ext uri="{BB962C8B-B14F-4D97-AF65-F5344CB8AC3E}">
        <p14:creationId xmlns:p14="http://schemas.microsoft.com/office/powerpoint/2010/main" val="177706716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sz="2800" b="1" dirty="0">
                <a:effectLst/>
              </a:rPr>
              <a:t>II. Öğrencilerin Performans Düzeylerinin Belirlenmesi</a:t>
            </a:r>
          </a:p>
        </p:txBody>
      </p:sp>
      <p:sp>
        <p:nvSpPr>
          <p:cNvPr id="3" name="2 İçerik Yer Tutucusu"/>
          <p:cNvSpPr>
            <a:spLocks noGrp="1"/>
          </p:cNvSpPr>
          <p:nvPr>
            <p:ph idx="1"/>
          </p:nvPr>
        </p:nvSpPr>
        <p:spPr/>
        <p:txBody>
          <a:bodyPr>
            <a:normAutofit lnSpcReduction="10000"/>
          </a:bodyPr>
          <a:lstStyle/>
          <a:p>
            <a:r>
              <a:rPr lang="tr-TR" dirty="0"/>
              <a:t>Kavram analizi yapılıp analize dayalı olarak ölçü aracı oluşturulduktan sonra ölçü aracında yer alan </a:t>
            </a:r>
            <a:r>
              <a:rPr lang="tr-TR" dirty="0">
                <a:solidFill>
                  <a:srgbClr val="FF0000"/>
                </a:solidFill>
              </a:rPr>
              <a:t>araç setleri</a:t>
            </a:r>
            <a:r>
              <a:rPr lang="tr-TR" dirty="0"/>
              <a:t>nin hazırlanması gerekir.</a:t>
            </a:r>
          </a:p>
          <a:p>
            <a:r>
              <a:rPr lang="tr-TR" dirty="0"/>
              <a:t>Kavram öğretiminde </a:t>
            </a:r>
            <a:r>
              <a:rPr lang="tr-TR" dirty="0">
                <a:solidFill>
                  <a:srgbClr val="FF0000"/>
                </a:solidFill>
              </a:rPr>
              <a:t>denemeli ölçüt </a:t>
            </a:r>
            <a:r>
              <a:rPr lang="tr-TR" dirty="0"/>
              <a:t>(ör., 3/3, 4/5, 5/5, 8/10, 10/10) belirlemek uygun olacaktır.   </a:t>
            </a:r>
          </a:p>
          <a:p>
            <a:r>
              <a:rPr lang="tr-TR" dirty="0">
                <a:solidFill>
                  <a:srgbClr val="FF0000"/>
                </a:solidFill>
              </a:rPr>
              <a:t>Araç setleri </a:t>
            </a:r>
            <a:r>
              <a:rPr lang="tr-TR" dirty="0"/>
              <a:t>ölçü aracında yer verdiğimiz </a:t>
            </a:r>
            <a:r>
              <a:rPr lang="tr-TR" dirty="0">
                <a:solidFill>
                  <a:srgbClr val="FF0000"/>
                </a:solidFill>
              </a:rPr>
              <a:t>ölçüte dayalı </a:t>
            </a:r>
            <a:r>
              <a:rPr lang="tr-TR" dirty="0"/>
              <a:t>(ör., 3/3, 4/5, 5/5, 8/10, 10/10) olarak hazırlanır. </a:t>
            </a:r>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50</a:t>
            </a:fld>
            <a:endParaRPr lang="tr-T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a:t>Öğretmen ölçü aracına dayalı olarak araç setlerini hazırladıktan sonra başlama düzeyine ilişkin performans almaya başlamadan önce </a:t>
            </a:r>
            <a:r>
              <a:rPr lang="tr-TR" dirty="0">
                <a:solidFill>
                  <a:srgbClr val="FF0000"/>
                </a:solidFill>
              </a:rPr>
              <a:t>ortamı düzenlemeli</a:t>
            </a:r>
            <a:r>
              <a:rPr lang="tr-TR" dirty="0"/>
              <a:t>dir. </a:t>
            </a:r>
          </a:p>
          <a:p>
            <a:r>
              <a:rPr lang="tr-TR" dirty="0"/>
              <a:t>Başlama düzeyini belirleme işlemi sırasında (mümkünse) öğretmen ve öğrenci yalnız olarak çalışabilecekleri bir ortamda bulunmalıdırlar. </a:t>
            </a:r>
          </a:p>
          <a:p>
            <a:r>
              <a:rPr lang="tr-TR" dirty="0"/>
              <a:t>Örneğin öğretmen ve öğrenci karşılıklı olarak öğrencinin boyuna uygun bir masanın başında oturabilirler.</a:t>
            </a:r>
            <a:r>
              <a:rPr lang="tr-TR" b="1" dirty="0"/>
              <a:t> </a:t>
            </a:r>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51</a:t>
            </a:fld>
            <a:endParaRPr lang="tr-T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1447800"/>
            <a:ext cx="7498080" cy="5005536"/>
          </a:xfrm>
        </p:spPr>
        <p:txBody>
          <a:bodyPr>
            <a:normAutofit fontScale="85000" lnSpcReduction="20000"/>
          </a:bodyPr>
          <a:lstStyle/>
          <a:p>
            <a:r>
              <a:rPr lang="tr-TR" dirty="0"/>
              <a:t>Öğretmen hazırladığı araçları </a:t>
            </a:r>
            <a:r>
              <a:rPr lang="tr-TR" dirty="0">
                <a:solidFill>
                  <a:srgbClr val="FF0000"/>
                </a:solidFill>
              </a:rPr>
              <a:t>kapalı bir kutuya koymalı</a:t>
            </a:r>
            <a:r>
              <a:rPr lang="tr-TR" dirty="0"/>
              <a:t>dır. </a:t>
            </a:r>
          </a:p>
          <a:p>
            <a:r>
              <a:rPr lang="tr-TR" dirty="0"/>
              <a:t>Böylece öğrencinin araçları görerek dikkatinin dağılması riskini ortadan kaldıracaktır. </a:t>
            </a:r>
          </a:p>
          <a:p>
            <a:r>
              <a:rPr lang="tr-TR" dirty="0"/>
              <a:t>Performans alma işlemine geçmeden önce öğretmen öğrencinin kutunun içindeki araçlara dokunmasına ve oynamasına kısa bir süre için izin verebilir. </a:t>
            </a:r>
          </a:p>
          <a:p>
            <a:r>
              <a:rPr lang="tr-TR" dirty="0"/>
              <a:t>Öğrenci araçları tanıdıktan sonra öğretmen araçları tekrar kutuya koymalıdır. </a:t>
            </a:r>
          </a:p>
          <a:p>
            <a:r>
              <a:rPr lang="tr-TR" dirty="0"/>
              <a:t>Öğretmen öğrenciye </a:t>
            </a:r>
            <a:r>
              <a:rPr lang="tr-TR" dirty="0">
                <a:solidFill>
                  <a:srgbClr val="FF0000"/>
                </a:solidFill>
              </a:rPr>
              <a:t>özel dikkat sağlayıcı ipucu </a:t>
            </a:r>
            <a:r>
              <a:rPr lang="tr-TR" dirty="0"/>
              <a:t>“Çalışmak için hazır mısın?” sunarak öğrencinin çalışmaya dikkatini çektikten sonra başlama düzeyi yoklama oturumuna başlayabilir.</a:t>
            </a:r>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52</a:t>
            </a:fld>
            <a:endParaRPr lang="tr-T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638"/>
            <a:ext cx="7498080" cy="634082"/>
          </a:xfrm>
        </p:spPr>
        <p:txBody>
          <a:bodyPr>
            <a:normAutofit fontScale="90000"/>
          </a:bodyPr>
          <a:lstStyle/>
          <a:p>
            <a:endParaRPr lang="tr-TR" dirty="0"/>
          </a:p>
        </p:txBody>
      </p:sp>
      <p:sp>
        <p:nvSpPr>
          <p:cNvPr id="3" name="2 İçerik Yer Tutucusu"/>
          <p:cNvSpPr>
            <a:spLocks noGrp="1"/>
          </p:cNvSpPr>
          <p:nvPr>
            <p:ph idx="1"/>
          </p:nvPr>
        </p:nvSpPr>
        <p:spPr>
          <a:xfrm>
            <a:off x="1435608" y="1052736"/>
            <a:ext cx="7498080" cy="5195664"/>
          </a:xfrm>
        </p:spPr>
        <p:txBody>
          <a:bodyPr>
            <a:normAutofit fontScale="85000" lnSpcReduction="20000"/>
          </a:bodyPr>
          <a:lstStyle/>
          <a:p>
            <a:r>
              <a:rPr lang="tr-TR" dirty="0"/>
              <a:t>Öğretmen ilk araç setini öğrencinin </a:t>
            </a:r>
            <a:r>
              <a:rPr lang="tr-TR" dirty="0">
                <a:solidFill>
                  <a:srgbClr val="FF0000"/>
                </a:solidFill>
              </a:rPr>
              <a:t>rahatlıkla ulaşabileceği ve aralarında mesafe olacak şekilde </a:t>
            </a:r>
            <a:r>
              <a:rPr lang="tr-TR" dirty="0"/>
              <a:t>masaya koyar.</a:t>
            </a:r>
          </a:p>
          <a:p>
            <a:r>
              <a:rPr lang="tr-TR" dirty="0"/>
              <a:t>Öğretmen özel dikkat sağlayıcı ipucunu “Çalışmak için hazır mısın?” sunduktan ve öğrenciyi pekiştirdikten (ör. “Harikasın. Hazır olduğunu görüyorum. Hadi başlayalım. ”) sonra öğrencinin dikkatini araçlara çekerek beceri yönergesini sunar.</a:t>
            </a:r>
          </a:p>
          <a:p>
            <a:r>
              <a:rPr lang="tr-TR" dirty="0"/>
              <a:t>Örneğin “Şimdi önündeki araçlara bak ve kırmızı olanı göster. / Buraya bak ve kırmızıyı göster. / Kırmızıyı eline al.” ya da “Hangisi kırmızı? Göster.” (gösterme) ya da “Elimdekine bak. Bu ne renk?” ya da “Buraya bak. Bu ne?” (söyleme) gibi.</a:t>
            </a:r>
          </a:p>
          <a:p>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53</a:t>
            </a:fld>
            <a:endParaRPr lang="tr-T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638"/>
            <a:ext cx="7312856" cy="706090"/>
          </a:xfrm>
        </p:spPr>
        <p:txBody>
          <a:bodyPr>
            <a:normAutofit fontScale="90000"/>
          </a:bodyPr>
          <a:lstStyle/>
          <a:p>
            <a:endParaRPr lang="tr-TR" dirty="0"/>
          </a:p>
        </p:txBody>
      </p:sp>
      <p:sp>
        <p:nvSpPr>
          <p:cNvPr id="3" name="2 İçerik Yer Tutucusu"/>
          <p:cNvSpPr>
            <a:spLocks noGrp="1"/>
          </p:cNvSpPr>
          <p:nvPr>
            <p:ph idx="1"/>
          </p:nvPr>
        </p:nvSpPr>
        <p:spPr>
          <a:xfrm>
            <a:off x="1435608" y="1196752"/>
            <a:ext cx="7456872" cy="5400600"/>
          </a:xfrm>
        </p:spPr>
        <p:txBody>
          <a:bodyPr>
            <a:normAutofit fontScale="77500" lnSpcReduction="20000"/>
          </a:bodyPr>
          <a:lstStyle/>
          <a:p>
            <a:r>
              <a:rPr lang="tr-TR" sz="3400" dirty="0"/>
              <a:t>Başlama düzeyi yoklama oturumunda öğretmen öğrencinin doğru tepkilerinin tümünü pekiştirebileceği gibi çalışma sonunda sadece öğrencinin çalışmaya katılım davranışını da pekiştirebilir (ör. “Bugün çok güzel çalıştın, teşekkür ederim.” gibi). </a:t>
            </a:r>
          </a:p>
          <a:p>
            <a:r>
              <a:rPr lang="tr-TR" sz="3400" dirty="0"/>
              <a:t>Öğretmen planlama aşamasında öğrenci tepkilerine ne şekilde tepkide bulunacağına </a:t>
            </a:r>
            <a:r>
              <a:rPr lang="tr-TR" sz="3400" dirty="0">
                <a:solidFill>
                  <a:srgbClr val="FF0000"/>
                </a:solidFill>
              </a:rPr>
              <a:t>karar vermeli </a:t>
            </a:r>
            <a:r>
              <a:rPr lang="tr-TR" sz="3400" dirty="0"/>
              <a:t>ve tüm yoklama oturumlarında </a:t>
            </a:r>
            <a:r>
              <a:rPr lang="tr-TR" sz="3400" dirty="0">
                <a:solidFill>
                  <a:srgbClr val="FF0000"/>
                </a:solidFill>
              </a:rPr>
              <a:t>aldığı kararı tutarlı bir biçimde uygulamalı</a:t>
            </a:r>
            <a:r>
              <a:rPr lang="tr-TR" sz="3400" dirty="0"/>
              <a:t>dır. </a:t>
            </a:r>
          </a:p>
          <a:p>
            <a:r>
              <a:rPr lang="tr-TR" sz="3400" dirty="0"/>
              <a:t>Öğretmen öğrencinin tepkilerine göre ölçü aracında gerekli işaretlemeleri (“+” ya da “-”) yapar.</a:t>
            </a:r>
          </a:p>
          <a:p>
            <a:r>
              <a:rPr lang="tr-TR" sz="3400" dirty="0"/>
              <a:t>Birinci araç setini kutuya kaldırır ve ikinci araç setini masanın üzerine koyar. </a:t>
            </a:r>
          </a:p>
          <a:p>
            <a:r>
              <a:rPr lang="tr-TR" sz="3400" dirty="0"/>
              <a:t>Aynı işlemi tüm araç setleri için tekrarlar.</a:t>
            </a:r>
          </a:p>
          <a:p>
            <a:pPr>
              <a:buNone/>
            </a:pPr>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54</a:t>
            </a:fld>
            <a:endParaRPr lang="tr-T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638"/>
            <a:ext cx="7312856" cy="706090"/>
          </a:xfrm>
        </p:spPr>
        <p:txBody>
          <a:bodyPr>
            <a:normAutofit fontScale="90000"/>
          </a:bodyPr>
          <a:lstStyle/>
          <a:p>
            <a:endParaRPr lang="tr-TR" dirty="0"/>
          </a:p>
        </p:txBody>
      </p:sp>
      <p:sp>
        <p:nvSpPr>
          <p:cNvPr id="3" name="2 İçerik Yer Tutucusu"/>
          <p:cNvSpPr>
            <a:spLocks noGrp="1"/>
          </p:cNvSpPr>
          <p:nvPr>
            <p:ph idx="1"/>
          </p:nvPr>
        </p:nvSpPr>
        <p:spPr>
          <a:xfrm>
            <a:off x="1435608" y="1196752"/>
            <a:ext cx="7498080" cy="5328592"/>
          </a:xfrm>
        </p:spPr>
        <p:txBody>
          <a:bodyPr>
            <a:normAutofit fontScale="92500" lnSpcReduction="20000"/>
          </a:bodyPr>
          <a:lstStyle/>
          <a:p>
            <a:r>
              <a:rPr lang="tr-TR" dirty="0"/>
              <a:t>Kararlı veri elde edilinceye değin en az üç oturum üst üste başlama düzeyi oturumuna devam eder. </a:t>
            </a:r>
          </a:p>
          <a:p>
            <a:r>
              <a:rPr lang="tr-TR" dirty="0"/>
              <a:t>Başlama düzeyi oturumu bittikten sonra ölçü aracına göre </a:t>
            </a:r>
            <a:r>
              <a:rPr lang="tr-TR" dirty="0">
                <a:solidFill>
                  <a:srgbClr val="FF0000"/>
                </a:solidFill>
              </a:rPr>
              <a:t>“doğru tepki </a:t>
            </a:r>
            <a:r>
              <a:rPr lang="tr-TR" dirty="0" err="1">
                <a:solidFill>
                  <a:srgbClr val="FF0000"/>
                </a:solidFill>
              </a:rPr>
              <a:t>yüzdesi”</a:t>
            </a:r>
            <a:r>
              <a:rPr lang="tr-TR" dirty="0" err="1"/>
              <a:t>ni</a:t>
            </a:r>
            <a:r>
              <a:rPr lang="tr-TR" dirty="0"/>
              <a:t> hesaplar. </a:t>
            </a:r>
          </a:p>
          <a:p>
            <a:r>
              <a:rPr lang="tr-TR" dirty="0"/>
              <a:t>Elde edilen verileri başlama düzeyi verisi olarak grafiğe işler.</a:t>
            </a:r>
          </a:p>
          <a:p>
            <a:r>
              <a:rPr lang="tr-TR" dirty="0"/>
              <a:t>Ölçü aracı üzerinde </a:t>
            </a:r>
            <a:r>
              <a:rPr lang="tr-TR" dirty="0">
                <a:solidFill>
                  <a:srgbClr val="FF0000"/>
                </a:solidFill>
              </a:rPr>
              <a:t>“+” </a:t>
            </a:r>
            <a:r>
              <a:rPr lang="tr-TR" dirty="0"/>
              <a:t>işaretlenen </a:t>
            </a:r>
            <a:r>
              <a:rPr lang="tr-TR" dirty="0">
                <a:solidFill>
                  <a:srgbClr val="FF0000"/>
                </a:solidFill>
              </a:rPr>
              <a:t>son basamak öğrencinin performans düzeyini </a:t>
            </a:r>
            <a:r>
              <a:rPr lang="tr-TR" dirty="0"/>
              <a:t>gösterir. </a:t>
            </a:r>
          </a:p>
          <a:p>
            <a:r>
              <a:rPr lang="tr-TR" dirty="0"/>
              <a:t>Bu basamaktan </a:t>
            </a:r>
            <a:r>
              <a:rPr lang="tr-TR" dirty="0">
                <a:solidFill>
                  <a:srgbClr val="FF0000"/>
                </a:solidFill>
              </a:rPr>
              <a:t>bir sonraki basamak </a:t>
            </a:r>
            <a:r>
              <a:rPr lang="tr-TR" dirty="0"/>
              <a:t>ise </a:t>
            </a:r>
            <a:r>
              <a:rPr lang="tr-TR" dirty="0">
                <a:solidFill>
                  <a:srgbClr val="FF0000"/>
                </a:solidFill>
              </a:rPr>
              <a:t>öğretimsel amaç </a:t>
            </a:r>
            <a:r>
              <a:rPr lang="tr-TR" dirty="0"/>
              <a:t>olacaktır.</a:t>
            </a:r>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55</a:t>
            </a:fld>
            <a:endParaRPr lang="tr-T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a:effectLst/>
              </a:rPr>
              <a:t>III. Amaçların Oluşturulması</a:t>
            </a:r>
          </a:p>
        </p:txBody>
      </p:sp>
      <p:sp>
        <p:nvSpPr>
          <p:cNvPr id="3" name="2 İçerik Yer Tutucusu"/>
          <p:cNvSpPr>
            <a:spLocks noGrp="1"/>
          </p:cNvSpPr>
          <p:nvPr>
            <p:ph idx="1"/>
          </p:nvPr>
        </p:nvSpPr>
        <p:spPr/>
        <p:txBody>
          <a:bodyPr>
            <a:normAutofit fontScale="85000" lnSpcReduction="10000"/>
          </a:bodyPr>
          <a:lstStyle/>
          <a:p>
            <a:r>
              <a:rPr lang="tr-TR" dirty="0"/>
              <a:t>Ölçü aracına dayalı olarak öğrencinin başlama düzeyi belirlendikten sonra uzun dönemli, kısa dönemli ve öğretimsel amaçlar oluşturulmalıdır. </a:t>
            </a:r>
          </a:p>
          <a:p>
            <a:r>
              <a:rPr lang="tr-TR" dirty="0"/>
              <a:t>Öğrencinin öğrenmiş olduğu kavramı;</a:t>
            </a:r>
          </a:p>
          <a:p>
            <a:pPr lvl="1"/>
            <a:r>
              <a:rPr lang="tr-TR" dirty="0"/>
              <a:t>çevresindeki çeşitli nesnelerin arasından göstermesi/işaret etmesi</a:t>
            </a:r>
          </a:p>
          <a:p>
            <a:pPr lvl="1"/>
            <a:r>
              <a:rPr lang="tr-TR" dirty="0"/>
              <a:t>gördüğünde/sorulduğunda kavramı isimlendirmesi</a:t>
            </a:r>
          </a:p>
          <a:p>
            <a:pPr lvl="1"/>
            <a:r>
              <a:rPr lang="tr-TR" dirty="0"/>
              <a:t>istendiğinde o kavramla ilgili eylemleri yerine getirmesi</a:t>
            </a:r>
          </a:p>
          <a:p>
            <a:pPr lvl="1"/>
            <a:r>
              <a:rPr lang="tr-TR" dirty="0"/>
              <a:t>bir başka deyişle öğrencinin öğrendiği kavramı </a:t>
            </a:r>
            <a:r>
              <a:rPr lang="tr-TR" dirty="0">
                <a:solidFill>
                  <a:srgbClr val="FF0000"/>
                </a:solidFill>
              </a:rPr>
              <a:t>farklı ortamlara, kişilere ya da durumlara genelleyebilmesi </a:t>
            </a:r>
            <a:r>
              <a:rPr lang="tr-TR" b="1" u="sng" dirty="0">
                <a:solidFill>
                  <a:srgbClr val="FF0000"/>
                </a:solidFill>
              </a:rPr>
              <a:t>uzun dönemli amaç</a:t>
            </a:r>
            <a:r>
              <a:rPr lang="tr-TR" b="1" dirty="0"/>
              <a:t> </a:t>
            </a:r>
            <a:r>
              <a:rPr lang="tr-TR" dirty="0"/>
              <a:t>olacaktır. </a:t>
            </a:r>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56</a:t>
            </a:fld>
            <a:endParaRPr lang="tr-T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Ölçü aracında yer alan </a:t>
            </a:r>
            <a:r>
              <a:rPr lang="tr-TR" dirty="0">
                <a:solidFill>
                  <a:srgbClr val="FF0000"/>
                </a:solidFill>
              </a:rPr>
              <a:t>bildirimlerin her biri</a:t>
            </a:r>
            <a:r>
              <a:rPr lang="tr-TR" dirty="0"/>
              <a:t> </a:t>
            </a:r>
            <a:r>
              <a:rPr lang="tr-TR" b="1" u="sng" dirty="0">
                <a:solidFill>
                  <a:srgbClr val="FF0000"/>
                </a:solidFill>
              </a:rPr>
              <a:t>kısa dönemli amaçları</a:t>
            </a:r>
            <a:r>
              <a:rPr lang="tr-TR" b="1" dirty="0">
                <a:solidFill>
                  <a:srgbClr val="FF0000"/>
                </a:solidFill>
              </a:rPr>
              <a:t> </a:t>
            </a:r>
            <a:r>
              <a:rPr lang="tr-TR" dirty="0"/>
              <a:t>oluşturur.</a:t>
            </a:r>
          </a:p>
          <a:p>
            <a:r>
              <a:rPr lang="tr-TR" dirty="0">
                <a:solidFill>
                  <a:srgbClr val="FF0000"/>
                </a:solidFill>
              </a:rPr>
              <a:t>Bir derste öğretilecek bildirim</a:t>
            </a:r>
            <a:r>
              <a:rPr lang="tr-TR" dirty="0"/>
              <a:t> ise </a:t>
            </a:r>
            <a:r>
              <a:rPr lang="tr-TR" b="1" u="sng" dirty="0">
                <a:solidFill>
                  <a:srgbClr val="FF0000"/>
                </a:solidFill>
              </a:rPr>
              <a:t>öğretimsel amacı</a:t>
            </a:r>
            <a:r>
              <a:rPr lang="tr-TR" b="1" dirty="0">
                <a:solidFill>
                  <a:srgbClr val="FF0000"/>
                </a:solidFill>
              </a:rPr>
              <a:t> </a:t>
            </a:r>
            <a:r>
              <a:rPr lang="tr-TR" dirty="0"/>
              <a:t>oluşturur.</a:t>
            </a:r>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57</a:t>
            </a:fld>
            <a:endParaRPr lang="tr-T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15616" y="146794"/>
            <a:ext cx="7818072" cy="1301006"/>
          </a:xfrm>
        </p:spPr>
        <p:txBody>
          <a:bodyPr>
            <a:noAutofit/>
          </a:bodyPr>
          <a:lstStyle/>
          <a:p>
            <a:pPr algn="ctr"/>
            <a:r>
              <a:rPr lang="tr-TR" sz="2800" b="1" dirty="0">
                <a:effectLst/>
              </a:rPr>
              <a:t>IV. Öğretim Yönteminin Belirlenerek Öğretim Sürecinin Yazılması ve Uygulanması </a:t>
            </a:r>
          </a:p>
        </p:txBody>
      </p:sp>
      <p:sp>
        <p:nvSpPr>
          <p:cNvPr id="3" name="2 İçerik Yer Tutucusu"/>
          <p:cNvSpPr>
            <a:spLocks noGrp="1"/>
          </p:cNvSpPr>
          <p:nvPr>
            <p:ph idx="1"/>
          </p:nvPr>
        </p:nvSpPr>
        <p:spPr/>
        <p:txBody>
          <a:bodyPr>
            <a:normAutofit/>
          </a:bodyPr>
          <a:lstStyle/>
          <a:p>
            <a:r>
              <a:rPr lang="tr-TR" dirty="0"/>
              <a:t>Amaçlar oluşturulduktan sonra </a:t>
            </a:r>
          </a:p>
          <a:p>
            <a:pPr lvl="1"/>
            <a:r>
              <a:rPr lang="tr-TR" sz="3200" dirty="0"/>
              <a:t>öğretilecek kavramın özelliği </a:t>
            </a:r>
          </a:p>
          <a:p>
            <a:pPr lvl="1"/>
            <a:r>
              <a:rPr lang="tr-TR" sz="3200" dirty="0"/>
              <a:t>öğrencinin özellikleri </a:t>
            </a:r>
          </a:p>
          <a:p>
            <a:pPr lvl="1"/>
            <a:r>
              <a:rPr lang="tr-TR" sz="3200" dirty="0"/>
              <a:t>öğretim için ayrılacak süre ve </a:t>
            </a:r>
          </a:p>
          <a:p>
            <a:pPr lvl="1"/>
            <a:r>
              <a:rPr lang="tr-TR" sz="3200" dirty="0"/>
              <a:t>öğretmenin yeterlilikleri </a:t>
            </a:r>
          </a:p>
          <a:p>
            <a:r>
              <a:rPr lang="tr-TR" dirty="0"/>
              <a:t>dikkate alınarak öğretim yöntemi seçilmeli, öğretim süreci yazılmalı ve buna dayalı olarak öğretim gerçekleştirilmelidir. </a:t>
            </a:r>
          </a:p>
          <a:p>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58</a:t>
            </a:fld>
            <a:endParaRPr lang="tr-T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1C36B5-34F3-479E-8227-2D5F1A36807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1CBE029-D664-4138-9091-5DD14AEFF993}"/>
              </a:ext>
            </a:extLst>
          </p:cNvPr>
          <p:cNvSpPr>
            <a:spLocks noGrp="1"/>
          </p:cNvSpPr>
          <p:nvPr>
            <p:ph idx="1"/>
          </p:nvPr>
        </p:nvSpPr>
        <p:spPr/>
        <p:txBody>
          <a:bodyPr/>
          <a:lstStyle/>
          <a:p>
            <a:r>
              <a:rPr lang="tr-TR" dirty="0"/>
              <a:t>Kavramları öğretirken </a:t>
            </a:r>
            <a:r>
              <a:rPr lang="tr-TR" b="1" dirty="0">
                <a:solidFill>
                  <a:srgbClr val="FF0000"/>
                </a:solidFill>
              </a:rPr>
              <a:t>doğal bağlamda</a:t>
            </a:r>
            <a:r>
              <a:rPr lang="tr-TR" dirty="0">
                <a:solidFill>
                  <a:srgbClr val="FF0000"/>
                </a:solidFill>
              </a:rPr>
              <a:t> </a:t>
            </a:r>
            <a:r>
              <a:rPr lang="tr-TR" b="1" dirty="0">
                <a:solidFill>
                  <a:srgbClr val="FF0000"/>
                </a:solidFill>
              </a:rPr>
              <a:t>günlük rutinler içerisinde</a:t>
            </a:r>
            <a:r>
              <a:rPr lang="tr-TR" dirty="0">
                <a:solidFill>
                  <a:srgbClr val="FF0000"/>
                </a:solidFill>
              </a:rPr>
              <a:t> </a:t>
            </a:r>
            <a:r>
              <a:rPr lang="tr-TR" dirty="0"/>
              <a:t>bu kavramların öğretimine yer verilmesi hem kavramların daha kolay öğrenilmesine hem de kalıcılık ve genellemenin sağlanmasına hizmet edecektir. </a:t>
            </a:r>
          </a:p>
          <a:p>
            <a:endParaRPr lang="tr-TR" dirty="0"/>
          </a:p>
        </p:txBody>
      </p:sp>
      <p:sp>
        <p:nvSpPr>
          <p:cNvPr id="4" name="Alt Bilgi Yer Tutucusu 3">
            <a:extLst>
              <a:ext uri="{FF2B5EF4-FFF2-40B4-BE49-F238E27FC236}">
                <a16:creationId xmlns:a16="http://schemas.microsoft.com/office/drawing/2014/main" id="{A5D42D4A-55DF-4F62-9105-8AFB1EC33A9F}"/>
              </a:ext>
            </a:extLst>
          </p:cNvPr>
          <p:cNvSpPr>
            <a:spLocks noGrp="1"/>
          </p:cNvSpPr>
          <p:nvPr>
            <p:ph type="ftr" sz="quarter" idx="11"/>
          </p:nvPr>
        </p:nvSpPr>
        <p:spPr/>
        <p:txBody>
          <a:bodyPr/>
          <a:lstStyle/>
          <a:p>
            <a:r>
              <a:rPr lang="da-DK"/>
              <a:t>Kavram Öğretimi</a:t>
            </a:r>
            <a:endParaRPr lang="tr-TR"/>
          </a:p>
        </p:txBody>
      </p:sp>
      <p:sp>
        <p:nvSpPr>
          <p:cNvPr id="5" name="Slayt Numarası Yer Tutucusu 4">
            <a:extLst>
              <a:ext uri="{FF2B5EF4-FFF2-40B4-BE49-F238E27FC236}">
                <a16:creationId xmlns:a16="http://schemas.microsoft.com/office/drawing/2014/main" id="{E28B5E78-F0A8-4117-9380-539F023C52CE}"/>
              </a:ext>
            </a:extLst>
          </p:cNvPr>
          <p:cNvSpPr>
            <a:spLocks noGrp="1"/>
          </p:cNvSpPr>
          <p:nvPr>
            <p:ph type="sldNum" sz="quarter" idx="12"/>
          </p:nvPr>
        </p:nvSpPr>
        <p:spPr/>
        <p:txBody>
          <a:bodyPr/>
          <a:lstStyle/>
          <a:p>
            <a:fld id="{B1DEFA8C-F947-479F-BE07-76B6B3F80BF1}" type="slidenum">
              <a:rPr lang="tr-TR" smtClean="0"/>
              <a:pPr/>
              <a:t>59</a:t>
            </a:fld>
            <a:endParaRPr lang="tr-TR"/>
          </a:p>
        </p:txBody>
      </p:sp>
    </p:spTree>
    <p:extLst>
      <p:ext uri="{BB962C8B-B14F-4D97-AF65-F5344CB8AC3E}">
        <p14:creationId xmlns:p14="http://schemas.microsoft.com/office/powerpoint/2010/main" val="4283420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Eğitimsel anlayışla </a:t>
            </a:r>
            <a:r>
              <a:rPr lang="tr-TR" b="1" dirty="0"/>
              <a:t>kavram </a:t>
            </a:r>
            <a:r>
              <a:rPr lang="tr-TR" dirty="0"/>
              <a:t>bir nesneyi, olayı ya da eylemi, bir ya da birkaç </a:t>
            </a:r>
            <a:r>
              <a:rPr lang="tr-TR" dirty="0">
                <a:solidFill>
                  <a:srgbClr val="FF0000"/>
                </a:solidFill>
              </a:rPr>
              <a:t>özelliğe</a:t>
            </a:r>
            <a:r>
              <a:rPr lang="tr-TR" dirty="0"/>
              <a:t> göre </a:t>
            </a:r>
            <a:r>
              <a:rPr lang="tr-TR" dirty="0">
                <a:solidFill>
                  <a:srgbClr val="FF0000"/>
                </a:solidFill>
              </a:rPr>
              <a:t>aynı </a:t>
            </a:r>
            <a:r>
              <a:rPr lang="tr-TR" dirty="0"/>
              <a:t>olarak nitelendirilen bir nesne, olay ya da eylem kategorisinin bir </a:t>
            </a:r>
            <a:r>
              <a:rPr lang="tr-TR" dirty="0">
                <a:solidFill>
                  <a:srgbClr val="FF0000"/>
                </a:solidFill>
              </a:rPr>
              <a:t>üyesi</a:t>
            </a:r>
            <a:r>
              <a:rPr lang="tr-TR" dirty="0"/>
              <a:t> olarak tanımaktır. </a:t>
            </a:r>
          </a:p>
          <a:p>
            <a:r>
              <a:rPr lang="tr-TR" dirty="0"/>
              <a:t>Özetle </a:t>
            </a:r>
            <a:r>
              <a:rPr lang="tr-TR" b="1" dirty="0"/>
              <a:t>kavram, </a:t>
            </a:r>
            <a:r>
              <a:rPr lang="tr-TR" i="1" dirty="0">
                <a:solidFill>
                  <a:srgbClr val="FF0000"/>
                </a:solidFill>
              </a:rPr>
              <a:t>“ortak tepkiye yol açan ilişkili uyaranlar </a:t>
            </a:r>
            <a:r>
              <a:rPr lang="tr-TR" i="1" dirty="0" err="1">
                <a:solidFill>
                  <a:srgbClr val="FF0000"/>
                </a:solidFill>
              </a:rPr>
              <a:t>takımı”</a:t>
            </a:r>
            <a:r>
              <a:rPr lang="tr-TR" dirty="0" err="1"/>
              <a:t>dır</a:t>
            </a:r>
            <a:r>
              <a:rPr lang="tr-TR" dirty="0"/>
              <a:t>. </a:t>
            </a:r>
          </a:p>
          <a:p>
            <a:endParaRPr lang="tr-TR" dirty="0"/>
          </a:p>
        </p:txBody>
      </p:sp>
      <p:sp>
        <p:nvSpPr>
          <p:cNvPr id="4" name="Altbilgi Yer Tutucusu 3"/>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223590321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87624" y="116632"/>
            <a:ext cx="7746064" cy="1301006"/>
          </a:xfrm>
        </p:spPr>
        <p:txBody>
          <a:bodyPr>
            <a:normAutofit fontScale="90000"/>
          </a:bodyPr>
          <a:lstStyle/>
          <a:p>
            <a:pPr algn="ctr"/>
            <a:r>
              <a:rPr lang="tr-TR" dirty="0"/>
              <a:t> </a:t>
            </a:r>
            <a:br>
              <a:rPr lang="tr-TR" dirty="0"/>
            </a:br>
            <a:r>
              <a:rPr lang="tr-TR" sz="3100" b="1" dirty="0">
                <a:effectLst/>
              </a:rPr>
              <a:t>V. Değerlendirme/Yoklama Oturumlarının (Günlük Yoklama ya da Aralıklı Yoklama) Yapılması </a:t>
            </a:r>
            <a:br>
              <a:rPr lang="tr-TR" dirty="0"/>
            </a:br>
            <a:endParaRPr lang="tr-TR" dirty="0"/>
          </a:p>
        </p:txBody>
      </p:sp>
      <p:sp>
        <p:nvSpPr>
          <p:cNvPr id="3" name="2 İçerik Yer Tutucusu"/>
          <p:cNvSpPr>
            <a:spLocks noGrp="1"/>
          </p:cNvSpPr>
          <p:nvPr>
            <p:ph idx="1"/>
          </p:nvPr>
        </p:nvSpPr>
        <p:spPr>
          <a:xfrm>
            <a:off x="1259632" y="1412776"/>
            <a:ext cx="7714104" cy="5112568"/>
          </a:xfrm>
        </p:spPr>
        <p:txBody>
          <a:bodyPr>
            <a:noAutofit/>
          </a:bodyPr>
          <a:lstStyle/>
          <a:p>
            <a:r>
              <a:rPr lang="tr-TR" sz="2400" dirty="0"/>
              <a:t>Kavramın öğretimi gerçekleştirildikten sonra mutlaka değerlendirme/yoklama oturumlarına yer verilmelidir. </a:t>
            </a:r>
          </a:p>
          <a:p>
            <a:r>
              <a:rPr lang="tr-TR" sz="2400" dirty="0"/>
              <a:t>Değerlendirme/yoklama oturumları </a:t>
            </a:r>
            <a:r>
              <a:rPr lang="tr-TR" sz="2400" dirty="0">
                <a:solidFill>
                  <a:srgbClr val="FF0000"/>
                </a:solidFill>
              </a:rPr>
              <a:t>öğretimin gidişatı hakkında</a:t>
            </a:r>
            <a:r>
              <a:rPr lang="tr-TR" sz="2400" dirty="0"/>
              <a:t> öğretmene/uygulamacıya bilgi verir. </a:t>
            </a:r>
          </a:p>
          <a:p>
            <a:r>
              <a:rPr lang="tr-TR" sz="2400" dirty="0"/>
              <a:t>Değerlendirme/yoklama oturumları </a:t>
            </a:r>
            <a:r>
              <a:rPr lang="tr-TR" sz="2400" dirty="0">
                <a:solidFill>
                  <a:srgbClr val="FF0000"/>
                </a:solidFill>
              </a:rPr>
              <a:t>günlük yoklama oturumu </a:t>
            </a:r>
            <a:r>
              <a:rPr lang="tr-TR" sz="2400" dirty="0"/>
              <a:t>şeklinde yapılabileceği gibi </a:t>
            </a:r>
            <a:r>
              <a:rPr lang="tr-TR" sz="2400" dirty="0">
                <a:solidFill>
                  <a:srgbClr val="FF0000"/>
                </a:solidFill>
              </a:rPr>
              <a:t>aralıklı yoklama oturumları </a:t>
            </a:r>
            <a:r>
              <a:rPr lang="tr-TR" sz="2400" dirty="0"/>
              <a:t>şeklinde de düzenlenebilir. </a:t>
            </a:r>
          </a:p>
          <a:p>
            <a:r>
              <a:rPr lang="tr-TR" sz="2400" dirty="0"/>
              <a:t>Değerlendirme/yoklama oturumları düzenlenirken performans alımında olduğu gibi öğrenciye beceri yönergesi sunulur (ör. “Treni göster.”) ve tepkileri ölçü aracına kaydedilir.</a:t>
            </a:r>
          </a:p>
          <a:p>
            <a:r>
              <a:rPr lang="tr-TR" sz="2400" b="1" dirty="0">
                <a:solidFill>
                  <a:srgbClr val="FF0000"/>
                </a:solidFill>
              </a:rPr>
              <a:t>Yoklama oturumu sırasında öğrenciye hiçbir biçimde ipucu sunulmaz. </a:t>
            </a:r>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60</a:t>
            </a:fld>
            <a:endParaRPr lang="tr-T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a:t>Değerlendirme/yoklama oturumu bittikten sonra </a:t>
            </a:r>
            <a:r>
              <a:rPr lang="tr-TR" dirty="0">
                <a:solidFill>
                  <a:srgbClr val="FF0000"/>
                </a:solidFill>
              </a:rPr>
              <a:t>“doğru tepki yüzdesi” </a:t>
            </a:r>
            <a:r>
              <a:rPr lang="tr-TR" dirty="0"/>
              <a:t>hesaplanır.</a:t>
            </a:r>
          </a:p>
          <a:p>
            <a:r>
              <a:rPr lang="tr-TR" dirty="0"/>
              <a:t>Bulunan bu yüzdeler grafiğe </a:t>
            </a:r>
            <a:r>
              <a:rPr lang="tr-TR" dirty="0">
                <a:solidFill>
                  <a:srgbClr val="FF0000"/>
                </a:solidFill>
              </a:rPr>
              <a:t>“uygulama verisi” </a:t>
            </a:r>
            <a:r>
              <a:rPr lang="tr-TR" dirty="0"/>
              <a:t>olarak işaretlenir.</a:t>
            </a:r>
          </a:p>
          <a:p>
            <a:r>
              <a:rPr lang="tr-TR" dirty="0"/>
              <a:t>Grafikler bize uygulamanın gidişatı hakkında bilgi sunan önemli kaynaklardır.</a:t>
            </a:r>
          </a:p>
          <a:p>
            <a:r>
              <a:rPr lang="tr-TR" dirty="0"/>
              <a:t>Grafik verilerine dayalı olarak </a:t>
            </a:r>
            <a:r>
              <a:rPr lang="tr-TR" dirty="0">
                <a:solidFill>
                  <a:srgbClr val="FF0000"/>
                </a:solidFill>
              </a:rPr>
              <a:t>gerektiğinde</a:t>
            </a:r>
            <a:r>
              <a:rPr lang="tr-TR" dirty="0"/>
              <a:t> uygulamada </a:t>
            </a:r>
            <a:r>
              <a:rPr lang="tr-TR" dirty="0">
                <a:solidFill>
                  <a:srgbClr val="FF0000"/>
                </a:solidFill>
              </a:rPr>
              <a:t>değişikliklere ve/veya uyarlamalara </a:t>
            </a:r>
            <a:r>
              <a:rPr lang="tr-TR" dirty="0"/>
              <a:t>yer verilir. </a:t>
            </a:r>
          </a:p>
          <a:p>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61</a:t>
            </a:fld>
            <a:endParaRPr lang="tr-T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b="1" dirty="0">
                <a:effectLst/>
              </a:rPr>
              <a:t>VI. Genelleme ve İzleme Verilerinin Toplanması </a:t>
            </a:r>
          </a:p>
        </p:txBody>
      </p:sp>
      <p:sp>
        <p:nvSpPr>
          <p:cNvPr id="3" name="İçerik Yer Tutucusu 2"/>
          <p:cNvSpPr>
            <a:spLocks noGrp="1"/>
          </p:cNvSpPr>
          <p:nvPr>
            <p:ph idx="1"/>
          </p:nvPr>
        </p:nvSpPr>
        <p:spPr/>
        <p:txBody>
          <a:bodyPr/>
          <a:lstStyle/>
          <a:p>
            <a:r>
              <a:rPr lang="tr-TR" dirty="0"/>
              <a:t>Genelleme oturumları</a:t>
            </a:r>
            <a:r>
              <a:rPr lang="tr-TR" b="1" dirty="0"/>
              <a:t> “ön-test genelleme”</a:t>
            </a:r>
            <a:r>
              <a:rPr lang="tr-TR" dirty="0"/>
              <a:t> ve </a:t>
            </a:r>
            <a:r>
              <a:rPr lang="tr-TR" b="1" dirty="0"/>
              <a:t>“son-test genelleme”</a:t>
            </a:r>
            <a:r>
              <a:rPr lang="tr-TR" dirty="0"/>
              <a:t> oturumu biçiminde gerçekleştirilir. </a:t>
            </a:r>
          </a:p>
          <a:p>
            <a:r>
              <a:rPr lang="tr-TR" b="1" i="1" dirty="0"/>
              <a:t>Ön-test genelleme oturumu </a:t>
            </a:r>
            <a:r>
              <a:rPr lang="tr-TR" dirty="0">
                <a:solidFill>
                  <a:srgbClr val="FF0000"/>
                </a:solidFill>
              </a:rPr>
              <a:t>başlama düzeyi oturumlarının son verisinin toplandığı gün </a:t>
            </a:r>
            <a:r>
              <a:rPr lang="tr-TR" dirty="0"/>
              <a:t>ya da </a:t>
            </a:r>
            <a:r>
              <a:rPr lang="tr-TR" dirty="0">
                <a:solidFill>
                  <a:srgbClr val="FF0000"/>
                </a:solidFill>
              </a:rPr>
              <a:t>öğretim oturumlarına başlamadan hemen önce bir oturum </a:t>
            </a:r>
            <a:r>
              <a:rPr lang="tr-TR" dirty="0"/>
              <a:t>şeklinde yapılır.</a:t>
            </a:r>
          </a:p>
        </p:txBody>
      </p:sp>
      <p:sp>
        <p:nvSpPr>
          <p:cNvPr id="4" name="Altbilgi Yer Tutucusu 3"/>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62</a:t>
            </a:fld>
            <a:endParaRPr lang="tr-TR"/>
          </a:p>
        </p:txBody>
      </p:sp>
    </p:spTree>
    <p:extLst>
      <p:ext uri="{BB962C8B-B14F-4D97-AF65-F5344CB8AC3E}">
        <p14:creationId xmlns:p14="http://schemas.microsoft.com/office/powerpoint/2010/main" val="196524995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Ön-test genelleme oturumu araç-gereç, ortam ya da kişi değiştirilerek </a:t>
            </a:r>
            <a:r>
              <a:rPr lang="tr-TR" dirty="0">
                <a:solidFill>
                  <a:srgbClr val="FF0000"/>
                </a:solidFill>
              </a:rPr>
              <a:t>tek oturum </a:t>
            </a:r>
            <a:r>
              <a:rPr lang="tr-TR" dirty="0"/>
              <a:t>şeklinde gerçekleştirilir. </a:t>
            </a:r>
          </a:p>
          <a:p>
            <a:r>
              <a:rPr lang="tr-TR" dirty="0"/>
              <a:t>Ön-test genelleme oturumları </a:t>
            </a:r>
            <a:r>
              <a:rPr lang="tr-TR" dirty="0">
                <a:solidFill>
                  <a:srgbClr val="FF0000"/>
                </a:solidFill>
              </a:rPr>
              <a:t>yoklama/değerlendirme oturumları gibi</a:t>
            </a:r>
            <a:r>
              <a:rPr lang="tr-TR" dirty="0"/>
              <a:t> düzenlenir.  </a:t>
            </a:r>
          </a:p>
          <a:p>
            <a:r>
              <a:rPr lang="tr-TR" dirty="0"/>
              <a:t>Bu oturumda elde edilen veriler “Genelleme ve İzleme Oturumları Veri Kayıt </a:t>
            </a:r>
            <a:r>
              <a:rPr lang="tr-TR" dirty="0" err="1"/>
              <a:t>Formu”nda</a:t>
            </a:r>
            <a:r>
              <a:rPr lang="tr-TR" dirty="0"/>
              <a:t> </a:t>
            </a:r>
            <a:r>
              <a:rPr lang="tr-TR" b="1" dirty="0">
                <a:solidFill>
                  <a:srgbClr val="FF0000"/>
                </a:solidFill>
              </a:rPr>
              <a:t>“Ön-test Genelleme Oturumu” </a:t>
            </a:r>
            <a:r>
              <a:rPr lang="tr-TR" dirty="0"/>
              <a:t>sütununa kaydedilir. </a:t>
            </a:r>
          </a:p>
        </p:txBody>
      </p:sp>
      <p:sp>
        <p:nvSpPr>
          <p:cNvPr id="4" name="Altbilgi Yer Tutucusu 3"/>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63</a:t>
            </a:fld>
            <a:endParaRPr lang="tr-TR"/>
          </a:p>
        </p:txBody>
      </p:sp>
    </p:spTree>
    <p:extLst>
      <p:ext uri="{BB962C8B-B14F-4D97-AF65-F5344CB8AC3E}">
        <p14:creationId xmlns:p14="http://schemas.microsoft.com/office/powerpoint/2010/main" val="241096699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i="1" dirty="0"/>
              <a:t>Son-test genelleme oturumu </a:t>
            </a:r>
            <a:r>
              <a:rPr lang="tr-TR" dirty="0">
                <a:solidFill>
                  <a:srgbClr val="FF0000"/>
                </a:solidFill>
              </a:rPr>
              <a:t>öğretimde ölçüt karşılandıktan sonra</a:t>
            </a:r>
            <a:r>
              <a:rPr lang="tr-TR" dirty="0"/>
              <a:t> (öğrenci üç oturum üst üste %80-90 ya da %100 ve üzeri performans sergilendikten sonra) </a:t>
            </a:r>
            <a:r>
              <a:rPr lang="tr-TR" dirty="0">
                <a:solidFill>
                  <a:srgbClr val="FF0000"/>
                </a:solidFill>
              </a:rPr>
              <a:t>bir hafta içinde</a:t>
            </a:r>
            <a:r>
              <a:rPr lang="tr-TR" dirty="0"/>
              <a:t> gerçekleştirilir. </a:t>
            </a:r>
          </a:p>
          <a:p>
            <a:r>
              <a:rPr lang="tr-TR" dirty="0"/>
              <a:t>Son-test genelleme oturumu araç-gereç, ortam ya da kişi değiştirilerek </a:t>
            </a:r>
            <a:r>
              <a:rPr lang="tr-TR" dirty="0">
                <a:solidFill>
                  <a:srgbClr val="FF0000"/>
                </a:solidFill>
              </a:rPr>
              <a:t>tek oturum </a:t>
            </a:r>
            <a:r>
              <a:rPr lang="tr-TR" dirty="0"/>
              <a:t>şeklinde gerçekleştirilir. </a:t>
            </a:r>
          </a:p>
        </p:txBody>
      </p:sp>
      <p:sp>
        <p:nvSpPr>
          <p:cNvPr id="4" name="Altbilgi Yer Tutucusu 3"/>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64</a:t>
            </a:fld>
            <a:endParaRPr lang="tr-TR"/>
          </a:p>
        </p:txBody>
      </p:sp>
    </p:spTree>
    <p:extLst>
      <p:ext uri="{BB962C8B-B14F-4D97-AF65-F5344CB8AC3E}">
        <p14:creationId xmlns:p14="http://schemas.microsoft.com/office/powerpoint/2010/main" val="297299714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Son-test genelleme oturumları </a:t>
            </a:r>
            <a:r>
              <a:rPr lang="tr-TR" dirty="0">
                <a:solidFill>
                  <a:srgbClr val="FF0000"/>
                </a:solidFill>
              </a:rPr>
              <a:t>yoklama/değerlendirme oturumları gibi </a:t>
            </a:r>
            <a:r>
              <a:rPr lang="tr-TR" dirty="0"/>
              <a:t>düzenlenir.  </a:t>
            </a:r>
          </a:p>
          <a:p>
            <a:r>
              <a:rPr lang="tr-TR" dirty="0"/>
              <a:t>Elde edilen veriler “Genelleme ve İzleme Oturumları Veri Kayıt </a:t>
            </a:r>
            <a:r>
              <a:rPr lang="tr-TR" dirty="0" err="1"/>
              <a:t>Formu”nda</a:t>
            </a:r>
            <a:r>
              <a:rPr lang="tr-TR" dirty="0"/>
              <a:t> </a:t>
            </a:r>
            <a:r>
              <a:rPr lang="tr-TR" b="1" dirty="0">
                <a:solidFill>
                  <a:srgbClr val="FF0000"/>
                </a:solidFill>
              </a:rPr>
              <a:t>“Son-test Genelleme Oturumu”</a:t>
            </a:r>
            <a:r>
              <a:rPr lang="tr-TR" b="1" dirty="0"/>
              <a:t> </a:t>
            </a:r>
            <a:r>
              <a:rPr lang="tr-TR" dirty="0"/>
              <a:t>sütununa kaydedilir.</a:t>
            </a:r>
          </a:p>
          <a:p>
            <a:r>
              <a:rPr lang="tr-TR" dirty="0"/>
              <a:t>Veriler grafiğe ön-test ve son-test genelleme verisi olarak işlenir.  </a:t>
            </a:r>
          </a:p>
        </p:txBody>
      </p:sp>
      <p:sp>
        <p:nvSpPr>
          <p:cNvPr id="4" name="Altbilgi Yer Tutucusu 3"/>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65</a:t>
            </a:fld>
            <a:endParaRPr lang="tr-TR"/>
          </a:p>
        </p:txBody>
      </p:sp>
    </p:spTree>
    <p:extLst>
      <p:ext uri="{BB962C8B-B14F-4D97-AF65-F5344CB8AC3E}">
        <p14:creationId xmlns:p14="http://schemas.microsoft.com/office/powerpoint/2010/main" val="278013630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İzleme oturumları, öğretimde </a:t>
            </a:r>
            <a:r>
              <a:rPr lang="tr-TR" dirty="0">
                <a:solidFill>
                  <a:srgbClr val="FF0000"/>
                </a:solidFill>
              </a:rPr>
              <a:t>ölçüt karşılandıktan sonra </a:t>
            </a:r>
            <a:r>
              <a:rPr lang="tr-TR" dirty="0"/>
              <a:t>(öğrenci üç oturum üst üste %80-90 ya da %100 ve üzeri  performans sergilendikten sonra) </a:t>
            </a:r>
            <a:r>
              <a:rPr lang="tr-TR" dirty="0">
                <a:solidFill>
                  <a:srgbClr val="FF0000"/>
                </a:solidFill>
              </a:rPr>
              <a:t>belli aralıklarla</a:t>
            </a:r>
            <a:r>
              <a:rPr lang="tr-TR" dirty="0"/>
              <a:t> (ör., 1, 3, 5 hafta sonra, 2, 4, 6 hafta sonra, 1, 5, 12 hafta sonra vb.) gerçekleştirilir. </a:t>
            </a:r>
          </a:p>
          <a:p>
            <a:r>
              <a:rPr lang="tr-TR" dirty="0"/>
              <a:t>İzleme oturumları belirlenen zaman aralıklarında </a:t>
            </a:r>
            <a:r>
              <a:rPr lang="tr-TR" dirty="0">
                <a:solidFill>
                  <a:srgbClr val="FF0000"/>
                </a:solidFill>
              </a:rPr>
              <a:t>günde bir oturum </a:t>
            </a:r>
            <a:r>
              <a:rPr lang="tr-TR" dirty="0"/>
              <a:t>şeklinde yapılır. </a:t>
            </a:r>
          </a:p>
        </p:txBody>
      </p:sp>
      <p:sp>
        <p:nvSpPr>
          <p:cNvPr id="4" name="Altbilgi Yer Tutucusu 3"/>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66</a:t>
            </a:fld>
            <a:endParaRPr lang="tr-TR"/>
          </a:p>
        </p:txBody>
      </p:sp>
    </p:spTree>
    <p:extLst>
      <p:ext uri="{BB962C8B-B14F-4D97-AF65-F5344CB8AC3E}">
        <p14:creationId xmlns:p14="http://schemas.microsoft.com/office/powerpoint/2010/main" val="27373087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İzleme oturumları </a:t>
            </a:r>
            <a:r>
              <a:rPr lang="tr-TR" dirty="0">
                <a:solidFill>
                  <a:srgbClr val="FF0000"/>
                </a:solidFill>
              </a:rPr>
              <a:t>yoklama/değerlendirme oturumları gibi</a:t>
            </a:r>
            <a:r>
              <a:rPr lang="tr-TR" dirty="0"/>
              <a:t> düzenlenir.  </a:t>
            </a:r>
          </a:p>
          <a:p>
            <a:r>
              <a:rPr lang="tr-TR" dirty="0"/>
              <a:t>İzleme oturumlarında elde edilen veriler “Genelleme ve İzleme Oturumları Veri Kayıt </a:t>
            </a:r>
            <a:r>
              <a:rPr lang="tr-TR" dirty="0" err="1"/>
              <a:t>Formu”nda</a:t>
            </a:r>
            <a:r>
              <a:rPr lang="tr-TR" dirty="0"/>
              <a:t> </a:t>
            </a:r>
            <a:r>
              <a:rPr lang="tr-TR" b="1" dirty="0">
                <a:solidFill>
                  <a:srgbClr val="FF0000"/>
                </a:solidFill>
              </a:rPr>
              <a:t>“1., 2., 3. İzleme Oturumu”</a:t>
            </a:r>
            <a:r>
              <a:rPr lang="tr-TR" b="1" dirty="0"/>
              <a:t> </a:t>
            </a:r>
            <a:r>
              <a:rPr lang="tr-TR" dirty="0"/>
              <a:t>sütununa kaydedilir.</a:t>
            </a:r>
          </a:p>
          <a:p>
            <a:r>
              <a:rPr lang="tr-TR" dirty="0"/>
              <a:t>Veriler grafiğe </a:t>
            </a:r>
            <a:r>
              <a:rPr lang="tr-TR" dirty="0">
                <a:solidFill>
                  <a:srgbClr val="FF0000"/>
                </a:solidFill>
              </a:rPr>
              <a:t>izleme verisi </a:t>
            </a:r>
            <a:r>
              <a:rPr lang="tr-TR" dirty="0"/>
              <a:t>olarak işlenir.  </a:t>
            </a:r>
          </a:p>
        </p:txBody>
      </p:sp>
      <p:sp>
        <p:nvSpPr>
          <p:cNvPr id="4" name="Altbilgi Yer Tutucusu 3"/>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67</a:t>
            </a:fld>
            <a:endParaRPr lang="tr-TR"/>
          </a:p>
        </p:txBody>
      </p:sp>
    </p:spTree>
    <p:extLst>
      <p:ext uri="{BB962C8B-B14F-4D97-AF65-F5344CB8AC3E}">
        <p14:creationId xmlns:p14="http://schemas.microsoft.com/office/powerpoint/2010/main" val="7337328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a:t> </a:t>
            </a:r>
            <a:br>
              <a:rPr lang="tr-TR" dirty="0"/>
            </a:br>
            <a:r>
              <a:rPr lang="tr-TR" sz="3100" b="1" dirty="0">
                <a:effectLst/>
              </a:rPr>
              <a:t>Kavramları öğretirken dikkat edilecek temel noktalar nelerdir?</a:t>
            </a:r>
            <a:br>
              <a:rPr lang="tr-TR" sz="3100" dirty="0"/>
            </a:br>
            <a:endParaRPr lang="tr-TR" sz="3100" dirty="0"/>
          </a:p>
        </p:txBody>
      </p:sp>
      <p:sp>
        <p:nvSpPr>
          <p:cNvPr id="3" name="2 İçerik Yer Tutucusu"/>
          <p:cNvSpPr>
            <a:spLocks noGrp="1"/>
          </p:cNvSpPr>
          <p:nvPr>
            <p:ph idx="1"/>
          </p:nvPr>
        </p:nvSpPr>
        <p:spPr/>
        <p:txBody>
          <a:bodyPr>
            <a:normAutofit fontScale="92500" lnSpcReduction="10000"/>
          </a:bodyPr>
          <a:lstStyle/>
          <a:p>
            <a:pPr lvl="0"/>
            <a:r>
              <a:rPr lang="tr-TR" sz="3000" dirty="0"/>
              <a:t>Öğretilecek kavramlar her ne kadar birbirine anlam olarak çok yakın olsalar da </a:t>
            </a:r>
            <a:r>
              <a:rPr lang="tr-TR" sz="3000" dirty="0">
                <a:solidFill>
                  <a:srgbClr val="FF0000"/>
                </a:solidFill>
              </a:rPr>
              <a:t>her bir kavram tek tek</a:t>
            </a:r>
            <a:r>
              <a:rPr lang="tr-TR" sz="3000" dirty="0"/>
              <a:t> </a:t>
            </a:r>
            <a:r>
              <a:rPr lang="tr-TR" sz="3000" dirty="0">
                <a:solidFill>
                  <a:srgbClr val="FF0000"/>
                </a:solidFill>
              </a:rPr>
              <a:t>öğretilir. </a:t>
            </a:r>
          </a:p>
          <a:p>
            <a:pPr lvl="0"/>
            <a:r>
              <a:rPr lang="tr-TR" sz="3000" dirty="0"/>
              <a:t>Kavramlar öğretilirken kullanılacak araçlar öğrencinin </a:t>
            </a:r>
            <a:r>
              <a:rPr lang="tr-TR" sz="3000" dirty="0">
                <a:solidFill>
                  <a:srgbClr val="FF0000"/>
                </a:solidFill>
              </a:rPr>
              <a:t>bildiği, tanıdığı araçlar </a:t>
            </a:r>
            <a:r>
              <a:rPr lang="tr-TR" sz="3000" dirty="0"/>
              <a:t>olmalıdır.</a:t>
            </a:r>
          </a:p>
          <a:p>
            <a:r>
              <a:rPr lang="tr-TR" sz="3000" dirty="0"/>
              <a:t>Araçlar mümkünse </a:t>
            </a:r>
            <a:r>
              <a:rPr lang="tr-TR" sz="3000" dirty="0">
                <a:solidFill>
                  <a:srgbClr val="FF0000"/>
                </a:solidFill>
              </a:rPr>
              <a:t>sınıf içinden temin edilmeli</a:t>
            </a:r>
            <a:r>
              <a:rPr lang="tr-TR" sz="3000" dirty="0"/>
              <a:t>dir.  </a:t>
            </a:r>
          </a:p>
          <a:p>
            <a:pPr lvl="0"/>
            <a:r>
              <a:rPr lang="tr-TR" sz="3000" dirty="0"/>
              <a:t>Öğrencinin adını ve işlevini bilmediği araçlar kullanılmamalıdır.  </a:t>
            </a:r>
          </a:p>
          <a:p>
            <a:pPr lvl="0"/>
            <a:r>
              <a:rPr lang="tr-TR" sz="3000" dirty="0"/>
              <a:t>Olumsuz örnekler de öğrencinin bildiği nesneler arasından seçilebilirse iyi olur.</a:t>
            </a:r>
          </a:p>
          <a:p>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68</a:t>
            </a:fld>
            <a:endParaRPr lang="tr-T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lvl="0"/>
            <a:r>
              <a:rPr lang="tr-TR" dirty="0"/>
              <a:t>Kavram öğretimi sırasında öğrenci </a:t>
            </a:r>
            <a:r>
              <a:rPr lang="tr-TR" dirty="0" err="1">
                <a:solidFill>
                  <a:srgbClr val="FF0000"/>
                </a:solidFill>
              </a:rPr>
              <a:t>demostrasyonun</a:t>
            </a:r>
            <a:r>
              <a:rPr lang="tr-TR" dirty="0">
                <a:solidFill>
                  <a:srgbClr val="FF0000"/>
                </a:solidFill>
              </a:rPr>
              <a:t> bir parçası haline getirilmemeli</a:t>
            </a:r>
            <a:r>
              <a:rPr lang="tr-TR" dirty="0"/>
              <a:t>dir. </a:t>
            </a:r>
          </a:p>
          <a:p>
            <a:pPr lvl="0"/>
            <a:r>
              <a:rPr lang="tr-TR" dirty="0"/>
              <a:t>Örneğin “altında” kavramının sunumu sırasında öğrenciyi masanın altına oturtarak sunu yapıldığında öğrenci kendi bulunduğu yeri karşıdan göremeyecek ve ilgisi başka yönlere kayacaktır.</a:t>
            </a:r>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69</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Kavramlar </a:t>
            </a:r>
            <a:r>
              <a:rPr lang="tr-TR" dirty="0">
                <a:solidFill>
                  <a:srgbClr val="FF0000"/>
                </a:solidFill>
              </a:rPr>
              <a:t>iki grupta </a:t>
            </a:r>
            <a:r>
              <a:rPr lang="tr-TR" dirty="0"/>
              <a:t>ele alınabilir:</a:t>
            </a:r>
          </a:p>
          <a:p>
            <a:pPr lvl="1"/>
            <a:r>
              <a:rPr lang="tr-TR" sz="3200" dirty="0"/>
              <a:t>Somut kavramlar</a:t>
            </a:r>
          </a:p>
          <a:p>
            <a:pPr lvl="1"/>
            <a:r>
              <a:rPr lang="tr-TR" sz="3200" dirty="0"/>
              <a:t>Soyut (tanımlanmış) kavramlar</a:t>
            </a:r>
          </a:p>
          <a:p>
            <a:pPr lvl="1">
              <a:buNone/>
            </a:pPr>
            <a:endParaRPr lang="tr-TR" sz="3200" dirty="0"/>
          </a:p>
          <a:p>
            <a:pPr>
              <a:buNone/>
            </a:pPr>
            <a:endParaRPr lang="tr-TR" dirty="0"/>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7</a:t>
            </a:fld>
            <a:endParaRPr lang="tr-T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lvl="0"/>
            <a:r>
              <a:rPr lang="tr-TR" dirty="0"/>
              <a:t>Kavram sunusu sırasında </a:t>
            </a:r>
            <a:r>
              <a:rPr lang="tr-TR" dirty="0">
                <a:solidFill>
                  <a:srgbClr val="FF0000"/>
                </a:solidFill>
              </a:rPr>
              <a:t>farklı nesnelere yer vererek</a:t>
            </a:r>
            <a:r>
              <a:rPr lang="tr-TR" dirty="0"/>
              <a:t> sunu yapılmalıdır. </a:t>
            </a:r>
          </a:p>
          <a:p>
            <a:pPr lvl="0"/>
            <a:r>
              <a:rPr lang="tr-TR" dirty="0"/>
              <a:t>Yalnızca tek bir çeşit araçla sunum yapılması, kavramın yanlış öğrenilmesine neden olabilmekte ve çocuğun genellemeye ulaşmasına engel olabilmektedir.</a:t>
            </a:r>
          </a:p>
          <a:p>
            <a:pPr lvl="0"/>
            <a:r>
              <a:rPr lang="tr-TR" dirty="0"/>
              <a:t>Örneğin “üstünde” kavramını öğretirken sadece bir masa ve toptan yararlanılırsa öğrencide “üstünde” kavramı ile top ya da masa arasında bir bağlantı kurma riski ortaya çıkacaktır.</a:t>
            </a:r>
          </a:p>
        </p:txBody>
      </p:sp>
      <p:sp>
        <p:nvSpPr>
          <p:cNvPr id="4" name="3 Altbilgi Yer Tutucusu"/>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70</a:t>
            </a:fld>
            <a:endParaRPr lang="tr-T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35608" y="274638"/>
            <a:ext cx="7498080" cy="778098"/>
          </a:xfrm>
        </p:spPr>
        <p:txBody>
          <a:bodyPr>
            <a:normAutofit/>
          </a:bodyPr>
          <a:lstStyle/>
          <a:p>
            <a:pPr algn="ctr"/>
            <a:r>
              <a:rPr lang="tr-TR" sz="2800" b="1" dirty="0"/>
              <a:t>Kaynakça</a:t>
            </a:r>
          </a:p>
        </p:txBody>
      </p:sp>
      <p:sp>
        <p:nvSpPr>
          <p:cNvPr id="3" name="İçerik Yer Tutucusu 2"/>
          <p:cNvSpPr>
            <a:spLocks noGrp="1"/>
          </p:cNvSpPr>
          <p:nvPr>
            <p:ph idx="1"/>
          </p:nvPr>
        </p:nvSpPr>
        <p:spPr/>
        <p:txBody>
          <a:bodyPr>
            <a:normAutofit lnSpcReduction="10000"/>
          </a:bodyPr>
          <a:lstStyle/>
          <a:p>
            <a:r>
              <a:rPr lang="tr-TR" sz="2000" dirty="0" err="1"/>
              <a:t>Dağseven</a:t>
            </a:r>
            <a:r>
              <a:rPr lang="tr-TR" sz="2000" dirty="0"/>
              <a:t> </a:t>
            </a:r>
            <a:r>
              <a:rPr lang="tr-TR" sz="2000" dirty="0" err="1"/>
              <a:t>Emecen</a:t>
            </a:r>
            <a:r>
              <a:rPr lang="tr-TR" sz="2000" dirty="0"/>
              <a:t>, D. (2021). Kavram analizi. H. Avcıoğlu (Ed.), </a:t>
            </a:r>
            <a:r>
              <a:rPr lang="tr-TR" sz="2000" i="1" dirty="0"/>
              <a:t>Özel eğitimde kavram öğretimi </a:t>
            </a:r>
            <a:r>
              <a:rPr lang="tr-TR" sz="2000" dirty="0"/>
              <a:t>içinde (s. 39-60). Eğiten Kitap. </a:t>
            </a:r>
          </a:p>
          <a:p>
            <a:r>
              <a:rPr lang="tr-TR" sz="2000" dirty="0"/>
              <a:t>Kırcaali-İftar, G., Birkan, B., &amp; Uysal, A. (2005). </a:t>
            </a:r>
            <a:r>
              <a:rPr lang="tr-TR" sz="2000" i="1" dirty="0"/>
              <a:t>Zihin özürlü çocuklara kavram öğretimi.</a:t>
            </a:r>
            <a:r>
              <a:rPr lang="tr-TR" sz="2000" b="1" dirty="0"/>
              <a:t> </a:t>
            </a:r>
            <a:r>
              <a:rPr lang="tr-TR" sz="2000" dirty="0"/>
              <a:t>Gündüz Eğitim ve Yayıncılık.</a:t>
            </a:r>
          </a:p>
          <a:p>
            <a:r>
              <a:rPr lang="tr-TR" sz="2000" dirty="0"/>
              <a:t>Senemoğlu, N. (2010). Öğrenme ürünleri ve öğretimi. N. Senemoğlu (Ed.), </a:t>
            </a:r>
            <a:r>
              <a:rPr lang="tr-TR" sz="2000" i="1" dirty="0"/>
              <a:t>Gelişim, öğrenme ve öğretim: Kuramdan uygulamaya</a:t>
            </a:r>
            <a:r>
              <a:rPr lang="tr-TR" sz="2000" dirty="0"/>
              <a:t> içinde (s. 509-581). </a:t>
            </a:r>
            <a:r>
              <a:rPr lang="tr-TR" sz="2000" dirty="0" err="1"/>
              <a:t>Pegem</a:t>
            </a:r>
            <a:r>
              <a:rPr lang="tr-TR" sz="2000" dirty="0"/>
              <a:t> Akademi. </a:t>
            </a:r>
          </a:p>
          <a:p>
            <a:r>
              <a:rPr lang="tr-TR" sz="2000" dirty="0" err="1"/>
              <a:t>Snell</a:t>
            </a:r>
            <a:r>
              <a:rPr lang="tr-TR" sz="2000" dirty="0"/>
              <a:t>, M. E., &amp; Brown, F. (2000). </a:t>
            </a:r>
            <a:r>
              <a:rPr lang="tr-TR" sz="2000" i="1" dirty="0" err="1"/>
              <a:t>Instruction</a:t>
            </a:r>
            <a:r>
              <a:rPr lang="tr-TR" sz="2000" i="1" dirty="0"/>
              <a:t> of </a:t>
            </a:r>
            <a:r>
              <a:rPr lang="tr-TR" sz="2000" i="1" dirty="0" err="1"/>
              <a:t>students</a:t>
            </a:r>
            <a:r>
              <a:rPr lang="tr-TR" sz="2000" i="1" dirty="0"/>
              <a:t> </a:t>
            </a:r>
            <a:r>
              <a:rPr lang="tr-TR" sz="2000" i="1" dirty="0" err="1"/>
              <a:t>with</a:t>
            </a:r>
            <a:r>
              <a:rPr lang="tr-TR" sz="2000" i="1" dirty="0"/>
              <a:t> severe </a:t>
            </a:r>
            <a:r>
              <a:rPr lang="tr-TR" sz="2000" i="1" dirty="0" err="1"/>
              <a:t>disabilities</a:t>
            </a:r>
            <a:r>
              <a:rPr lang="tr-TR" sz="2000" i="1" dirty="0"/>
              <a:t>.</a:t>
            </a:r>
            <a:r>
              <a:rPr lang="tr-TR" sz="2000" dirty="0"/>
              <a:t> </a:t>
            </a:r>
            <a:r>
              <a:rPr lang="tr-TR" sz="2000" dirty="0" err="1"/>
              <a:t>Pearson</a:t>
            </a:r>
            <a:r>
              <a:rPr lang="tr-TR" sz="2000" dirty="0"/>
              <a:t> </a:t>
            </a:r>
            <a:r>
              <a:rPr lang="tr-TR" sz="2000" dirty="0" err="1"/>
              <a:t>Education</a:t>
            </a:r>
            <a:r>
              <a:rPr lang="tr-TR" sz="2000" dirty="0"/>
              <a:t>.</a:t>
            </a:r>
          </a:p>
          <a:p>
            <a:r>
              <a:rPr lang="en-US" sz="2000" dirty="0"/>
              <a:t>Snell, M. E., &amp; Brown, F. (2014). </a:t>
            </a:r>
            <a:r>
              <a:rPr lang="en-US" sz="2000" i="1" dirty="0"/>
              <a:t>Instruction of students with severe </a:t>
            </a:r>
            <a:r>
              <a:rPr lang="en-US" sz="2000" i="1" dirty="0" err="1"/>
              <a:t>disabilit</a:t>
            </a:r>
            <a:r>
              <a:rPr lang="tr-TR" sz="2000" i="1" dirty="0"/>
              <a:t>i</a:t>
            </a:r>
            <a:r>
              <a:rPr lang="en-US" sz="2000" i="1" dirty="0"/>
              <a:t>es</a:t>
            </a:r>
            <a:r>
              <a:rPr lang="en-US" sz="2000" dirty="0"/>
              <a:t>. Pearson</a:t>
            </a:r>
            <a:r>
              <a:rPr lang="tr-TR" sz="2000" dirty="0"/>
              <a:t> New International Edition.</a:t>
            </a:r>
          </a:p>
          <a:p>
            <a:r>
              <a:rPr lang="tr-TR" sz="2000" dirty="0" err="1"/>
              <a:t>Taymaz</a:t>
            </a:r>
            <a:r>
              <a:rPr lang="tr-TR" sz="2000" dirty="0"/>
              <a:t> Sarı, O. (2021). Kavram öğretimine giriş. H. Avcıoğlu (Ed.), </a:t>
            </a:r>
            <a:r>
              <a:rPr lang="tr-TR" sz="2000" i="1" dirty="0"/>
              <a:t>Özel eğitimde kavram öğretimi </a:t>
            </a:r>
            <a:r>
              <a:rPr lang="tr-TR" sz="2000" dirty="0"/>
              <a:t>içinde (s. 1-18). Eğiten Kitap. </a:t>
            </a:r>
          </a:p>
          <a:p>
            <a:r>
              <a:rPr lang="tr-TR" sz="2000" dirty="0"/>
              <a:t>Vuran, S., &amp; Çelik, S. (2008). </a:t>
            </a:r>
            <a:r>
              <a:rPr lang="tr-TR" sz="2000" i="1" dirty="0"/>
              <a:t>Örneklerle kavram öğretimi: Zihinsel yetersizlik gösteren çocuklar için. </a:t>
            </a:r>
            <a:r>
              <a:rPr lang="tr-TR" sz="2000" dirty="0"/>
              <a:t>Kök Yayıncılık. </a:t>
            </a:r>
          </a:p>
        </p:txBody>
      </p:sp>
      <p:sp>
        <p:nvSpPr>
          <p:cNvPr id="4" name="Altbilgi Yer Tutucusu 3"/>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71</a:t>
            </a:fld>
            <a:endParaRPr lang="tr-TR"/>
          </a:p>
        </p:txBody>
      </p:sp>
    </p:spTree>
    <p:extLst>
      <p:ext uri="{BB962C8B-B14F-4D97-AF65-F5344CB8AC3E}">
        <p14:creationId xmlns:p14="http://schemas.microsoft.com/office/powerpoint/2010/main" val="1122841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i="1" u="sng" dirty="0"/>
              <a:t>Somut Kavramlar:</a:t>
            </a:r>
            <a:r>
              <a:rPr lang="tr-TR" dirty="0"/>
              <a:t> Görüldüğünde ya da gözlendiğinde adlandırılabilen kavramlardır. </a:t>
            </a:r>
          </a:p>
          <a:p>
            <a:r>
              <a:rPr lang="tr-TR" dirty="0"/>
              <a:t>Yaşamın ilk aylarından itibaren </a:t>
            </a:r>
            <a:r>
              <a:rPr lang="tr-TR" dirty="0" err="1">
                <a:solidFill>
                  <a:srgbClr val="FF0000"/>
                </a:solidFill>
              </a:rPr>
              <a:t>informal</a:t>
            </a:r>
            <a:r>
              <a:rPr lang="tr-TR" dirty="0">
                <a:solidFill>
                  <a:srgbClr val="FF0000"/>
                </a:solidFill>
              </a:rPr>
              <a:t> yollarla</a:t>
            </a:r>
            <a:r>
              <a:rPr lang="tr-TR" dirty="0"/>
              <a:t> öğrenilebilir. </a:t>
            </a:r>
          </a:p>
          <a:p>
            <a:r>
              <a:rPr lang="tr-TR" dirty="0"/>
              <a:t>Bir başka deyişle somut kavramlar gözlenebilir ve gözlenerek öğrenilebilir.</a:t>
            </a:r>
          </a:p>
        </p:txBody>
      </p:sp>
      <p:sp>
        <p:nvSpPr>
          <p:cNvPr id="4" name="Altbilgi Yer Tutucusu 3"/>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8</a:t>
            </a:fld>
            <a:endParaRPr lang="tr-TR"/>
          </a:p>
        </p:txBody>
      </p:sp>
    </p:spTree>
    <p:extLst>
      <p:ext uri="{BB962C8B-B14F-4D97-AF65-F5344CB8AC3E}">
        <p14:creationId xmlns:p14="http://schemas.microsoft.com/office/powerpoint/2010/main" val="185589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Örneğin çocuk ‘araba’ kavramını çevresindeki araçları görerek seslerini duyarak yetişkinlerin arabayı isimlendirmesini işiterek öğrenir. </a:t>
            </a:r>
          </a:p>
          <a:p>
            <a:r>
              <a:rPr lang="tr-TR" dirty="0"/>
              <a:t>Başlangıçta çocuk için ‘kamyon, traktör ve otomobil’ gibi tüm araçlar ‘araba’ kavramının kapsamında yer alır. </a:t>
            </a:r>
          </a:p>
          <a:p>
            <a:r>
              <a:rPr lang="tr-TR" dirty="0"/>
              <a:t>Daha sonra çocuk sadece ‘</a:t>
            </a:r>
            <a:r>
              <a:rPr lang="tr-TR" dirty="0" err="1"/>
              <a:t>otomobil’e</a:t>
            </a:r>
            <a:r>
              <a:rPr lang="tr-TR" dirty="0"/>
              <a:t> ‘araba’ diyerek otomobilleri ve otomobil olmayanları ayırt eder.  </a:t>
            </a:r>
          </a:p>
        </p:txBody>
      </p:sp>
      <p:sp>
        <p:nvSpPr>
          <p:cNvPr id="4" name="Altbilgi Yer Tutucusu 3"/>
          <p:cNvSpPr>
            <a:spLocks noGrp="1"/>
          </p:cNvSpPr>
          <p:nvPr>
            <p:ph type="ftr" sz="quarter" idx="11"/>
          </p:nvPr>
        </p:nvSpPr>
        <p:spPr/>
        <p:txBody>
          <a:bodyPr/>
          <a:lstStyle/>
          <a:p>
            <a:r>
              <a:rPr lang="da-DK"/>
              <a:t>Kavram Öğretimi</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9</a:t>
            </a:fld>
            <a:endParaRPr lang="tr-TR"/>
          </a:p>
        </p:txBody>
      </p:sp>
    </p:spTree>
    <p:extLst>
      <p:ext uri="{BB962C8B-B14F-4D97-AF65-F5344CB8AC3E}">
        <p14:creationId xmlns:p14="http://schemas.microsoft.com/office/powerpoint/2010/main" val="283501461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KAVRAM ÖĞRETİMİ&amp;quot;&quot;/&gt;&lt;property id=&quot;20307&quot; value=&quot;256&quot;/&gt;&lt;/object&gt;&lt;object type=&quot;3&quot; unique_id=&quot;10005&quot;&gt;&lt;property id=&quot;20148&quot; value=&quot;5&quot;/&gt;&lt;property id=&quot;20300&quot; value=&quot;Slide 2 - &amp;quot;İÇERİK&amp;quot;&quot;/&gt;&lt;property id=&quot;20307&quot; value=&quot;257&quot;/&gt;&lt;/object&gt;&lt;object type=&quot;3&quot; unique_id=&quot;10006&quot;&gt;&lt;property id=&quot;20148&quot; value=&quot;5&quot;/&gt;&lt;property id=&quot;20300&quot; value=&quot;Slide 3 - &amp;quot;Özel gereksinimli bireyler için temel kavram ve becerilerin öğrenilmesi neden önemlidir?&amp;quot;&quot;/&gt;&lt;property id=&quot;20307&quot; value=&quot;258&quot;/&gt;&lt;/object&gt;&lt;object type=&quot;3&quot; unique_id=&quot;10007&quot;&gt;&lt;property id=&quot;20148&quot; value=&quot;5&quot;/&gt;&lt;property id=&quot;20300&quot; value=&quot;Slide 4&quot;/&gt;&lt;property id=&quot;20307&quot; value=&quot;259&quot;/&gt;&lt;/object&gt;&lt;object type=&quot;3&quot; unique_id=&quot;10008&quot;&gt;&lt;property id=&quot;20148&quot; value=&quot;5&quot;/&gt;&lt;property id=&quot;20300&quot; value=&quot;Slide 5&quot;/&gt;&lt;property id=&quot;20307&quot; value=&quot;260&quot;/&gt;&lt;/object&gt;&lt;object type=&quot;3&quot; unique_id=&quot;10009&quot;&gt;&lt;property id=&quot;20148&quot; value=&quot;5&quot;/&gt;&lt;property id=&quot;20300&quot; value=&quot;Slide 6&quot;/&gt;&lt;property id=&quot;20307&quot; value=&quot;261&quot;/&gt;&lt;/object&gt;&lt;object type=&quot;3&quot; unique_id=&quot;10010&quot;&gt;&lt;property id=&quot;20148&quot; value=&quot;5&quot;/&gt;&lt;property id=&quot;20300&quot; value=&quot;Slide 7&quot;/&gt;&lt;property id=&quot;20307&quot; value=&quot;262&quot;/&gt;&lt;/object&gt;&lt;object type=&quot;3&quot; unique_id=&quot;10011&quot;&gt;&lt;property id=&quot;20148&quot; value=&quot;5&quot;/&gt;&lt;property id=&quot;20300&quot; value=&quot;Slide 8&quot;/&gt;&lt;property id=&quot;20307&quot; value=&quot;311&quot;/&gt;&lt;/object&gt;&lt;object type=&quot;3&quot; unique_id=&quot;10012&quot;&gt;&lt;property id=&quot;20148&quot; value=&quot;5&quot;/&gt;&lt;property id=&quot;20300&quot; value=&quot;Slide 9&quot;/&gt;&lt;property id=&quot;20307&quot; value=&quot;263&quot;/&gt;&lt;/object&gt;&lt;object type=&quot;3&quot; unique_id=&quot;10013&quot;&gt;&lt;property id=&quot;20148&quot; value=&quot;5&quot;/&gt;&lt;property id=&quot;20300&quot; value=&quot;Slide 10&quot;/&gt;&lt;property id=&quot;20307&quot; value=&quot;264&quot;/&gt;&lt;/object&gt;&lt;object type=&quot;3&quot; unique_id=&quot;10014&quot;&gt;&lt;property id=&quot;20148&quot; value=&quot;5&quot;/&gt;&lt;property id=&quot;20300&quot; value=&quot;Slide 11 - &amp;quot;Kavram Nedir?&amp;quot;&quot;/&gt;&lt;property id=&quot;20307&quot; value=&quot;265&quot;/&gt;&lt;/object&gt;&lt;object type=&quot;3&quot; unique_id=&quot;10015&quot;&gt;&lt;property id=&quot;20148&quot; value=&quot;5&quot;/&gt;&lt;property id=&quot;20300&quot; value=&quot;Slide 12&quot;/&gt;&lt;property id=&quot;20307&quot; value=&quot;266&quot;/&gt;&lt;/object&gt;&lt;object type=&quot;3&quot; unique_id=&quot;10016&quot;&gt;&lt;property id=&quot;20148&quot; value=&quot;5&quot;/&gt;&lt;property id=&quot;20300&quot; value=&quot;Slide 13&quot;/&gt;&lt;property id=&quot;20307&quot; value=&quot;317&quot;/&gt;&lt;/object&gt;&lt;object type=&quot;3&quot; unique_id=&quot;10017&quot;&gt;&lt;property id=&quot;20148&quot; value=&quot;5&quot;/&gt;&lt;property id=&quot;20300&quot; value=&quot;Slide 14 - &amp;quot; &amp;quot;&quot;/&gt;&lt;property id=&quot;20307&quot; value=&quot;267&quot;/&gt;&lt;/object&gt;&lt;object type=&quot;3&quot; unique_id=&quot;10018&quot;&gt;&lt;property id=&quot;20148&quot; value=&quot;5&quot;/&gt;&lt;property id=&quot;20300&quot; value=&quot;Slide 15&quot;/&gt;&lt;property id=&quot;20307&quot; value=&quot;268&quot;/&gt;&lt;/object&gt;&lt;object type=&quot;3&quot; unique_id=&quot;10019&quot;&gt;&lt;property id=&quot;20148&quot; value=&quot;5&quot;/&gt;&lt;property id=&quot;20300&quot; value=&quot;Slide 16&quot;/&gt;&lt;property id=&quot;20307&quot; value=&quot;269&quot;/&gt;&lt;/object&gt;&lt;object type=&quot;3&quot; unique_id=&quot;10020&quot;&gt;&lt;property id=&quot;20148&quot; value=&quot;5&quot;/&gt;&lt;property id=&quot;20300&quot; value=&quot;Slide 17&quot;/&gt;&lt;property id=&quot;20307&quot; value=&quot;270&quot;/&gt;&lt;/object&gt;&lt;object type=&quot;3&quot; unique_id=&quot;10021&quot;&gt;&lt;property id=&quot;20148&quot; value=&quot;5&quot;/&gt;&lt;property id=&quot;20300&quot; value=&quot;Slide 18 - &amp;quot;Kavram Öğretim Programının Aşamaları&amp;quot;&quot;/&gt;&lt;property id=&quot;20307&quot; value=&quot;271&quot;/&gt;&lt;/object&gt;&lt;object type=&quot;3&quot; unique_id=&quot;10022&quot;&gt;&lt;property id=&quot;20148&quot; value=&quot;5&quot;/&gt;&lt;property id=&quot;20300&quot; value=&quot;Slide 19 - &amp;quot;I. Kavram Analizinin Yapılması ve Ölçü Aracının Oluşturulması&amp;quot;&quot;/&gt;&lt;property id=&quot;20307&quot; value=&quot;272&quot;/&gt;&lt;/object&gt;&lt;object type=&quot;3&quot; unique_id=&quot;10023&quot;&gt;&lt;property id=&quot;20148&quot; value=&quot;5&quot;/&gt;&lt;property id=&quot;20300&quot; value=&quot;Slide 20 - &amp;quot; &amp;#x0D;&amp;#x0A;I.A. Kavramın Yapısına İlişkin Özellikler&amp;quot;&quot;/&gt;&lt;property id=&quot;20307&quot; value=&quot;273&quot;/&gt;&lt;/object&gt;&lt;object type=&quot;3&quot; unique_id=&quot;10024&quot;&gt;&lt;property id=&quot;20148&quot; value=&quot;5&quot;/&gt;&lt;property id=&quot;20300&quot; value=&quot;Slide 21 - &amp;quot;I.A.a. Kavramın Kurallarının Yapısı &amp;quot;&quot;/&gt;&lt;property id=&quot;20307&quot; value=&quot;274&quot;/&gt;&lt;/object&gt;&lt;object type=&quot;3&quot; unique_id=&quot;10025&quot;&gt;&lt;property id=&quot;20148&quot; value=&quot;5&quot;/&gt;&lt;property id=&quot;20300&quot; value=&quot;Slide 22&quot;/&gt;&lt;property id=&quot;20307&quot; value=&quot;275&quot;/&gt;&lt;/object&gt;&lt;object type=&quot;3&quot; unique_id=&quot;10026&quot;&gt;&lt;property id=&quot;20148&quot; value=&quot;5&quot;/&gt;&lt;property id=&quot;20300&quot; value=&quot;Slide 23&quot;/&gt;&lt;property id=&quot;20307&quot; value=&quot;312&quot;/&gt;&lt;/object&gt;&lt;object type=&quot;3&quot; unique_id=&quot;10027&quot;&gt;&lt;property id=&quot;20148&quot; value=&quot;5&quot;/&gt;&lt;property id=&quot;20300&quot; value=&quot;Slide 24 - &amp;quot;I.A.b. Kavramın İlişkili (Ayırıcı) ve İlişkisiz (Ayırıcı Olmayan) Nitelikleri &amp;quot;&quot;/&gt;&lt;property id=&quot;20307&quot; value=&quot;276&quot;/&gt;&lt;/object&gt;&lt;object type=&quot;3&quot; unique_id=&quot;10028&quot;&gt;&lt;property id=&quot;20148&quot; value=&quot;5&quot;/&gt;&lt;property id=&quot;20300&quot; value=&quot;Slide 25&quot;/&gt;&lt;property id=&quot;20307&quot; value=&quot;277&quot;/&gt;&lt;/object&gt;&lt;object type=&quot;3&quot; unique_id=&quot;10029&quot;&gt;&lt;property id=&quot;20148&quot; value=&quot;5&quot;/&gt;&lt;property id=&quot;20300&quot; value=&quot;Slide 26&quot;/&gt;&lt;property id=&quot;20307&quot; value=&quot;278&quot;/&gt;&lt;/object&gt;&lt;object type=&quot;3&quot; unique_id=&quot;10030&quot;&gt;&lt;property id=&quot;20148&quot; value=&quot;5&quot;/&gt;&lt;property id=&quot;20300&quot; value=&quot;Slide 27&quot;/&gt;&lt;property id=&quot;20307&quot; value=&quot;279&quot;/&gt;&lt;/object&gt;&lt;object type=&quot;3&quot; unique_id=&quot;10031&quot;&gt;&lt;property id=&quot;20148&quot; value=&quot;5&quot;/&gt;&lt;property id=&quot;20300&quot; value=&quot;Slide 28 - &amp;quot;I.A.c. Kavramın Taksonomik Düzeyi&amp;quot;&quot;/&gt;&lt;property id=&quot;20307&quot; value=&quot;280&quot;/&gt;&lt;/object&gt;&lt;object type=&quot;3&quot; unique_id=&quot;10032&quot;&gt;&lt;property id=&quot;20148&quot; value=&quot;5&quot;/&gt;&lt;property id=&quot;20300&quot; value=&quot;Slide 29&quot;/&gt;&lt;property id=&quot;20307&quot; value=&quot;281&quot;/&gt;&lt;/object&gt;&lt;object type=&quot;3&quot; unique_id=&quot;10033&quot;&gt;&lt;property id=&quot;20148&quot; value=&quot;5&quot;/&gt;&lt;property id=&quot;20300&quot; value=&quot;Slide 30&quot;/&gt;&lt;property id=&quot;20307&quot; value=&quot;313&quot;/&gt;&lt;/object&gt;&lt;object type=&quot;3&quot; unique_id=&quot;10034&quot;&gt;&lt;property id=&quot;20148&quot; value=&quot;5&quot;/&gt;&lt;property id=&quot;20300&quot; value=&quot;Slide 31&quot;/&gt;&lt;property id=&quot;20307&quot; value=&quot;283&quot;/&gt;&lt;/object&gt;&lt;object type=&quot;3&quot; unique_id=&quot;10035&quot;&gt;&lt;property id=&quot;20148&quot; value=&quot;5&quot;/&gt;&lt;property id=&quot;20300&quot; value=&quot;Slide 32 - &amp;quot;I.B. Kavramın Sunulmasına İlişkin Özellikler&amp;quot;&quot;/&gt;&lt;property id=&quot;20307&quot; value=&quot;284&quot;/&gt;&lt;/object&gt;&lt;object type=&quot;3&quot; unique_id=&quot;10036&quot;&gt;&lt;property id=&quot;20148&quot; value=&quot;5&quot;/&gt;&lt;property id=&quot;20300&quot; value=&quot;Slide 33 - &amp;quot;1.B.a. Kavram Örneklerinin Benzerliği&amp;quot;&quot;/&gt;&lt;property id=&quot;20307&quot; value=&quot;285&quot;/&gt;&lt;/object&gt;&lt;object type=&quot;3&quot; unique_id=&quot;10037&quot;&gt;&lt;property id=&quot;20148&quot; value=&quot;5&quot;/&gt;&lt;property id=&quot;20300&quot; value=&quot;Slide 34&quot;/&gt;&lt;property id=&quot;20307&quot; value=&quot;286&quot;/&gt;&lt;/object&gt;&lt;object type=&quot;3&quot; unique_id=&quot;10038&quot;&gt;&lt;property id=&quot;20148&quot; value=&quot;5&quot;/&gt;&lt;property id=&quot;20300&quot; value=&quot;Slide 35&quot;/&gt;&lt;property id=&quot;20307&quot; value=&quot;287&quot;/&gt;&lt;/object&gt;&lt;object type=&quot;3&quot; unique_id=&quot;10039&quot;&gt;&lt;property id=&quot;20148&quot; value=&quot;5&quot;/&gt;&lt;property id=&quot;20300&quot; value=&quot;Slide 36 - &amp;quot;1.B.b. Kavramın Olumlu ve Olumsuz Örnekleri&amp;quot;&quot;/&gt;&lt;property id=&quot;20307&quot; value=&quot;288&quot;/&gt;&lt;/object&gt;&lt;object type=&quot;3&quot; unique_id=&quot;10040&quot;&gt;&lt;property id=&quot;20148&quot; value=&quot;5&quot;/&gt;&lt;property id=&quot;20300&quot; value=&quot;Slide 37&quot;/&gt;&lt;property id=&quot;20307&quot; value=&quot;289&quot;/&gt;&lt;/object&gt;&lt;object type=&quot;3&quot; unique_id=&quot;10041&quot;&gt;&lt;property id=&quot;20148&quot; value=&quot;5&quot;/&gt;&lt;property id=&quot;20300&quot; value=&quot;Slide 38&quot;/&gt;&lt;property id=&quot;20307&quot; value=&quot;290&quot;/&gt;&lt;/object&gt;&lt;object type=&quot;3&quot; unique_id=&quot;10042&quot;&gt;&lt;property id=&quot;20148&quot; value=&quot;5&quot;/&gt;&lt;property id=&quot;20300&quot; value=&quot;Slide 39 - &amp;quot;1.B.c. Örneklerin Sırası&amp;quot;&quot;/&gt;&lt;property id=&quot;20307&quot; value=&quot;291&quot;/&gt;&lt;/object&gt;&lt;object type=&quot;3&quot; unique_id=&quot;10043&quot;&gt;&lt;property id=&quot;20148&quot; value=&quot;5&quot;/&gt;&lt;property id=&quot;20300&quot; value=&quot;Slide 40 - &amp;quot;1.B.d. Öğretmenin Yönergelerinin Kontrol Edilmesi&amp;quot;&quot;/&gt;&lt;property id=&quot;20307&quot; value=&quot;292&quot;/&gt;&lt;/object&gt;&lt;object type=&quot;3&quot; unique_id=&quot;10044&quot;&gt;&lt;property id=&quot;20148&quot; value=&quot;5&quot;/&gt;&lt;property id=&quot;20300&quot; value=&quot;Slide 41 - &amp;quot;Neden somut örnekler sözel ifadelere tercih edilmelidir?&amp;quot;&quot;/&gt;&lt;property id=&quot;20307&quot; value=&quot;293&quot;/&gt;&lt;/object&gt;&lt;object type=&quot;3&quot; unique_id=&quot;10045&quot;&gt;&lt;property id=&quot;20148&quot; value=&quot;5&quot;/&gt;&lt;property id=&quot;20300&quot; value=&quot;Slide 42&quot;/&gt;&lt;property id=&quot;20307&quot; value=&quot;294&quot;/&gt;&lt;/object&gt;&lt;object type=&quot;3&quot; unique_id=&quot;10046&quot;&gt;&lt;property id=&quot;20148&quot; value=&quot;5&quot;/&gt;&lt;property id=&quot;20300&quot; value=&quot;Slide 43&quot;/&gt;&lt;property id=&quot;20307&quot; value=&quot;295&quot;/&gt;&lt;/object&gt;&lt;object type=&quot;3&quot; unique_id=&quot;10047&quot;&gt;&lt;property id=&quot;20148&quot; value=&quot;5&quot;/&gt;&lt;property id=&quot;20300&quot; value=&quot;Slide 44 - &amp;quot;Kavram Çeşitleri ve Örnekleri&amp;quot;&quot;/&gt;&lt;property id=&quot;20307&quot; value=&quot;296&quot;/&gt;&lt;/object&gt;&lt;object type=&quot;3&quot; unique_id=&quot;10048&quot;&gt;&lt;property id=&quot;20148&quot; value=&quot;5&quot;/&gt;&lt;property id=&quot;20300&quot; value=&quot;Slide 45&quot;/&gt;&lt;property id=&quot;20307&quot; value=&quot;297&quot;/&gt;&lt;/object&gt;&lt;object type=&quot;3&quot; unique_id=&quot;10049&quot;&gt;&lt;property id=&quot;20148&quot; value=&quot;5&quot;/&gt;&lt;property id=&quot;20300&quot; value=&quot;Slide 46&quot;/&gt;&lt;property id=&quot;20307&quot; value=&quot;298&quot;/&gt;&lt;/object&gt;&lt;object type=&quot;3&quot; unique_id=&quot;10050&quot;&gt;&lt;property id=&quot;20148&quot; value=&quot;5&quot;/&gt;&lt;property id=&quot;20300&quot; value=&quot;Slide 47 - &amp;quot;II. Öğrencilerin Performans Düzeylerinin Belirlenmesi&amp;quot;&quot;/&gt;&lt;property id=&quot;20307&quot; value=&quot;299&quot;/&gt;&lt;/object&gt;&lt;object type=&quot;3&quot; unique_id=&quot;10051&quot;&gt;&lt;property id=&quot;20148&quot; value=&quot;5&quot;/&gt;&lt;property id=&quot;20300&quot; value=&quot;Slide 48&quot;/&gt;&lt;property id=&quot;20307&quot; value=&quot;300&quot;/&gt;&lt;/object&gt;&lt;object type=&quot;3&quot; unique_id=&quot;10052&quot;&gt;&lt;property id=&quot;20148&quot; value=&quot;5&quot;/&gt;&lt;property id=&quot;20300&quot; value=&quot;Slide 49&quot;/&gt;&lt;property id=&quot;20307&quot; value=&quot;301&quot;/&gt;&lt;/object&gt;&lt;object type=&quot;3&quot; unique_id=&quot;10053&quot;&gt;&lt;property id=&quot;20148&quot; value=&quot;5&quot;/&gt;&lt;property id=&quot;20300&quot; value=&quot;Slide 50&quot;/&gt;&lt;property id=&quot;20307&quot; value=&quot;302&quot;/&gt;&lt;/object&gt;&lt;object type=&quot;3&quot; unique_id=&quot;10054&quot;&gt;&lt;property id=&quot;20148&quot; value=&quot;5&quot;/&gt;&lt;property id=&quot;20300&quot; value=&quot;Slide 51&quot;/&gt;&lt;property id=&quot;20307&quot; value=&quot;303&quot;/&gt;&lt;/object&gt;&lt;object type=&quot;3&quot; unique_id=&quot;10055&quot;&gt;&lt;property id=&quot;20148&quot; value=&quot;5&quot;/&gt;&lt;property id=&quot;20300&quot; value=&quot;Slide 52&quot;/&gt;&lt;property id=&quot;20307&quot; value=&quot;304&quot;/&gt;&lt;/object&gt;&lt;object type=&quot;3&quot; unique_id=&quot;10056&quot;&gt;&lt;property id=&quot;20148&quot; value=&quot;5&quot;/&gt;&lt;property id=&quot;20300&quot; value=&quot;Slide 53&quot;/&gt;&lt;property id=&quot;20307&quot; value=&quot;316&quot;/&gt;&lt;/object&gt;&lt;object type=&quot;3&quot; unique_id=&quot;10057&quot;&gt;&lt;property id=&quot;20148&quot; value=&quot;5&quot;/&gt;&lt;property id=&quot;20300&quot; value=&quot;Slide 54 - &amp;quot;III. Amaçların Oluşturulması&amp;quot;&quot;/&gt;&lt;property id=&quot;20307&quot; value=&quot;305&quot;/&gt;&lt;/object&gt;&lt;object type=&quot;3&quot; unique_id=&quot;10058&quot;&gt;&lt;property id=&quot;20148&quot; value=&quot;5&quot;/&gt;&lt;property id=&quot;20300&quot; value=&quot;Slide 55&quot;/&gt;&lt;property id=&quot;20307&quot; value=&quot;306&quot;/&gt;&lt;/object&gt;&lt;object type=&quot;3&quot; unique_id=&quot;10059&quot;&gt;&lt;property id=&quot;20148&quot; value=&quot;5&quot;/&gt;&lt;property id=&quot;20300&quot; value=&quot;Slide 56 - &amp;quot;IV. Öğretim Yönteminin Belirlenerek Öğretim Sürecinin Yazılması ve Uygulanması &amp;quot;&quot;/&gt;&lt;property id=&quot;20307&quot; value=&quot;307&quot;/&gt;&lt;/object&gt;&lt;object type=&quot;3&quot; unique_id=&quot;10060&quot;&gt;&lt;property id=&quot;20148&quot; value=&quot;5&quot;/&gt;&lt;property id=&quot;20300&quot; value=&quot;Slide 57 - &amp;quot; &amp;#x0D;&amp;#x0A;V. Değerlendirme/Yoklama Oturumlarının (Günlük Yoklama ya da Aralıklı Yoklama) Yapılması &amp;#x0D;&amp;#x0A;&amp;quot;&quot;/&gt;&lt;property id=&quot;20307&quot; value=&quot;310&quot;/&gt;&lt;/object&gt;&lt;object type=&quot;3&quot; unique_id=&quot;10061&quot;&gt;&lt;property id=&quot;20148&quot; value=&quot;5&quot;/&gt;&lt;property id=&quot;20300&quot; value=&quot;Slide 58&quot;/&gt;&lt;property id=&quot;20307&quot; value=&quot;314&quot;/&gt;&lt;/object&gt;&lt;object type=&quot;3&quot; unique_id=&quot;10062&quot;&gt;&lt;property id=&quot;20148&quot; value=&quot;5&quot;/&gt;&lt;property id=&quot;20300&quot; value=&quot;Slide 59 - &amp;quot; &amp;#x0D;&amp;#x0A;Kavramları öğretirken dikkat edilecek temel noktalar nelerdir?&amp;#x0D;&amp;#x0A;&amp;quot;&quot;/&gt;&lt;property id=&quot;20307&quot; value=&quot;308&quot;/&gt;&lt;/object&gt;&lt;object type=&quot;3&quot; unique_id=&quot;10063&quot;&gt;&lt;property id=&quot;20148&quot; value=&quot;5&quot;/&gt;&lt;property id=&quot;20300&quot; value=&quot;Slide 60&quot;/&gt;&lt;property id=&quot;20307&quot; value=&quot;309&quot;/&gt;&lt;/object&gt;&lt;object type=&quot;3&quot; unique_id=&quot;10064&quot;&gt;&lt;property id=&quot;20148&quot; value=&quot;5&quot;/&gt;&lt;property id=&quot;20300&quot; value=&quot;Slide 61&quot;/&gt;&lt;property id=&quot;20307&quot; value=&quot;315&quot;/&gt;&lt;/objec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Hava Akımı">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3371</TotalTime>
  <Words>4119</Words>
  <Application>Microsoft Macintosh PowerPoint</Application>
  <PresentationFormat>Ekran Gösterisi (4:3)</PresentationFormat>
  <Paragraphs>480</Paragraphs>
  <Slides>71</Slides>
  <Notes>48</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71</vt:i4>
      </vt:variant>
    </vt:vector>
  </HeadingPairs>
  <TitlesOfParts>
    <vt:vector size="76" baseType="lpstr">
      <vt:lpstr>Calibri</vt:lpstr>
      <vt:lpstr>Gill Sans MT</vt:lpstr>
      <vt:lpstr>Verdana</vt:lpstr>
      <vt:lpstr>Wingdings 2</vt:lpstr>
      <vt:lpstr>Gündönümü</vt:lpstr>
      <vt:lpstr>KAVRAM ÖĞRETİMİ</vt:lpstr>
      <vt:lpstr>İÇERİK</vt:lpstr>
      <vt:lpstr>Kavram nedir?</vt:lpstr>
      <vt:lpstr>PowerPoint Sunusu</vt:lpstr>
      <vt:lpstr>PowerPoint Sunusu</vt:lpstr>
      <vt:lpstr>PowerPoint Sunusu</vt:lpstr>
      <vt:lpstr>PowerPoint Sunusu</vt:lpstr>
      <vt:lpstr>PowerPoint Sunusu</vt:lpstr>
      <vt:lpstr>PowerPoint Sunusu</vt:lpstr>
      <vt:lpstr>PowerPoint Sunusu</vt:lpstr>
      <vt:lpstr>PowerPoint Sunusu</vt:lpstr>
      <vt:lpstr>Kavramların özellikleri nelerdir?</vt:lpstr>
      <vt:lpstr>PowerPoint Sunusu</vt:lpstr>
      <vt:lpstr>PowerPoint Sunusu</vt:lpstr>
      <vt:lpstr>Kavram öğretmeye hazırlık için ne yapmak gerekir?</vt:lpstr>
      <vt:lpstr>PowerPoint Sunusu</vt:lpstr>
      <vt:lpstr>Kavram öğretim programının aşamaları nelerdir?</vt:lpstr>
      <vt:lpstr>I. Kavram Analizinin Yapılması ve Ölçü Aracının Oluşturulması</vt:lpstr>
      <vt:lpstr>  I.A. Kavramın Yapısına İlişkin Özellikler </vt:lpstr>
      <vt:lpstr>I.A.a. Kavramın Kurallarının Yapısı </vt:lpstr>
      <vt:lpstr>PowerPoint Sunusu</vt:lpstr>
      <vt:lpstr>PowerPoint Sunusu</vt:lpstr>
      <vt:lpstr>I.A.b. Kavramın İlişkili (Ayırıcı) ve İlişkisiz (Ayırıcı Olmayan) Nitelikleri </vt:lpstr>
      <vt:lpstr>PowerPoint Sunusu</vt:lpstr>
      <vt:lpstr>PowerPoint Sunusu</vt:lpstr>
      <vt:lpstr>PowerPoint Sunusu</vt:lpstr>
      <vt:lpstr>PowerPoint Sunusu</vt:lpstr>
      <vt:lpstr>I.A.c. Kavramın Taksonomik Düzeyi</vt:lpstr>
      <vt:lpstr>PowerPoint Sunusu</vt:lpstr>
      <vt:lpstr>PowerPoint Sunusu</vt:lpstr>
      <vt:lpstr>I.B. Kavramın Sunulmasına İlişkin Özellikler</vt:lpstr>
      <vt:lpstr>1.B.a. Kavram Örneklerinin Benzerliği</vt:lpstr>
      <vt:lpstr>PowerPoint Sunusu</vt:lpstr>
      <vt:lpstr>PowerPoint Sunusu</vt:lpstr>
      <vt:lpstr>1.B.b. Kavramın Olumlu ve Olumsuz Örnekleri</vt:lpstr>
      <vt:lpstr>PowerPoint Sunusu</vt:lpstr>
      <vt:lpstr>PowerPoint Sunusu</vt:lpstr>
      <vt:lpstr>PowerPoint Sunusu</vt:lpstr>
      <vt:lpstr>1.B.c. Örneklerin Sırası</vt:lpstr>
      <vt:lpstr>Neden somut örnekler sözel ifadelere tercih edilmelidir?</vt:lpstr>
      <vt:lpstr>PowerPoint Sunusu</vt:lpstr>
      <vt:lpstr>PowerPoint Sunusu</vt:lpstr>
      <vt:lpstr>Kavram çeşitleri ve örnekleri nelerdir?</vt:lpstr>
      <vt:lpstr>PowerPoint Sunusu</vt:lpstr>
      <vt:lpstr>PowerPoint Sunusu</vt:lpstr>
      <vt:lpstr>PowerPoint Sunusu</vt:lpstr>
      <vt:lpstr>PowerPoint Sunusu</vt:lpstr>
      <vt:lpstr>PowerPoint Sunusu</vt:lpstr>
      <vt:lpstr>PowerPoint Sunusu</vt:lpstr>
      <vt:lpstr>II. Öğrencilerin Performans Düzeylerinin Belirlenmesi</vt:lpstr>
      <vt:lpstr>PowerPoint Sunusu</vt:lpstr>
      <vt:lpstr>PowerPoint Sunusu</vt:lpstr>
      <vt:lpstr>PowerPoint Sunusu</vt:lpstr>
      <vt:lpstr>PowerPoint Sunusu</vt:lpstr>
      <vt:lpstr>PowerPoint Sunusu</vt:lpstr>
      <vt:lpstr>III. Amaçların Oluşturulması</vt:lpstr>
      <vt:lpstr>PowerPoint Sunusu</vt:lpstr>
      <vt:lpstr>IV. Öğretim Yönteminin Belirlenerek Öğretim Sürecinin Yazılması ve Uygulanması </vt:lpstr>
      <vt:lpstr>PowerPoint Sunusu</vt:lpstr>
      <vt:lpstr>  V. Değerlendirme/Yoklama Oturumlarının (Günlük Yoklama ya da Aralıklı Yoklama) Yapılması  </vt:lpstr>
      <vt:lpstr>PowerPoint Sunusu</vt:lpstr>
      <vt:lpstr>VI. Genelleme ve İzleme Verilerinin Toplanması </vt:lpstr>
      <vt:lpstr>PowerPoint Sunusu</vt:lpstr>
      <vt:lpstr>PowerPoint Sunusu</vt:lpstr>
      <vt:lpstr>PowerPoint Sunusu</vt:lpstr>
      <vt:lpstr>PowerPoint Sunusu</vt:lpstr>
      <vt:lpstr>PowerPoint Sunusu</vt:lpstr>
      <vt:lpstr>  Kavramları öğretirken dikkat edilecek temel noktalar nelerdir? </vt:lpstr>
      <vt:lpstr>PowerPoint Sunusu</vt:lpstr>
      <vt:lpstr>PowerPoint Sunusu</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KAVRAM ÖĞRETİMİ</dc:title>
  <cp:lastModifiedBy>Nuray ÖNCÜL</cp:lastModifiedBy>
  <cp:revision>492</cp:revision>
  <dcterms:modified xsi:type="dcterms:W3CDTF">2022-11-10T08:11:11Z</dcterms:modified>
</cp:coreProperties>
</file>