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35" r:id="rId1"/>
  </p:sldMasterIdLst>
  <p:notesMasterIdLst>
    <p:notesMasterId r:id="rId84"/>
  </p:notesMasterIdLst>
  <p:sldIdLst>
    <p:sldId id="256" r:id="rId2"/>
    <p:sldId id="257" r:id="rId3"/>
    <p:sldId id="358" r:id="rId4"/>
    <p:sldId id="350" r:id="rId5"/>
    <p:sldId id="351" r:id="rId6"/>
    <p:sldId id="352" r:id="rId7"/>
    <p:sldId id="353" r:id="rId8"/>
    <p:sldId id="354" r:id="rId9"/>
    <p:sldId id="355" r:id="rId10"/>
    <p:sldId id="259" r:id="rId11"/>
    <p:sldId id="258" r:id="rId12"/>
    <p:sldId id="260" r:id="rId13"/>
    <p:sldId id="261" r:id="rId14"/>
    <p:sldId id="262" r:id="rId15"/>
    <p:sldId id="263" r:id="rId16"/>
    <p:sldId id="348" r:id="rId17"/>
    <p:sldId id="264" r:id="rId18"/>
    <p:sldId id="265" r:id="rId19"/>
    <p:sldId id="266" r:id="rId20"/>
    <p:sldId id="267" r:id="rId21"/>
    <p:sldId id="268" r:id="rId22"/>
    <p:sldId id="269" r:id="rId23"/>
    <p:sldId id="270" r:id="rId24"/>
    <p:sldId id="271" r:id="rId25"/>
    <p:sldId id="272" r:id="rId26"/>
    <p:sldId id="273" r:id="rId27"/>
    <p:sldId id="331" r:id="rId28"/>
    <p:sldId id="274" r:id="rId29"/>
    <p:sldId id="275" r:id="rId30"/>
    <p:sldId id="322" r:id="rId31"/>
    <p:sldId id="276" r:id="rId32"/>
    <p:sldId id="277" r:id="rId33"/>
    <p:sldId id="278" r:id="rId34"/>
    <p:sldId id="281" r:id="rId35"/>
    <p:sldId id="282" r:id="rId36"/>
    <p:sldId id="344" r:id="rId37"/>
    <p:sldId id="287" r:id="rId38"/>
    <p:sldId id="288" r:id="rId39"/>
    <p:sldId id="289" r:id="rId40"/>
    <p:sldId id="320" r:id="rId41"/>
    <p:sldId id="295" r:id="rId42"/>
    <p:sldId id="332" r:id="rId43"/>
    <p:sldId id="290" r:id="rId44"/>
    <p:sldId id="291" r:id="rId45"/>
    <p:sldId id="321" r:id="rId46"/>
    <p:sldId id="296" r:id="rId47"/>
    <p:sldId id="292" r:id="rId48"/>
    <p:sldId id="293" r:id="rId49"/>
    <p:sldId id="294" r:id="rId50"/>
    <p:sldId id="297" r:id="rId51"/>
    <p:sldId id="298" r:id="rId52"/>
    <p:sldId id="300" r:id="rId53"/>
    <p:sldId id="302" r:id="rId54"/>
    <p:sldId id="301" r:id="rId55"/>
    <p:sldId id="303" r:id="rId56"/>
    <p:sldId id="333" r:id="rId57"/>
    <p:sldId id="334" r:id="rId58"/>
    <p:sldId id="335" r:id="rId59"/>
    <p:sldId id="336" r:id="rId60"/>
    <p:sldId id="304" r:id="rId61"/>
    <p:sldId id="311" r:id="rId62"/>
    <p:sldId id="316" r:id="rId63"/>
    <p:sldId id="313" r:id="rId64"/>
    <p:sldId id="317" r:id="rId65"/>
    <p:sldId id="314" r:id="rId66"/>
    <p:sldId id="315" r:id="rId67"/>
    <p:sldId id="305" r:id="rId68"/>
    <p:sldId id="306" r:id="rId69"/>
    <p:sldId id="318" r:id="rId70"/>
    <p:sldId id="307" r:id="rId71"/>
    <p:sldId id="338" r:id="rId72"/>
    <p:sldId id="308" r:id="rId73"/>
    <p:sldId id="309" r:id="rId74"/>
    <p:sldId id="349" r:id="rId75"/>
    <p:sldId id="337" r:id="rId76"/>
    <p:sldId id="345" r:id="rId77"/>
    <p:sldId id="341" r:id="rId78"/>
    <p:sldId id="342" r:id="rId79"/>
    <p:sldId id="340" r:id="rId80"/>
    <p:sldId id="343" r:id="rId81"/>
    <p:sldId id="347" r:id="rId82"/>
    <p:sldId id="339" r:id="rId83"/>
  </p:sldIdLst>
  <p:sldSz cx="9144000" cy="6858000" type="screen4x3"/>
  <p:notesSz cx="6858000" cy="9144000"/>
  <p:custDataLst>
    <p:tags r:id="rId85"/>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58" autoAdjust="0"/>
    <p:restoredTop sz="94729"/>
  </p:normalViewPr>
  <p:slideViewPr>
    <p:cSldViewPr>
      <p:cViewPr varScale="1">
        <p:scale>
          <a:sx n="112" d="100"/>
          <a:sy n="112" d="100"/>
        </p:scale>
        <p:origin x="1624" y="1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notesMaster" Target="notesMasters/notesMaster1.xml"/><Relationship Id="rId89" Type="http://schemas.openxmlformats.org/officeDocument/2006/relationships/tableStyles" Target="tableStyle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tags" Target="tags/tag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viewProps" Target="view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47061BD-3D6C-4732-9613-28F62B168793}" type="datetimeFigureOut">
              <a:rPr lang="tr-TR" smtClean="0"/>
              <a:pPr/>
              <a:t>10.11.2022</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D1658BF-94E1-4E56-B179-3782C07FF1E1}" type="slidenum">
              <a:rPr lang="tr-TR" smtClean="0"/>
              <a:pPr/>
              <a:t>‹#›</a:t>
            </a:fld>
            <a:endParaRPr lang="tr-TR"/>
          </a:p>
        </p:txBody>
      </p:sp>
    </p:spTree>
    <p:extLst>
      <p:ext uri="{BB962C8B-B14F-4D97-AF65-F5344CB8AC3E}">
        <p14:creationId xmlns:p14="http://schemas.microsoft.com/office/powerpoint/2010/main" val="17566575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1</a:t>
            </a:fld>
            <a:endParaRPr lang="tr-TR"/>
          </a:p>
        </p:txBody>
      </p:sp>
    </p:spTree>
    <p:extLst>
      <p:ext uri="{BB962C8B-B14F-4D97-AF65-F5344CB8AC3E}">
        <p14:creationId xmlns:p14="http://schemas.microsoft.com/office/powerpoint/2010/main" val="39347029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18</a:t>
            </a:fld>
            <a:endParaRPr lang="tr-TR"/>
          </a:p>
        </p:txBody>
      </p:sp>
    </p:spTree>
    <p:extLst>
      <p:ext uri="{BB962C8B-B14F-4D97-AF65-F5344CB8AC3E}">
        <p14:creationId xmlns:p14="http://schemas.microsoft.com/office/powerpoint/2010/main" val="8187177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19</a:t>
            </a:fld>
            <a:endParaRPr lang="tr-TR"/>
          </a:p>
        </p:txBody>
      </p:sp>
    </p:spTree>
    <p:extLst>
      <p:ext uri="{BB962C8B-B14F-4D97-AF65-F5344CB8AC3E}">
        <p14:creationId xmlns:p14="http://schemas.microsoft.com/office/powerpoint/2010/main" val="10764302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20</a:t>
            </a:fld>
            <a:endParaRPr lang="tr-TR"/>
          </a:p>
        </p:txBody>
      </p:sp>
    </p:spTree>
    <p:extLst>
      <p:ext uri="{BB962C8B-B14F-4D97-AF65-F5344CB8AC3E}">
        <p14:creationId xmlns:p14="http://schemas.microsoft.com/office/powerpoint/2010/main" val="16769022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21</a:t>
            </a:fld>
            <a:endParaRPr lang="tr-TR"/>
          </a:p>
        </p:txBody>
      </p:sp>
    </p:spTree>
    <p:extLst>
      <p:ext uri="{BB962C8B-B14F-4D97-AF65-F5344CB8AC3E}">
        <p14:creationId xmlns:p14="http://schemas.microsoft.com/office/powerpoint/2010/main" val="27354841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22</a:t>
            </a:fld>
            <a:endParaRPr lang="tr-TR"/>
          </a:p>
        </p:txBody>
      </p:sp>
    </p:spTree>
    <p:extLst>
      <p:ext uri="{BB962C8B-B14F-4D97-AF65-F5344CB8AC3E}">
        <p14:creationId xmlns:p14="http://schemas.microsoft.com/office/powerpoint/2010/main" val="11815671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23</a:t>
            </a:fld>
            <a:endParaRPr lang="tr-TR"/>
          </a:p>
        </p:txBody>
      </p:sp>
    </p:spTree>
    <p:extLst>
      <p:ext uri="{BB962C8B-B14F-4D97-AF65-F5344CB8AC3E}">
        <p14:creationId xmlns:p14="http://schemas.microsoft.com/office/powerpoint/2010/main" val="24231987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24</a:t>
            </a:fld>
            <a:endParaRPr lang="tr-TR"/>
          </a:p>
        </p:txBody>
      </p:sp>
    </p:spTree>
    <p:extLst>
      <p:ext uri="{BB962C8B-B14F-4D97-AF65-F5344CB8AC3E}">
        <p14:creationId xmlns:p14="http://schemas.microsoft.com/office/powerpoint/2010/main" val="7347572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25</a:t>
            </a:fld>
            <a:endParaRPr lang="tr-TR"/>
          </a:p>
        </p:txBody>
      </p:sp>
    </p:spTree>
    <p:extLst>
      <p:ext uri="{BB962C8B-B14F-4D97-AF65-F5344CB8AC3E}">
        <p14:creationId xmlns:p14="http://schemas.microsoft.com/office/powerpoint/2010/main" val="37204349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26</a:t>
            </a:fld>
            <a:endParaRPr lang="tr-TR"/>
          </a:p>
        </p:txBody>
      </p:sp>
    </p:spTree>
    <p:extLst>
      <p:ext uri="{BB962C8B-B14F-4D97-AF65-F5344CB8AC3E}">
        <p14:creationId xmlns:p14="http://schemas.microsoft.com/office/powerpoint/2010/main" val="1576282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28</a:t>
            </a:fld>
            <a:endParaRPr lang="tr-TR"/>
          </a:p>
        </p:txBody>
      </p:sp>
    </p:spTree>
    <p:extLst>
      <p:ext uri="{BB962C8B-B14F-4D97-AF65-F5344CB8AC3E}">
        <p14:creationId xmlns:p14="http://schemas.microsoft.com/office/powerpoint/2010/main" val="17230314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2</a:t>
            </a:fld>
            <a:endParaRPr lang="tr-TR"/>
          </a:p>
        </p:txBody>
      </p:sp>
    </p:spTree>
    <p:extLst>
      <p:ext uri="{BB962C8B-B14F-4D97-AF65-F5344CB8AC3E}">
        <p14:creationId xmlns:p14="http://schemas.microsoft.com/office/powerpoint/2010/main" val="162113978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29</a:t>
            </a:fld>
            <a:endParaRPr lang="tr-TR"/>
          </a:p>
        </p:txBody>
      </p:sp>
    </p:spTree>
    <p:extLst>
      <p:ext uri="{BB962C8B-B14F-4D97-AF65-F5344CB8AC3E}">
        <p14:creationId xmlns:p14="http://schemas.microsoft.com/office/powerpoint/2010/main" val="340963510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31</a:t>
            </a:fld>
            <a:endParaRPr lang="tr-TR"/>
          </a:p>
        </p:txBody>
      </p:sp>
    </p:spTree>
    <p:extLst>
      <p:ext uri="{BB962C8B-B14F-4D97-AF65-F5344CB8AC3E}">
        <p14:creationId xmlns:p14="http://schemas.microsoft.com/office/powerpoint/2010/main" val="114618187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32</a:t>
            </a:fld>
            <a:endParaRPr lang="tr-TR"/>
          </a:p>
        </p:txBody>
      </p:sp>
    </p:spTree>
    <p:extLst>
      <p:ext uri="{BB962C8B-B14F-4D97-AF65-F5344CB8AC3E}">
        <p14:creationId xmlns:p14="http://schemas.microsoft.com/office/powerpoint/2010/main" val="340078403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33</a:t>
            </a:fld>
            <a:endParaRPr lang="tr-TR"/>
          </a:p>
        </p:txBody>
      </p:sp>
    </p:spTree>
    <p:extLst>
      <p:ext uri="{BB962C8B-B14F-4D97-AF65-F5344CB8AC3E}">
        <p14:creationId xmlns:p14="http://schemas.microsoft.com/office/powerpoint/2010/main" val="181161939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34</a:t>
            </a:fld>
            <a:endParaRPr lang="tr-TR"/>
          </a:p>
        </p:txBody>
      </p:sp>
    </p:spTree>
    <p:extLst>
      <p:ext uri="{BB962C8B-B14F-4D97-AF65-F5344CB8AC3E}">
        <p14:creationId xmlns:p14="http://schemas.microsoft.com/office/powerpoint/2010/main" val="11825697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35</a:t>
            </a:fld>
            <a:endParaRPr lang="tr-TR"/>
          </a:p>
        </p:txBody>
      </p:sp>
    </p:spTree>
    <p:extLst>
      <p:ext uri="{BB962C8B-B14F-4D97-AF65-F5344CB8AC3E}">
        <p14:creationId xmlns:p14="http://schemas.microsoft.com/office/powerpoint/2010/main" val="225000203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37</a:t>
            </a:fld>
            <a:endParaRPr lang="tr-TR"/>
          </a:p>
        </p:txBody>
      </p:sp>
    </p:spTree>
    <p:extLst>
      <p:ext uri="{BB962C8B-B14F-4D97-AF65-F5344CB8AC3E}">
        <p14:creationId xmlns:p14="http://schemas.microsoft.com/office/powerpoint/2010/main" val="103299130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38</a:t>
            </a:fld>
            <a:endParaRPr lang="tr-TR"/>
          </a:p>
        </p:txBody>
      </p:sp>
    </p:spTree>
    <p:extLst>
      <p:ext uri="{BB962C8B-B14F-4D97-AF65-F5344CB8AC3E}">
        <p14:creationId xmlns:p14="http://schemas.microsoft.com/office/powerpoint/2010/main" val="420069986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39</a:t>
            </a:fld>
            <a:endParaRPr lang="tr-TR"/>
          </a:p>
        </p:txBody>
      </p:sp>
    </p:spTree>
    <p:extLst>
      <p:ext uri="{BB962C8B-B14F-4D97-AF65-F5344CB8AC3E}">
        <p14:creationId xmlns:p14="http://schemas.microsoft.com/office/powerpoint/2010/main" val="183294474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40</a:t>
            </a:fld>
            <a:endParaRPr lang="tr-TR"/>
          </a:p>
        </p:txBody>
      </p:sp>
    </p:spTree>
    <p:extLst>
      <p:ext uri="{BB962C8B-B14F-4D97-AF65-F5344CB8AC3E}">
        <p14:creationId xmlns:p14="http://schemas.microsoft.com/office/powerpoint/2010/main" val="1408581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10</a:t>
            </a:fld>
            <a:endParaRPr lang="tr-TR"/>
          </a:p>
        </p:txBody>
      </p:sp>
    </p:spTree>
    <p:extLst>
      <p:ext uri="{BB962C8B-B14F-4D97-AF65-F5344CB8AC3E}">
        <p14:creationId xmlns:p14="http://schemas.microsoft.com/office/powerpoint/2010/main" val="413747306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41</a:t>
            </a:fld>
            <a:endParaRPr lang="tr-TR"/>
          </a:p>
        </p:txBody>
      </p:sp>
    </p:spTree>
    <p:extLst>
      <p:ext uri="{BB962C8B-B14F-4D97-AF65-F5344CB8AC3E}">
        <p14:creationId xmlns:p14="http://schemas.microsoft.com/office/powerpoint/2010/main" val="265006185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43</a:t>
            </a:fld>
            <a:endParaRPr lang="tr-TR"/>
          </a:p>
        </p:txBody>
      </p:sp>
    </p:spTree>
    <p:extLst>
      <p:ext uri="{BB962C8B-B14F-4D97-AF65-F5344CB8AC3E}">
        <p14:creationId xmlns:p14="http://schemas.microsoft.com/office/powerpoint/2010/main" val="200582480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44</a:t>
            </a:fld>
            <a:endParaRPr lang="tr-TR"/>
          </a:p>
        </p:txBody>
      </p:sp>
    </p:spTree>
    <p:extLst>
      <p:ext uri="{BB962C8B-B14F-4D97-AF65-F5344CB8AC3E}">
        <p14:creationId xmlns:p14="http://schemas.microsoft.com/office/powerpoint/2010/main" val="221198719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45</a:t>
            </a:fld>
            <a:endParaRPr lang="tr-TR"/>
          </a:p>
        </p:txBody>
      </p:sp>
    </p:spTree>
    <p:extLst>
      <p:ext uri="{BB962C8B-B14F-4D97-AF65-F5344CB8AC3E}">
        <p14:creationId xmlns:p14="http://schemas.microsoft.com/office/powerpoint/2010/main" val="221246938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46</a:t>
            </a:fld>
            <a:endParaRPr lang="tr-TR"/>
          </a:p>
        </p:txBody>
      </p:sp>
    </p:spTree>
    <p:extLst>
      <p:ext uri="{BB962C8B-B14F-4D97-AF65-F5344CB8AC3E}">
        <p14:creationId xmlns:p14="http://schemas.microsoft.com/office/powerpoint/2010/main" val="273187748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47</a:t>
            </a:fld>
            <a:endParaRPr lang="tr-TR"/>
          </a:p>
        </p:txBody>
      </p:sp>
    </p:spTree>
    <p:extLst>
      <p:ext uri="{BB962C8B-B14F-4D97-AF65-F5344CB8AC3E}">
        <p14:creationId xmlns:p14="http://schemas.microsoft.com/office/powerpoint/2010/main" val="392670339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48</a:t>
            </a:fld>
            <a:endParaRPr lang="tr-TR"/>
          </a:p>
        </p:txBody>
      </p:sp>
    </p:spTree>
    <p:extLst>
      <p:ext uri="{BB962C8B-B14F-4D97-AF65-F5344CB8AC3E}">
        <p14:creationId xmlns:p14="http://schemas.microsoft.com/office/powerpoint/2010/main" val="93167321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49</a:t>
            </a:fld>
            <a:endParaRPr lang="tr-TR"/>
          </a:p>
        </p:txBody>
      </p:sp>
    </p:spTree>
    <p:extLst>
      <p:ext uri="{BB962C8B-B14F-4D97-AF65-F5344CB8AC3E}">
        <p14:creationId xmlns:p14="http://schemas.microsoft.com/office/powerpoint/2010/main" val="399598812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50</a:t>
            </a:fld>
            <a:endParaRPr lang="tr-TR"/>
          </a:p>
        </p:txBody>
      </p:sp>
    </p:spTree>
    <p:extLst>
      <p:ext uri="{BB962C8B-B14F-4D97-AF65-F5344CB8AC3E}">
        <p14:creationId xmlns:p14="http://schemas.microsoft.com/office/powerpoint/2010/main" val="375910159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51</a:t>
            </a:fld>
            <a:endParaRPr lang="tr-TR"/>
          </a:p>
        </p:txBody>
      </p:sp>
    </p:spTree>
    <p:extLst>
      <p:ext uri="{BB962C8B-B14F-4D97-AF65-F5344CB8AC3E}">
        <p14:creationId xmlns:p14="http://schemas.microsoft.com/office/powerpoint/2010/main" val="36620849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11</a:t>
            </a:fld>
            <a:endParaRPr lang="tr-TR"/>
          </a:p>
        </p:txBody>
      </p:sp>
    </p:spTree>
    <p:extLst>
      <p:ext uri="{BB962C8B-B14F-4D97-AF65-F5344CB8AC3E}">
        <p14:creationId xmlns:p14="http://schemas.microsoft.com/office/powerpoint/2010/main" val="379556063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52</a:t>
            </a:fld>
            <a:endParaRPr lang="tr-TR"/>
          </a:p>
        </p:txBody>
      </p:sp>
    </p:spTree>
    <p:extLst>
      <p:ext uri="{BB962C8B-B14F-4D97-AF65-F5344CB8AC3E}">
        <p14:creationId xmlns:p14="http://schemas.microsoft.com/office/powerpoint/2010/main" val="356167049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53</a:t>
            </a:fld>
            <a:endParaRPr lang="tr-TR"/>
          </a:p>
        </p:txBody>
      </p:sp>
    </p:spTree>
    <p:extLst>
      <p:ext uri="{BB962C8B-B14F-4D97-AF65-F5344CB8AC3E}">
        <p14:creationId xmlns:p14="http://schemas.microsoft.com/office/powerpoint/2010/main" val="90101292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54</a:t>
            </a:fld>
            <a:endParaRPr lang="tr-TR"/>
          </a:p>
        </p:txBody>
      </p:sp>
    </p:spTree>
    <p:extLst>
      <p:ext uri="{BB962C8B-B14F-4D97-AF65-F5344CB8AC3E}">
        <p14:creationId xmlns:p14="http://schemas.microsoft.com/office/powerpoint/2010/main" val="32035506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55</a:t>
            </a:fld>
            <a:endParaRPr lang="tr-TR"/>
          </a:p>
        </p:txBody>
      </p:sp>
    </p:spTree>
    <p:extLst>
      <p:ext uri="{BB962C8B-B14F-4D97-AF65-F5344CB8AC3E}">
        <p14:creationId xmlns:p14="http://schemas.microsoft.com/office/powerpoint/2010/main" val="186207020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60</a:t>
            </a:fld>
            <a:endParaRPr lang="tr-TR"/>
          </a:p>
        </p:txBody>
      </p:sp>
    </p:spTree>
    <p:extLst>
      <p:ext uri="{BB962C8B-B14F-4D97-AF65-F5344CB8AC3E}">
        <p14:creationId xmlns:p14="http://schemas.microsoft.com/office/powerpoint/2010/main" val="297133150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61</a:t>
            </a:fld>
            <a:endParaRPr lang="tr-TR"/>
          </a:p>
        </p:txBody>
      </p:sp>
    </p:spTree>
    <p:extLst>
      <p:ext uri="{BB962C8B-B14F-4D97-AF65-F5344CB8AC3E}">
        <p14:creationId xmlns:p14="http://schemas.microsoft.com/office/powerpoint/2010/main" val="43663407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62</a:t>
            </a:fld>
            <a:endParaRPr lang="tr-TR"/>
          </a:p>
        </p:txBody>
      </p:sp>
    </p:spTree>
    <p:extLst>
      <p:ext uri="{BB962C8B-B14F-4D97-AF65-F5344CB8AC3E}">
        <p14:creationId xmlns:p14="http://schemas.microsoft.com/office/powerpoint/2010/main" val="346476427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63</a:t>
            </a:fld>
            <a:endParaRPr lang="tr-TR"/>
          </a:p>
        </p:txBody>
      </p:sp>
    </p:spTree>
    <p:extLst>
      <p:ext uri="{BB962C8B-B14F-4D97-AF65-F5344CB8AC3E}">
        <p14:creationId xmlns:p14="http://schemas.microsoft.com/office/powerpoint/2010/main" val="4241487589"/>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64</a:t>
            </a:fld>
            <a:endParaRPr lang="tr-TR"/>
          </a:p>
        </p:txBody>
      </p:sp>
    </p:spTree>
    <p:extLst>
      <p:ext uri="{BB962C8B-B14F-4D97-AF65-F5344CB8AC3E}">
        <p14:creationId xmlns:p14="http://schemas.microsoft.com/office/powerpoint/2010/main" val="242468193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65</a:t>
            </a:fld>
            <a:endParaRPr lang="tr-TR"/>
          </a:p>
        </p:txBody>
      </p:sp>
    </p:spTree>
    <p:extLst>
      <p:ext uri="{BB962C8B-B14F-4D97-AF65-F5344CB8AC3E}">
        <p14:creationId xmlns:p14="http://schemas.microsoft.com/office/powerpoint/2010/main" val="13678599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12</a:t>
            </a:fld>
            <a:endParaRPr lang="tr-TR"/>
          </a:p>
        </p:txBody>
      </p:sp>
    </p:spTree>
    <p:extLst>
      <p:ext uri="{BB962C8B-B14F-4D97-AF65-F5344CB8AC3E}">
        <p14:creationId xmlns:p14="http://schemas.microsoft.com/office/powerpoint/2010/main" val="129832440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66</a:t>
            </a:fld>
            <a:endParaRPr lang="tr-TR"/>
          </a:p>
        </p:txBody>
      </p:sp>
    </p:spTree>
    <p:extLst>
      <p:ext uri="{BB962C8B-B14F-4D97-AF65-F5344CB8AC3E}">
        <p14:creationId xmlns:p14="http://schemas.microsoft.com/office/powerpoint/2010/main" val="2012533647"/>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67</a:t>
            </a:fld>
            <a:endParaRPr lang="tr-TR"/>
          </a:p>
        </p:txBody>
      </p:sp>
    </p:spTree>
    <p:extLst>
      <p:ext uri="{BB962C8B-B14F-4D97-AF65-F5344CB8AC3E}">
        <p14:creationId xmlns:p14="http://schemas.microsoft.com/office/powerpoint/2010/main" val="3768735844"/>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68</a:t>
            </a:fld>
            <a:endParaRPr lang="tr-TR"/>
          </a:p>
        </p:txBody>
      </p:sp>
    </p:spTree>
    <p:extLst>
      <p:ext uri="{BB962C8B-B14F-4D97-AF65-F5344CB8AC3E}">
        <p14:creationId xmlns:p14="http://schemas.microsoft.com/office/powerpoint/2010/main" val="19915376"/>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69</a:t>
            </a:fld>
            <a:endParaRPr lang="tr-TR"/>
          </a:p>
        </p:txBody>
      </p:sp>
    </p:spTree>
    <p:extLst>
      <p:ext uri="{BB962C8B-B14F-4D97-AF65-F5344CB8AC3E}">
        <p14:creationId xmlns:p14="http://schemas.microsoft.com/office/powerpoint/2010/main" val="1056671943"/>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70</a:t>
            </a:fld>
            <a:endParaRPr lang="tr-TR"/>
          </a:p>
        </p:txBody>
      </p:sp>
    </p:spTree>
    <p:extLst>
      <p:ext uri="{BB962C8B-B14F-4D97-AF65-F5344CB8AC3E}">
        <p14:creationId xmlns:p14="http://schemas.microsoft.com/office/powerpoint/2010/main" val="3416771328"/>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72</a:t>
            </a:fld>
            <a:endParaRPr lang="tr-TR"/>
          </a:p>
        </p:txBody>
      </p:sp>
    </p:spTree>
    <p:extLst>
      <p:ext uri="{BB962C8B-B14F-4D97-AF65-F5344CB8AC3E}">
        <p14:creationId xmlns:p14="http://schemas.microsoft.com/office/powerpoint/2010/main" val="3965925698"/>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73</a:t>
            </a:fld>
            <a:endParaRPr lang="tr-TR"/>
          </a:p>
        </p:txBody>
      </p:sp>
    </p:spTree>
    <p:extLst>
      <p:ext uri="{BB962C8B-B14F-4D97-AF65-F5344CB8AC3E}">
        <p14:creationId xmlns:p14="http://schemas.microsoft.com/office/powerpoint/2010/main" val="2846078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13</a:t>
            </a:fld>
            <a:endParaRPr lang="tr-TR"/>
          </a:p>
        </p:txBody>
      </p:sp>
    </p:spTree>
    <p:extLst>
      <p:ext uri="{BB962C8B-B14F-4D97-AF65-F5344CB8AC3E}">
        <p14:creationId xmlns:p14="http://schemas.microsoft.com/office/powerpoint/2010/main" val="17884366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14</a:t>
            </a:fld>
            <a:endParaRPr lang="tr-TR"/>
          </a:p>
        </p:txBody>
      </p:sp>
    </p:spTree>
    <p:extLst>
      <p:ext uri="{BB962C8B-B14F-4D97-AF65-F5344CB8AC3E}">
        <p14:creationId xmlns:p14="http://schemas.microsoft.com/office/powerpoint/2010/main" val="3650234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15</a:t>
            </a:fld>
            <a:endParaRPr lang="tr-TR"/>
          </a:p>
        </p:txBody>
      </p:sp>
    </p:spTree>
    <p:extLst>
      <p:ext uri="{BB962C8B-B14F-4D97-AF65-F5344CB8AC3E}">
        <p14:creationId xmlns:p14="http://schemas.microsoft.com/office/powerpoint/2010/main" val="25472219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D1658BF-94E1-4E56-B179-3782C07FF1E1}" type="slidenum">
              <a:rPr lang="tr-TR" smtClean="0"/>
              <a:pPr/>
              <a:t>17</a:t>
            </a:fld>
            <a:endParaRPr lang="tr-TR"/>
          </a:p>
        </p:txBody>
      </p:sp>
    </p:spTree>
    <p:extLst>
      <p:ext uri="{BB962C8B-B14F-4D97-AF65-F5344CB8AC3E}">
        <p14:creationId xmlns:p14="http://schemas.microsoft.com/office/powerpoint/2010/main" val="11503793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tr-TR"/>
              <a:t>Asıl başlık stili için tıklatın</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C0973C3E-7FD0-495F-9CD9-653AA9205261}" type="datetime1">
              <a:rPr lang="tr-TR" smtClean="0"/>
              <a:t>10.11.2022</a:t>
            </a:fld>
            <a:endParaRPr lang="tr-TR"/>
          </a:p>
        </p:txBody>
      </p:sp>
      <p:sp>
        <p:nvSpPr>
          <p:cNvPr id="5" name="Footer Placeholder 4"/>
          <p:cNvSpPr>
            <a:spLocks noGrp="1"/>
          </p:cNvSpPr>
          <p:nvPr>
            <p:ph type="ftr" sz="quarter" idx="11"/>
          </p:nvPr>
        </p:nvSpPr>
        <p:spPr>
          <a:xfrm>
            <a:off x="2396319" y="329308"/>
            <a:ext cx="3086292" cy="309201"/>
          </a:xfrm>
        </p:spPr>
        <p:txBody>
          <a:bodyPr/>
          <a:lstStyle/>
          <a:p>
            <a:r>
              <a:rPr lang="da-DK"/>
              <a:t>Beceri Öğretimi</a:t>
            </a:r>
            <a:endParaRPr lang="tr-TR"/>
          </a:p>
        </p:txBody>
      </p:sp>
      <p:sp>
        <p:nvSpPr>
          <p:cNvPr id="6" name="Slide Number Placeholder 5"/>
          <p:cNvSpPr>
            <a:spLocks noGrp="1"/>
          </p:cNvSpPr>
          <p:nvPr>
            <p:ph type="sldNum" sz="quarter" idx="12"/>
          </p:nvPr>
        </p:nvSpPr>
        <p:spPr>
          <a:xfrm>
            <a:off x="1434703" y="798973"/>
            <a:ext cx="802005" cy="503578"/>
          </a:xfrm>
        </p:spPr>
        <p:txBody>
          <a:bodyPr/>
          <a:lstStyle/>
          <a:p>
            <a:fld id="{B1DEFA8C-F947-479F-BE07-76B6B3F80BF1}" type="slidenum">
              <a:rPr lang="tr-TR" smtClean="0"/>
              <a:pPr/>
              <a:t>‹#›</a:t>
            </a:fld>
            <a:endParaRPr lang="tr-TR"/>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40688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BE5DDAB-4A6F-4BCE-A757-CA079862B5DE}" type="datetime1">
              <a:rPr lang="tr-TR" smtClean="0"/>
              <a:t>10.11.2022</a:t>
            </a:fld>
            <a:endParaRPr lang="tr-TR"/>
          </a:p>
        </p:txBody>
      </p:sp>
      <p:sp>
        <p:nvSpPr>
          <p:cNvPr id="5" name="Footer Placeholder 4"/>
          <p:cNvSpPr>
            <a:spLocks noGrp="1"/>
          </p:cNvSpPr>
          <p:nvPr>
            <p:ph type="ftr" sz="quarter" idx="11"/>
          </p:nvPr>
        </p:nvSpPr>
        <p:spPr/>
        <p:txBody>
          <a:bodyPr/>
          <a:lstStyle/>
          <a:p>
            <a:r>
              <a:rPr lang="da-DK"/>
              <a:t>Beceri Öğretimi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7618489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tr-TR"/>
              <a:t>Asıl başlık stili için tıklatın</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6D31ACF-FFF7-4A23-BFC4-C1AADB757972}" type="datetime1">
              <a:rPr lang="tr-TR" smtClean="0"/>
              <a:t>10.11.2022</a:t>
            </a:fld>
            <a:endParaRPr lang="tr-TR"/>
          </a:p>
        </p:txBody>
      </p:sp>
      <p:sp>
        <p:nvSpPr>
          <p:cNvPr id="5" name="Footer Placeholder 4"/>
          <p:cNvSpPr>
            <a:spLocks noGrp="1"/>
          </p:cNvSpPr>
          <p:nvPr>
            <p:ph type="ftr" sz="quarter" idx="11"/>
          </p:nvPr>
        </p:nvSpPr>
        <p:spPr/>
        <p:txBody>
          <a:bodyPr/>
          <a:lstStyle/>
          <a:p>
            <a:r>
              <a:rPr lang="da-DK"/>
              <a:t>Beceri Öğretimi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30883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03AEB32-6FA6-4C2A-A699-6D12E70B6AC9}" type="datetime1">
              <a:rPr lang="tr-TR" smtClean="0"/>
              <a:t>10.11.2022</a:t>
            </a:fld>
            <a:endParaRPr lang="tr-TR"/>
          </a:p>
        </p:txBody>
      </p:sp>
      <p:sp>
        <p:nvSpPr>
          <p:cNvPr id="5" name="Footer Placeholder 4"/>
          <p:cNvSpPr>
            <a:spLocks noGrp="1"/>
          </p:cNvSpPr>
          <p:nvPr>
            <p:ph type="ftr" sz="quarter" idx="11"/>
          </p:nvPr>
        </p:nvSpPr>
        <p:spPr/>
        <p:txBody>
          <a:bodyPr/>
          <a:lstStyle/>
          <a:p>
            <a:r>
              <a:rPr lang="da-DK"/>
              <a:t>Beceri Öğretimi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554578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tr-TR"/>
              <a:t>Asıl başlık stili için tıklatın</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282BBEF0-3D36-4DE1-846B-5BBF5A0B709F}" type="datetime1">
              <a:rPr lang="tr-TR" smtClean="0"/>
              <a:t>10.11.2022</a:t>
            </a:fld>
            <a:endParaRPr lang="tr-TR"/>
          </a:p>
        </p:txBody>
      </p:sp>
      <p:sp>
        <p:nvSpPr>
          <p:cNvPr id="5" name="Footer Placeholder 4"/>
          <p:cNvSpPr>
            <a:spLocks noGrp="1"/>
          </p:cNvSpPr>
          <p:nvPr>
            <p:ph type="ftr" sz="quarter" idx="11"/>
          </p:nvPr>
        </p:nvSpPr>
        <p:spPr/>
        <p:txBody>
          <a:bodyPr/>
          <a:lstStyle/>
          <a:p>
            <a:r>
              <a:rPr lang="da-DK"/>
              <a:t>Beceri Öğretimi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01029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tr-TR"/>
              <a:t>Asıl başlık stili için tıklatın</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F3FC0B84-28C1-4E28-9F4F-7B8EBB0CCFAD}" type="datetime1">
              <a:rPr lang="tr-TR" smtClean="0"/>
              <a:t>10.11.2022</a:t>
            </a:fld>
            <a:endParaRPr lang="tr-TR"/>
          </a:p>
        </p:txBody>
      </p:sp>
      <p:sp>
        <p:nvSpPr>
          <p:cNvPr id="6" name="Footer Placeholder 5"/>
          <p:cNvSpPr>
            <a:spLocks noGrp="1"/>
          </p:cNvSpPr>
          <p:nvPr>
            <p:ph type="ftr" sz="quarter" idx="11"/>
          </p:nvPr>
        </p:nvSpPr>
        <p:spPr/>
        <p:txBody>
          <a:bodyPr/>
          <a:lstStyle/>
          <a:p>
            <a:r>
              <a:rPr lang="da-DK"/>
              <a:t>Beceri Öğretimi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18752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4" name="Content Placeholder 3"/>
          <p:cNvSpPr>
            <a:spLocks noGrp="1"/>
          </p:cNvSpPr>
          <p:nvPr>
            <p:ph sz="half" idx="2"/>
          </p:nvPr>
        </p:nvSpPr>
        <p:spPr>
          <a:xfrm>
            <a:off x="1443491" y="2824270"/>
            <a:ext cx="3125766" cy="2644457"/>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6" name="Content Placeholder 5"/>
          <p:cNvSpPr>
            <a:spLocks noGrp="1"/>
          </p:cNvSpPr>
          <p:nvPr>
            <p:ph sz="quarter" idx="4"/>
          </p:nvPr>
        </p:nvSpPr>
        <p:spPr>
          <a:xfrm>
            <a:off x="4889182" y="2821491"/>
            <a:ext cx="3125652" cy="2637371"/>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536BCBF9-83AC-4436-A81A-1A2910DA1781}" type="datetime1">
              <a:rPr lang="tr-TR" smtClean="0"/>
              <a:t>10.11.2022</a:t>
            </a:fld>
            <a:endParaRPr lang="tr-TR"/>
          </a:p>
        </p:txBody>
      </p:sp>
      <p:sp>
        <p:nvSpPr>
          <p:cNvPr id="8" name="Footer Placeholder 7"/>
          <p:cNvSpPr>
            <a:spLocks noGrp="1"/>
          </p:cNvSpPr>
          <p:nvPr>
            <p:ph type="ftr" sz="quarter" idx="11"/>
          </p:nvPr>
        </p:nvSpPr>
        <p:spPr/>
        <p:txBody>
          <a:bodyPr/>
          <a:lstStyle/>
          <a:p>
            <a:r>
              <a:rPr lang="da-DK"/>
              <a:t>Beceri Öğretimi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4137010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E5469E70-0237-42D8-B87E-73FE1D811CF6}" type="datetime1">
              <a:rPr lang="tr-TR" smtClean="0"/>
              <a:t>10.11.2022</a:t>
            </a:fld>
            <a:endParaRPr lang="tr-TR"/>
          </a:p>
        </p:txBody>
      </p:sp>
      <p:sp>
        <p:nvSpPr>
          <p:cNvPr id="4" name="Footer Placeholder 3"/>
          <p:cNvSpPr>
            <a:spLocks noGrp="1"/>
          </p:cNvSpPr>
          <p:nvPr>
            <p:ph type="ftr" sz="quarter" idx="11"/>
          </p:nvPr>
        </p:nvSpPr>
        <p:spPr/>
        <p:txBody>
          <a:bodyPr/>
          <a:lstStyle/>
          <a:p>
            <a:r>
              <a:rPr lang="da-DK"/>
              <a:t>Beceri Öğretimi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4174747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F3B1BE-CA9F-41D9-92BB-0B9F5F31AA2E}" type="datetime1">
              <a:rPr lang="tr-TR" smtClean="0"/>
              <a:t>10.11.2022</a:t>
            </a:fld>
            <a:endParaRPr lang="tr-TR"/>
          </a:p>
        </p:txBody>
      </p:sp>
      <p:sp>
        <p:nvSpPr>
          <p:cNvPr id="3" name="Footer Placeholder 2"/>
          <p:cNvSpPr>
            <a:spLocks noGrp="1"/>
          </p:cNvSpPr>
          <p:nvPr>
            <p:ph type="ftr" sz="quarter" idx="11"/>
          </p:nvPr>
        </p:nvSpPr>
        <p:spPr/>
        <p:txBody>
          <a:bodyPr/>
          <a:lstStyle/>
          <a:p>
            <a:r>
              <a:rPr lang="da-DK"/>
              <a:t>Beceri Öğretimi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603291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tr-TR"/>
              <a:t>Asıl başlık stili için tıklatın</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a:t>
            </a:r>
          </a:p>
        </p:txBody>
      </p:sp>
      <p:sp>
        <p:nvSpPr>
          <p:cNvPr id="5" name="Date Placeholder 4"/>
          <p:cNvSpPr>
            <a:spLocks noGrp="1"/>
          </p:cNvSpPr>
          <p:nvPr>
            <p:ph type="dt" sz="half" idx="10"/>
          </p:nvPr>
        </p:nvSpPr>
        <p:spPr/>
        <p:txBody>
          <a:bodyPr/>
          <a:lstStyle/>
          <a:p>
            <a:fld id="{25D6C4AD-92F3-4CDD-A0B5-E93D40F7AA19}" type="datetime1">
              <a:rPr lang="tr-TR" smtClean="0"/>
              <a:t>10.11.2022</a:t>
            </a:fld>
            <a:endParaRPr lang="tr-TR"/>
          </a:p>
        </p:txBody>
      </p:sp>
      <p:sp>
        <p:nvSpPr>
          <p:cNvPr id="6" name="Footer Placeholder 5"/>
          <p:cNvSpPr>
            <a:spLocks noGrp="1"/>
          </p:cNvSpPr>
          <p:nvPr>
            <p:ph type="ftr" sz="quarter" idx="11"/>
          </p:nvPr>
        </p:nvSpPr>
        <p:spPr/>
        <p:txBody>
          <a:bodyPr/>
          <a:lstStyle/>
          <a:p>
            <a:r>
              <a:rPr lang="da-DK"/>
              <a:t>Beceri Öğretimi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64917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a:t>Resim eklemek için simgeyi tıklatın</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fld id="{FFBB690A-8BC7-4040-9BCF-241B9CD8A86D}" type="datetime1">
              <a:rPr lang="tr-TR" smtClean="0"/>
              <a:t>10.11.2022</a:t>
            </a:fld>
            <a:endParaRPr lang="tr-TR"/>
          </a:p>
        </p:txBody>
      </p:sp>
      <p:sp>
        <p:nvSpPr>
          <p:cNvPr id="6" name="Footer Placeholder 5"/>
          <p:cNvSpPr>
            <a:spLocks noGrp="1"/>
          </p:cNvSpPr>
          <p:nvPr>
            <p:ph type="ftr" sz="quarter" idx="11"/>
          </p:nvPr>
        </p:nvSpPr>
        <p:spPr>
          <a:xfrm>
            <a:off x="1437530" y="318641"/>
            <a:ext cx="3251553" cy="320931"/>
          </a:xfrm>
        </p:spPr>
        <p:txBody>
          <a:bodyPr/>
          <a:lstStyle/>
          <a:p>
            <a:r>
              <a:rPr lang="da-DK"/>
              <a:t>Beceri Öğretimi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599532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2B5AF11E-A964-48E0-AA35-790E78ED3FE7}" type="datetime1">
              <a:rPr lang="tr-TR" smtClean="0"/>
              <a:t>10.11.2022</a:t>
            </a:fld>
            <a:endParaRPr lang="tr-TR"/>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r>
              <a:rPr lang="da-DK"/>
              <a:t>Beceri Öğretimi</a:t>
            </a:r>
            <a:endParaRPr lang="tr-TR"/>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1274687114"/>
      </p:ext>
    </p:extLst>
  </p:cSld>
  <p:clrMap bg1="lt1" tx1="dk1" bg2="lt2" tx2="dk2" accent1="accent1" accent2="accent2" accent3="accent3" accent4="accent4" accent5="accent5" accent6="accent6" hlink="hlink" folHlink="folHlink"/>
  <p:sldLayoutIdLst>
    <p:sldLayoutId id="2147483936" r:id="rId1"/>
    <p:sldLayoutId id="2147483937" r:id="rId2"/>
    <p:sldLayoutId id="2147483938" r:id="rId3"/>
    <p:sldLayoutId id="2147483939" r:id="rId4"/>
    <p:sldLayoutId id="2147483940" r:id="rId5"/>
    <p:sldLayoutId id="2147483941" r:id="rId6"/>
    <p:sldLayoutId id="2147483942" r:id="rId7"/>
    <p:sldLayoutId id="2147483943" r:id="rId8"/>
    <p:sldLayoutId id="2147483944" r:id="rId9"/>
    <p:sldLayoutId id="2147483945" r:id="rId10"/>
    <p:sldLayoutId id="2147483946" r:id="rId11"/>
  </p:sldLayoutIdLst>
  <p:hf hdr="0" dt="0"/>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79712" y="1844824"/>
            <a:ext cx="6480720" cy="1584176"/>
          </a:xfrm>
        </p:spPr>
        <p:txBody>
          <a:bodyPr>
            <a:normAutofit fontScale="90000"/>
          </a:bodyPr>
          <a:lstStyle/>
          <a:p>
            <a:pPr algn="ctr"/>
            <a:r>
              <a:rPr lang="tr-TR" sz="6000" b="1" dirty="0">
                <a:solidFill>
                  <a:srgbClr val="C00000"/>
                </a:solidFill>
              </a:rPr>
              <a:t>BECERİ ÖĞRETİMİ</a:t>
            </a:r>
          </a:p>
        </p:txBody>
      </p:sp>
      <p:sp>
        <p:nvSpPr>
          <p:cNvPr id="3" name="2 Alt Başlık"/>
          <p:cNvSpPr>
            <a:spLocks noGrp="1"/>
          </p:cNvSpPr>
          <p:nvPr>
            <p:ph type="subTitle" idx="1"/>
          </p:nvPr>
        </p:nvSpPr>
        <p:spPr>
          <a:xfrm>
            <a:off x="1331640" y="4005064"/>
            <a:ext cx="7344816" cy="2160240"/>
          </a:xfrm>
        </p:spPr>
        <p:txBody>
          <a:bodyPr>
            <a:normAutofit fontScale="55000" lnSpcReduction="20000"/>
          </a:bodyPr>
          <a:lstStyle/>
          <a:p>
            <a:pPr algn="ctr"/>
            <a:endParaRPr lang="tr-TR" dirty="0"/>
          </a:p>
          <a:p>
            <a:pPr algn="ctr"/>
            <a:r>
              <a:rPr lang="tr-TR" sz="3800" b="1" dirty="0">
                <a:solidFill>
                  <a:srgbClr val="C00000"/>
                </a:solidFill>
              </a:rPr>
              <a:t>PROF. Dr.  Yasemin Ergenekon</a:t>
            </a:r>
          </a:p>
          <a:p>
            <a:pPr algn="ctr"/>
            <a:r>
              <a:rPr lang="tr-TR" sz="3800" b="1" dirty="0">
                <a:solidFill>
                  <a:srgbClr val="C00000"/>
                </a:solidFill>
              </a:rPr>
              <a:t>Anadolu Üniversitesi</a:t>
            </a:r>
          </a:p>
          <a:p>
            <a:pPr algn="ctr"/>
            <a:r>
              <a:rPr lang="tr-TR" sz="3800" b="1" dirty="0">
                <a:solidFill>
                  <a:srgbClr val="C00000"/>
                </a:solidFill>
              </a:rPr>
              <a:t>Eğitim Fakültesi</a:t>
            </a:r>
          </a:p>
          <a:p>
            <a:pPr algn="ctr"/>
            <a:r>
              <a:rPr lang="tr-TR" sz="3800" b="1" dirty="0">
                <a:solidFill>
                  <a:srgbClr val="C00000"/>
                </a:solidFill>
              </a:rPr>
              <a:t>Özel Eğitim Bölümü</a:t>
            </a:r>
            <a:endParaRPr lang="tr-TR" sz="3800" dirty="0">
              <a:solidFill>
                <a:srgbClr val="C0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b="1" dirty="0">
                <a:solidFill>
                  <a:srgbClr val="C00000"/>
                </a:solidFill>
              </a:rPr>
              <a:t>Zincirleme nedir? </a:t>
            </a:r>
          </a:p>
        </p:txBody>
      </p:sp>
      <p:sp>
        <p:nvSpPr>
          <p:cNvPr id="3" name="2 İçerik Yer Tutucusu"/>
          <p:cNvSpPr>
            <a:spLocks noGrp="1"/>
          </p:cNvSpPr>
          <p:nvPr>
            <p:ph idx="1"/>
          </p:nvPr>
        </p:nvSpPr>
        <p:spPr>
          <a:xfrm>
            <a:off x="179512" y="2060848"/>
            <a:ext cx="8507288" cy="4032448"/>
          </a:xfrm>
        </p:spPr>
        <p:txBody>
          <a:bodyPr>
            <a:normAutofit fontScale="92500" lnSpcReduction="20000"/>
          </a:bodyPr>
          <a:lstStyle/>
          <a:p>
            <a:r>
              <a:rPr lang="tr-TR" sz="3000" dirty="0"/>
              <a:t>Birkaç davranışın bir araya gelerek </a:t>
            </a:r>
            <a:r>
              <a:rPr lang="tr-TR" sz="3000" dirty="0">
                <a:solidFill>
                  <a:srgbClr val="C00000"/>
                </a:solidFill>
              </a:rPr>
              <a:t>daha karmaşık bir davranışı </a:t>
            </a:r>
            <a:r>
              <a:rPr lang="tr-TR" sz="3000" dirty="0"/>
              <a:t>oluşturmasıyla meydana gelen davranışlara “zincirleme davranışlar” denir.  </a:t>
            </a:r>
          </a:p>
          <a:p>
            <a:r>
              <a:rPr lang="tr-TR" sz="3000" dirty="0"/>
              <a:t>Örneğin, boyama yapma, bulaşık yıkama, bankamatikten para çekme, toplama yapma, çorap giyme vb. </a:t>
            </a:r>
            <a:endParaRPr lang="tr-TR" sz="3000" b="1" dirty="0"/>
          </a:p>
          <a:p>
            <a:r>
              <a:rPr lang="tr-TR" sz="3000" b="1" i="1" dirty="0"/>
              <a:t>Zincirleme,</a:t>
            </a:r>
            <a:r>
              <a:rPr lang="tr-TR" sz="3000" i="1" dirty="0"/>
              <a:t> </a:t>
            </a:r>
            <a:r>
              <a:rPr lang="tr-TR" sz="3000" dirty="0"/>
              <a:t>bir becerinin tamamlanması için bireye o beceriyi oluşturan basamakların </a:t>
            </a:r>
            <a:r>
              <a:rPr lang="tr-TR" sz="3000" dirty="0">
                <a:solidFill>
                  <a:srgbClr val="C00000"/>
                </a:solidFill>
              </a:rPr>
              <a:t>belli bir sırayla </a:t>
            </a:r>
            <a:r>
              <a:rPr lang="tr-TR" sz="3000" dirty="0"/>
              <a:t>yapılmasının öğretilmesidir. </a:t>
            </a:r>
          </a:p>
          <a:p>
            <a:endParaRPr lang="tr-TR" dirty="0"/>
          </a:p>
        </p:txBody>
      </p:sp>
      <p:sp>
        <p:nvSpPr>
          <p:cNvPr id="6" name="Altbilgi Yer Tutucusu 5"/>
          <p:cNvSpPr>
            <a:spLocks noGrp="1"/>
          </p:cNvSpPr>
          <p:nvPr>
            <p:ph type="ftr" sz="quarter" idx="11"/>
          </p:nvPr>
        </p:nvSpPr>
        <p:spPr>
          <a:xfrm>
            <a:off x="533400" y="6309320"/>
            <a:ext cx="4834673" cy="372170"/>
          </a:xfrm>
        </p:spPr>
        <p:txBody>
          <a:bodyPr/>
          <a:lstStyle/>
          <a:p>
            <a:r>
              <a:rPr lang="da-DK"/>
              <a:t>Beceri Öğretimi</a:t>
            </a:r>
            <a:endParaRPr lang="tr-TR" dirty="0"/>
          </a:p>
        </p:txBody>
      </p:sp>
      <p:sp>
        <p:nvSpPr>
          <p:cNvPr id="7" name="Slayt Numarası Yer Tutucusu 6"/>
          <p:cNvSpPr>
            <a:spLocks noGrp="1"/>
          </p:cNvSpPr>
          <p:nvPr>
            <p:ph type="sldNum" sz="quarter" idx="12"/>
          </p:nvPr>
        </p:nvSpPr>
        <p:spPr/>
        <p:txBody>
          <a:bodyPr/>
          <a:lstStyle/>
          <a:p>
            <a:fld id="{B1DEFA8C-F947-479F-BE07-76B6B3F80BF1}" type="slidenum">
              <a:rPr lang="tr-TR" smtClean="0"/>
              <a:pPr/>
              <a:t>10</a:t>
            </a:fld>
            <a:endParaRPr lang="tr-T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b="1" dirty="0">
                <a:solidFill>
                  <a:srgbClr val="C00000"/>
                </a:solidFill>
              </a:rPr>
              <a:t>Beceri nedir? </a:t>
            </a:r>
          </a:p>
        </p:txBody>
      </p:sp>
      <p:sp>
        <p:nvSpPr>
          <p:cNvPr id="3" name="2 İçerik Yer Tutucusu"/>
          <p:cNvSpPr>
            <a:spLocks noGrp="1"/>
          </p:cNvSpPr>
          <p:nvPr>
            <p:ph idx="1"/>
          </p:nvPr>
        </p:nvSpPr>
        <p:spPr>
          <a:xfrm>
            <a:off x="251520" y="2132856"/>
            <a:ext cx="8229600" cy="3744416"/>
          </a:xfrm>
        </p:spPr>
        <p:txBody>
          <a:bodyPr>
            <a:normAutofit/>
          </a:bodyPr>
          <a:lstStyle/>
          <a:p>
            <a:r>
              <a:rPr lang="tr-TR" sz="2800" b="1" i="1" dirty="0"/>
              <a:t>Beceri, </a:t>
            </a:r>
            <a:r>
              <a:rPr lang="tr-TR" sz="2800" dirty="0"/>
              <a:t>bireyin </a:t>
            </a:r>
            <a:r>
              <a:rPr lang="tr-TR" sz="2800" dirty="0">
                <a:solidFill>
                  <a:srgbClr val="C00000"/>
                </a:solidFill>
              </a:rPr>
              <a:t>sahip olduğu yetenekler </a:t>
            </a:r>
            <a:r>
              <a:rPr lang="tr-TR" sz="2800" dirty="0"/>
              <a:t>doğrultusunda gerçekleştirdiği faaliyetlerdir. </a:t>
            </a:r>
          </a:p>
          <a:p>
            <a:r>
              <a:rPr lang="tr-TR" sz="2800" dirty="0"/>
              <a:t>Bireyin bu faaliyetleri gerçekleştirebilmesi için birden fazla davranışı </a:t>
            </a:r>
            <a:r>
              <a:rPr lang="tr-TR" sz="2800" dirty="0">
                <a:solidFill>
                  <a:srgbClr val="C00000"/>
                </a:solidFill>
              </a:rPr>
              <a:t>basamak atlamaksızın </a:t>
            </a:r>
            <a:r>
              <a:rPr lang="tr-TR" sz="2800" dirty="0"/>
              <a:t>ard arda gerçekleştirmesi gerekir. </a:t>
            </a:r>
          </a:p>
        </p:txBody>
      </p:sp>
      <p:sp>
        <p:nvSpPr>
          <p:cNvPr id="4" name="3 Altbilgi Yer Tutucusu"/>
          <p:cNvSpPr>
            <a:spLocks noGrp="1"/>
          </p:cNvSpPr>
          <p:nvPr>
            <p:ph type="ftr" sz="quarter" idx="11"/>
          </p:nvPr>
        </p:nvSpPr>
        <p:spPr>
          <a:xfrm>
            <a:off x="533400" y="6309320"/>
            <a:ext cx="4834673" cy="360040"/>
          </a:xfrm>
        </p:spPr>
        <p:txBody>
          <a:bodyPr/>
          <a:lstStyle/>
          <a:p>
            <a:r>
              <a:rPr lang="da-DK"/>
              <a:t>Beceri Öğretimi</a:t>
            </a:r>
            <a:endParaRPr lang="tr-TR" dirty="0"/>
          </a:p>
        </p:txBody>
      </p:sp>
      <p:sp>
        <p:nvSpPr>
          <p:cNvPr id="6" name="Slayt Numarası Yer Tutucusu 5"/>
          <p:cNvSpPr>
            <a:spLocks noGrp="1"/>
          </p:cNvSpPr>
          <p:nvPr>
            <p:ph type="sldNum" sz="quarter" idx="12"/>
          </p:nvPr>
        </p:nvSpPr>
        <p:spPr/>
        <p:txBody>
          <a:bodyPr/>
          <a:lstStyle/>
          <a:p>
            <a:fld id="{B1DEFA8C-F947-479F-BE07-76B6B3F80BF1}" type="slidenum">
              <a:rPr lang="tr-TR" smtClean="0"/>
              <a:pPr/>
              <a:t>11</a:t>
            </a:fld>
            <a:endParaRPr lang="tr-T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b="1" dirty="0">
                <a:solidFill>
                  <a:srgbClr val="C00000"/>
                </a:solidFill>
              </a:rPr>
              <a:t>Beceri analizi nedir?</a:t>
            </a:r>
          </a:p>
        </p:txBody>
      </p:sp>
      <p:sp>
        <p:nvSpPr>
          <p:cNvPr id="3" name="2 İçerik Yer Tutucusu"/>
          <p:cNvSpPr>
            <a:spLocks noGrp="1"/>
          </p:cNvSpPr>
          <p:nvPr>
            <p:ph idx="1"/>
          </p:nvPr>
        </p:nvSpPr>
        <p:spPr>
          <a:xfrm>
            <a:off x="323528" y="1916832"/>
            <a:ext cx="8280920" cy="4248472"/>
          </a:xfrm>
        </p:spPr>
        <p:txBody>
          <a:bodyPr>
            <a:normAutofit fontScale="85000" lnSpcReduction="20000"/>
          </a:bodyPr>
          <a:lstStyle/>
          <a:p>
            <a:r>
              <a:rPr lang="tr-TR" sz="3300" dirty="0"/>
              <a:t>Özel eğitim kategorisi içinde yer alan gelişimsel yetersizliği olan bireyler söz konusu olduğunda davranışların pek çoğunu </a:t>
            </a:r>
            <a:r>
              <a:rPr lang="tr-TR" sz="3300" dirty="0">
                <a:solidFill>
                  <a:srgbClr val="C00000"/>
                </a:solidFill>
              </a:rPr>
              <a:t>tek aşamada kazandırmak </a:t>
            </a:r>
            <a:r>
              <a:rPr lang="tr-TR" sz="3300" dirty="0"/>
              <a:t>mümkün olamamaktadır. </a:t>
            </a:r>
          </a:p>
          <a:p>
            <a:r>
              <a:rPr lang="tr-TR" sz="3300" dirty="0"/>
              <a:t>Bu davranışlara bir dizi küçük basamak aracılığıyla daha kolay ulaşılabilmektedir.</a:t>
            </a:r>
          </a:p>
          <a:p>
            <a:r>
              <a:rPr lang="tr-TR" sz="3300" b="1" i="1" dirty="0"/>
              <a:t>Beceri analizi, </a:t>
            </a:r>
            <a:r>
              <a:rPr lang="tr-TR" sz="3300" dirty="0"/>
              <a:t>bir beceriyi oluşturan her bir öğretilebilir basamağın </a:t>
            </a:r>
            <a:r>
              <a:rPr lang="tr-TR" sz="3300" dirty="0">
                <a:solidFill>
                  <a:srgbClr val="C00000"/>
                </a:solidFill>
              </a:rPr>
              <a:t>mantıklı bir akışla sıralanması</a:t>
            </a:r>
            <a:r>
              <a:rPr lang="tr-TR" sz="3300" dirty="0"/>
              <a:t>dır. </a:t>
            </a:r>
          </a:p>
          <a:p>
            <a:endParaRPr lang="tr-TR" dirty="0"/>
          </a:p>
        </p:txBody>
      </p:sp>
      <p:sp>
        <p:nvSpPr>
          <p:cNvPr id="4" name="3 Altbilgi Yer Tutucusu"/>
          <p:cNvSpPr>
            <a:spLocks noGrp="1"/>
          </p:cNvSpPr>
          <p:nvPr>
            <p:ph type="ftr" sz="quarter" idx="11"/>
          </p:nvPr>
        </p:nvSpPr>
        <p:spPr>
          <a:xfrm>
            <a:off x="533400" y="6309320"/>
            <a:ext cx="4834673" cy="432048"/>
          </a:xfrm>
        </p:spPr>
        <p:txBody>
          <a:bodyPr/>
          <a:lstStyle/>
          <a:p>
            <a:r>
              <a:rPr lang="da-DK"/>
              <a:t>Beceri Öğretimi</a:t>
            </a:r>
            <a:endParaRPr lang="tr-TR" dirty="0"/>
          </a:p>
        </p:txBody>
      </p:sp>
      <p:sp>
        <p:nvSpPr>
          <p:cNvPr id="6" name="Slayt Numarası Yer Tutucusu 5"/>
          <p:cNvSpPr>
            <a:spLocks noGrp="1"/>
          </p:cNvSpPr>
          <p:nvPr>
            <p:ph type="sldNum" sz="quarter" idx="12"/>
          </p:nvPr>
        </p:nvSpPr>
        <p:spPr/>
        <p:txBody>
          <a:bodyPr/>
          <a:lstStyle/>
          <a:p>
            <a:fld id="{B1DEFA8C-F947-479F-BE07-76B6B3F80BF1}" type="slidenum">
              <a:rPr lang="tr-TR" smtClean="0"/>
              <a:pPr/>
              <a:t>12</a:t>
            </a:fld>
            <a:endParaRPr lang="tr-T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43491" y="476672"/>
            <a:ext cx="7232965" cy="1049235"/>
          </a:xfrm>
        </p:spPr>
        <p:txBody>
          <a:bodyPr>
            <a:normAutofit/>
          </a:bodyPr>
          <a:lstStyle/>
          <a:p>
            <a:pPr algn="ctr"/>
            <a:r>
              <a:rPr lang="tr-TR" b="1" dirty="0">
                <a:solidFill>
                  <a:srgbClr val="C00000"/>
                </a:solidFill>
              </a:rPr>
              <a:t>Beceri analizi hangi amaçla kullanılır? </a:t>
            </a:r>
          </a:p>
        </p:txBody>
      </p:sp>
      <p:sp>
        <p:nvSpPr>
          <p:cNvPr id="3" name="2 İçerik Yer Tutucusu"/>
          <p:cNvSpPr>
            <a:spLocks noGrp="1"/>
          </p:cNvSpPr>
          <p:nvPr>
            <p:ph idx="1"/>
          </p:nvPr>
        </p:nvSpPr>
        <p:spPr>
          <a:xfrm>
            <a:off x="179512" y="1772816"/>
            <a:ext cx="8784976" cy="4320480"/>
          </a:xfrm>
        </p:spPr>
        <p:txBody>
          <a:bodyPr>
            <a:noAutofit/>
          </a:bodyPr>
          <a:lstStyle/>
          <a:p>
            <a:r>
              <a:rPr lang="tr-TR" sz="2600" dirty="0"/>
              <a:t>Beceri analizi aşağıda yer alan amaçlarla kullanılır: </a:t>
            </a:r>
          </a:p>
          <a:p>
            <a:pPr lvl="1"/>
            <a:r>
              <a:rPr lang="tr-TR" sz="2600" dirty="0"/>
              <a:t>(a) Öğretim öncesinde öğrencinin performans düzeyini belirlemek </a:t>
            </a:r>
            <a:r>
              <a:rPr lang="tr-TR" sz="2600" dirty="0">
                <a:solidFill>
                  <a:srgbClr val="C00000"/>
                </a:solidFill>
              </a:rPr>
              <a:t>(başlama düzeyi)</a:t>
            </a:r>
          </a:p>
          <a:p>
            <a:pPr lvl="1"/>
            <a:r>
              <a:rPr lang="tr-TR" sz="2600" dirty="0"/>
              <a:t>(b) Öğretim sırasında öğrencinin gösterdiği gelişmeyi kayıt ederek </a:t>
            </a:r>
            <a:r>
              <a:rPr lang="tr-TR" sz="2600" dirty="0">
                <a:solidFill>
                  <a:srgbClr val="C00000"/>
                </a:solidFill>
              </a:rPr>
              <a:t>öğretimin gidişatını değerlendirmek </a:t>
            </a:r>
          </a:p>
          <a:p>
            <a:pPr lvl="1"/>
            <a:r>
              <a:rPr lang="tr-TR" sz="2600" dirty="0"/>
              <a:t>(c) </a:t>
            </a:r>
            <a:r>
              <a:rPr lang="tr-TR" sz="2600" dirty="0">
                <a:solidFill>
                  <a:srgbClr val="C00000"/>
                </a:solidFill>
              </a:rPr>
              <a:t>Öğretim sonunda değerlendirme yapmak </a:t>
            </a:r>
          </a:p>
          <a:p>
            <a:r>
              <a:rPr lang="tr-TR" sz="2600" dirty="0"/>
              <a:t>Böylece hem öğretmen hem de aile öğrencideki </a:t>
            </a:r>
            <a:r>
              <a:rPr lang="tr-TR" sz="2600" dirty="0">
                <a:solidFill>
                  <a:srgbClr val="C00000"/>
                </a:solidFill>
              </a:rPr>
              <a:t>gelişmeleri daha kolay görme olanağı</a:t>
            </a:r>
            <a:r>
              <a:rPr lang="tr-TR" sz="2600" dirty="0"/>
              <a:t>na sahip olur.  </a:t>
            </a:r>
          </a:p>
          <a:p>
            <a:endParaRPr lang="tr-TR" sz="2800" dirty="0">
              <a:solidFill>
                <a:schemeClr val="bg1"/>
              </a:solidFill>
            </a:endParaRPr>
          </a:p>
        </p:txBody>
      </p:sp>
      <p:sp>
        <p:nvSpPr>
          <p:cNvPr id="4" name="3 Altbilgi Yer Tutucusu"/>
          <p:cNvSpPr>
            <a:spLocks noGrp="1"/>
          </p:cNvSpPr>
          <p:nvPr>
            <p:ph type="ftr" sz="quarter" idx="11"/>
          </p:nvPr>
        </p:nvSpPr>
        <p:spPr>
          <a:xfrm>
            <a:off x="533400" y="6237312"/>
            <a:ext cx="4834673" cy="432048"/>
          </a:xfrm>
        </p:spPr>
        <p:txBody>
          <a:bodyPr/>
          <a:lstStyle/>
          <a:p>
            <a:r>
              <a:rPr lang="da-DK"/>
              <a:t>Beceri Öğretimi</a:t>
            </a:r>
            <a:endParaRPr lang="tr-TR" dirty="0"/>
          </a:p>
        </p:txBody>
      </p:sp>
      <p:sp>
        <p:nvSpPr>
          <p:cNvPr id="6" name="Slayt Numarası Yer Tutucusu 5"/>
          <p:cNvSpPr>
            <a:spLocks noGrp="1"/>
          </p:cNvSpPr>
          <p:nvPr>
            <p:ph type="sldNum" sz="quarter" idx="12"/>
          </p:nvPr>
        </p:nvSpPr>
        <p:spPr/>
        <p:txBody>
          <a:bodyPr/>
          <a:lstStyle/>
          <a:p>
            <a:fld id="{B1DEFA8C-F947-479F-BE07-76B6B3F80BF1}" type="slidenum">
              <a:rPr lang="tr-TR" smtClean="0"/>
              <a:pPr/>
              <a:t>13</a:t>
            </a:fld>
            <a:endParaRPr lang="tr-T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43491" y="620688"/>
            <a:ext cx="7160957" cy="1233067"/>
          </a:xfrm>
        </p:spPr>
        <p:txBody>
          <a:bodyPr>
            <a:normAutofit/>
          </a:bodyPr>
          <a:lstStyle/>
          <a:p>
            <a:pPr algn="ctr"/>
            <a:r>
              <a:rPr lang="tr-TR" b="1" dirty="0">
                <a:solidFill>
                  <a:srgbClr val="C00000"/>
                </a:solidFill>
              </a:rPr>
              <a:t>Beceri analizinin özellikleri nelerdir?</a:t>
            </a:r>
          </a:p>
        </p:txBody>
      </p:sp>
      <p:sp>
        <p:nvSpPr>
          <p:cNvPr id="3" name="2 İçerik Yer Tutucusu"/>
          <p:cNvSpPr>
            <a:spLocks noGrp="1"/>
          </p:cNvSpPr>
          <p:nvPr>
            <p:ph idx="1"/>
          </p:nvPr>
        </p:nvSpPr>
        <p:spPr>
          <a:xfrm>
            <a:off x="323528" y="1916832"/>
            <a:ext cx="8496944" cy="4142195"/>
          </a:xfrm>
        </p:spPr>
        <p:txBody>
          <a:bodyPr>
            <a:noAutofit/>
          </a:bodyPr>
          <a:lstStyle/>
          <a:p>
            <a:r>
              <a:rPr lang="tr-TR" sz="2800" dirty="0"/>
              <a:t>İyi bir beceri analizinde öğretilecek beceri </a:t>
            </a:r>
            <a:r>
              <a:rPr lang="tr-TR" sz="2800" dirty="0">
                <a:solidFill>
                  <a:srgbClr val="C00000"/>
                </a:solidFill>
              </a:rPr>
              <a:t>basamaklarının sırası mantıklılık izlemeli</a:t>
            </a:r>
            <a:r>
              <a:rPr lang="tr-TR" sz="2800" dirty="0"/>
              <a:t>dir.</a:t>
            </a:r>
          </a:p>
          <a:p>
            <a:r>
              <a:rPr lang="tr-TR" sz="2800" dirty="0"/>
              <a:t>Zincirde öğrencinin amaca ulaşabilmesi için </a:t>
            </a:r>
            <a:r>
              <a:rPr lang="tr-TR" sz="2800" dirty="0">
                <a:solidFill>
                  <a:srgbClr val="C00000"/>
                </a:solidFill>
              </a:rPr>
              <a:t>gerekli tüm basamaklar </a:t>
            </a:r>
            <a:r>
              <a:rPr lang="tr-TR" sz="2800" dirty="0"/>
              <a:t>yer almalıdır. </a:t>
            </a:r>
          </a:p>
          <a:p>
            <a:r>
              <a:rPr lang="tr-TR" sz="2800" dirty="0"/>
              <a:t>Örneğin  ATM’den para çekme becerisi için analizdeki ilk basamak ATM’nin olduğu yere/alana gitmektir. </a:t>
            </a:r>
          </a:p>
        </p:txBody>
      </p:sp>
      <p:sp>
        <p:nvSpPr>
          <p:cNvPr id="4" name="3 Altbilgi Yer Tutucusu"/>
          <p:cNvSpPr>
            <a:spLocks noGrp="1"/>
          </p:cNvSpPr>
          <p:nvPr>
            <p:ph type="ftr" sz="quarter" idx="11"/>
          </p:nvPr>
        </p:nvSpPr>
        <p:spPr>
          <a:xfrm>
            <a:off x="533400" y="6237312"/>
            <a:ext cx="4834673" cy="504056"/>
          </a:xfrm>
        </p:spPr>
        <p:txBody>
          <a:bodyPr/>
          <a:lstStyle/>
          <a:p>
            <a:r>
              <a:rPr lang="da-DK"/>
              <a:t>Beceri Öğretimi</a:t>
            </a:r>
            <a:endParaRPr lang="tr-TR" dirty="0"/>
          </a:p>
        </p:txBody>
      </p:sp>
      <p:sp>
        <p:nvSpPr>
          <p:cNvPr id="6" name="Slayt Numarası Yer Tutucusu 5"/>
          <p:cNvSpPr>
            <a:spLocks noGrp="1"/>
          </p:cNvSpPr>
          <p:nvPr>
            <p:ph type="sldNum" sz="quarter" idx="12"/>
          </p:nvPr>
        </p:nvSpPr>
        <p:spPr/>
        <p:txBody>
          <a:bodyPr/>
          <a:lstStyle/>
          <a:p>
            <a:fld id="{B1DEFA8C-F947-479F-BE07-76B6B3F80BF1}" type="slidenum">
              <a:rPr lang="tr-TR" smtClean="0"/>
              <a:pPr/>
              <a:t>14</a:t>
            </a:fld>
            <a:endParaRPr lang="tr-T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1145282"/>
          </a:xfrm>
        </p:spPr>
        <p:txBody>
          <a:bodyPr/>
          <a:lstStyle/>
          <a:p>
            <a:endParaRPr lang="tr-TR" dirty="0"/>
          </a:p>
        </p:txBody>
      </p:sp>
      <p:sp>
        <p:nvSpPr>
          <p:cNvPr id="3" name="2 İçerik Yer Tutucusu"/>
          <p:cNvSpPr>
            <a:spLocks noGrp="1"/>
          </p:cNvSpPr>
          <p:nvPr>
            <p:ph idx="1"/>
          </p:nvPr>
        </p:nvSpPr>
        <p:spPr>
          <a:xfrm>
            <a:off x="179512" y="1844824"/>
            <a:ext cx="8856984" cy="4608512"/>
          </a:xfrm>
        </p:spPr>
        <p:txBody>
          <a:bodyPr>
            <a:noAutofit/>
          </a:bodyPr>
          <a:lstStyle/>
          <a:p>
            <a:r>
              <a:rPr lang="tr-TR" sz="2600" dirty="0"/>
              <a:t>ATM’den para çekme becerisi pek çok alt beceriden oluşur:</a:t>
            </a:r>
          </a:p>
          <a:p>
            <a:pPr lvl="1"/>
            <a:r>
              <a:rPr lang="tr-TR" sz="2600" dirty="0"/>
              <a:t>1. ATM’nin olduğu yere/alana gider. </a:t>
            </a:r>
          </a:p>
          <a:p>
            <a:pPr lvl="1"/>
            <a:r>
              <a:rPr lang="tr-TR" sz="2600" dirty="0"/>
              <a:t>2. Sıranın kendisine gelmesini bekler. </a:t>
            </a:r>
          </a:p>
          <a:p>
            <a:pPr lvl="1"/>
            <a:r>
              <a:rPr lang="tr-TR" sz="2600" dirty="0"/>
              <a:t>3. Cebinden/çantasından cüzdanını çıkartır. </a:t>
            </a:r>
          </a:p>
          <a:p>
            <a:pPr lvl="1"/>
            <a:r>
              <a:rPr lang="tr-TR" sz="2600" dirty="0"/>
              <a:t>4. Cüzdanından bankamatik kartını çıkartır. </a:t>
            </a:r>
          </a:p>
          <a:p>
            <a:pPr lvl="1"/>
            <a:r>
              <a:rPr lang="tr-TR" sz="2600" dirty="0"/>
              <a:t>5. Bankamatik kartını, isminin yazılı olduğu ve ok olan kısım yukarıda olacak şekilde ATM'nin kart yuvasına yerleştirir.</a:t>
            </a:r>
          </a:p>
          <a:p>
            <a:pPr lvl="1"/>
            <a:r>
              <a:rPr lang="tr-TR" sz="2600" dirty="0"/>
              <a:t>6. ….</a:t>
            </a:r>
          </a:p>
          <a:p>
            <a:pPr lvl="1"/>
            <a:r>
              <a:rPr lang="tr-TR" sz="2600" dirty="0"/>
              <a:t>7. ….</a:t>
            </a:r>
          </a:p>
          <a:p>
            <a:endParaRPr lang="tr-TR" sz="2000" dirty="0"/>
          </a:p>
        </p:txBody>
      </p:sp>
      <p:sp>
        <p:nvSpPr>
          <p:cNvPr id="4" name="3 Altbilgi Yer Tutucusu"/>
          <p:cNvSpPr>
            <a:spLocks noGrp="1"/>
          </p:cNvSpPr>
          <p:nvPr>
            <p:ph type="ftr" sz="quarter" idx="11"/>
          </p:nvPr>
        </p:nvSpPr>
        <p:spPr>
          <a:xfrm>
            <a:off x="533400" y="6525344"/>
            <a:ext cx="4834673" cy="332656"/>
          </a:xfrm>
        </p:spPr>
        <p:txBody>
          <a:bodyPr/>
          <a:lstStyle/>
          <a:p>
            <a:r>
              <a:rPr lang="da-DK"/>
              <a:t>Beceri Öğretimi</a:t>
            </a:r>
            <a:endParaRPr lang="tr-TR" dirty="0"/>
          </a:p>
        </p:txBody>
      </p:sp>
      <p:sp>
        <p:nvSpPr>
          <p:cNvPr id="6" name="Slayt Numarası Yer Tutucusu 5"/>
          <p:cNvSpPr>
            <a:spLocks noGrp="1"/>
          </p:cNvSpPr>
          <p:nvPr>
            <p:ph type="sldNum" sz="quarter" idx="12"/>
          </p:nvPr>
        </p:nvSpPr>
        <p:spPr/>
        <p:txBody>
          <a:bodyPr/>
          <a:lstStyle/>
          <a:p>
            <a:fld id="{B1DEFA8C-F947-479F-BE07-76B6B3F80BF1}" type="slidenum">
              <a:rPr lang="tr-TR" smtClean="0"/>
              <a:pPr/>
              <a:t>15</a:t>
            </a:fld>
            <a:endParaRPr lang="tr-T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683568" y="2015733"/>
            <a:ext cx="7920879" cy="3450613"/>
          </a:xfrm>
        </p:spPr>
        <p:txBody>
          <a:bodyPr>
            <a:normAutofit/>
          </a:bodyPr>
          <a:lstStyle/>
          <a:p>
            <a:r>
              <a:rPr lang="tr-TR" sz="2800" dirty="0"/>
              <a:t>Analizdeki basamakların tümü gerçekleştirildikten sonra ATM’den para çekme amacına ulaşılır. </a:t>
            </a:r>
          </a:p>
          <a:p>
            <a:r>
              <a:rPr lang="tr-TR" sz="2800" dirty="0"/>
              <a:t>Aradan herhangi bir basamak atlandığında ise ATM’den para çekmek mümkün olmayacaktır. </a:t>
            </a:r>
          </a:p>
          <a:p>
            <a:endParaRPr lang="tr-TR" sz="2800" dirty="0"/>
          </a:p>
        </p:txBody>
      </p:sp>
      <p:sp>
        <p:nvSpPr>
          <p:cNvPr id="4" name="Altbilgi Yer Tutucusu 3"/>
          <p:cNvSpPr>
            <a:spLocks noGrp="1"/>
          </p:cNvSpPr>
          <p:nvPr>
            <p:ph type="ftr" sz="quarter" idx="11"/>
          </p:nvPr>
        </p:nvSpPr>
        <p:spPr/>
        <p:txBody>
          <a:bodyPr/>
          <a:lstStyle/>
          <a:p>
            <a:r>
              <a:rPr lang="da-DK"/>
              <a:t>Beceri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16</a:t>
            </a:fld>
            <a:endParaRPr lang="tr-TR"/>
          </a:p>
        </p:txBody>
      </p:sp>
    </p:spTree>
    <p:extLst>
      <p:ext uri="{BB962C8B-B14F-4D97-AF65-F5344CB8AC3E}">
        <p14:creationId xmlns:p14="http://schemas.microsoft.com/office/powerpoint/2010/main" val="17613217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79512" y="1853755"/>
            <a:ext cx="8568952" cy="4239541"/>
          </a:xfrm>
        </p:spPr>
        <p:txBody>
          <a:bodyPr>
            <a:normAutofit/>
          </a:bodyPr>
          <a:lstStyle/>
          <a:p>
            <a:r>
              <a:rPr lang="tr-TR" sz="2600" dirty="0"/>
              <a:t>Beceri analizinin </a:t>
            </a:r>
            <a:r>
              <a:rPr lang="tr-TR" sz="2600" dirty="0">
                <a:solidFill>
                  <a:srgbClr val="C00000"/>
                </a:solidFill>
              </a:rPr>
              <a:t>ne kadar ayrıntılı </a:t>
            </a:r>
            <a:r>
              <a:rPr lang="tr-TR" sz="2600" dirty="0"/>
              <a:t>hazırlanacağı öğrencinin </a:t>
            </a:r>
            <a:r>
              <a:rPr lang="tr-TR" sz="2600" dirty="0">
                <a:solidFill>
                  <a:srgbClr val="C00000"/>
                </a:solidFill>
              </a:rPr>
              <a:t>performans düzeyine göre farklılık </a:t>
            </a:r>
            <a:r>
              <a:rPr lang="tr-TR" sz="2600" dirty="0"/>
              <a:t>gösterir.</a:t>
            </a:r>
          </a:p>
          <a:p>
            <a:r>
              <a:rPr lang="tr-TR" sz="2600" dirty="0"/>
              <a:t>Çalışılan aynı beceri için kimi öğrencinin beceri analizinde daha az basamak varken kimi öğrencinin analizinde daha çok beceri basamağı olabilir.</a:t>
            </a:r>
          </a:p>
          <a:p>
            <a:r>
              <a:rPr lang="tr-TR" sz="2600" dirty="0"/>
              <a:t>Öğrenci beceri analizindeki bir basamağa takılıp kaldıysa beceri basamaklarındaki sıralama gözden geçirilir ve daha az karmaşık ara basamaklar oluşturulur. </a:t>
            </a:r>
          </a:p>
          <a:p>
            <a:endParaRPr lang="tr-TR" dirty="0"/>
          </a:p>
        </p:txBody>
      </p:sp>
      <p:sp>
        <p:nvSpPr>
          <p:cNvPr id="4" name="3 Altbilgi Yer Tutucusu"/>
          <p:cNvSpPr>
            <a:spLocks noGrp="1"/>
          </p:cNvSpPr>
          <p:nvPr>
            <p:ph type="ftr" sz="quarter" idx="11"/>
          </p:nvPr>
        </p:nvSpPr>
        <p:spPr>
          <a:xfrm>
            <a:off x="533400" y="6309320"/>
            <a:ext cx="4834673" cy="432048"/>
          </a:xfrm>
        </p:spPr>
        <p:txBody>
          <a:bodyPr/>
          <a:lstStyle/>
          <a:p>
            <a:r>
              <a:rPr lang="da-DK"/>
              <a:t>Beceri Öğretimi</a:t>
            </a:r>
            <a:endParaRPr lang="tr-TR" dirty="0"/>
          </a:p>
        </p:txBody>
      </p:sp>
      <p:sp>
        <p:nvSpPr>
          <p:cNvPr id="6" name="Slayt Numarası Yer Tutucusu 5"/>
          <p:cNvSpPr>
            <a:spLocks noGrp="1"/>
          </p:cNvSpPr>
          <p:nvPr>
            <p:ph type="sldNum" sz="quarter" idx="12"/>
          </p:nvPr>
        </p:nvSpPr>
        <p:spPr/>
        <p:txBody>
          <a:bodyPr/>
          <a:lstStyle/>
          <a:p>
            <a:fld id="{B1DEFA8C-F947-479F-BE07-76B6B3F80BF1}" type="slidenum">
              <a:rPr lang="tr-TR" smtClean="0"/>
              <a:pPr/>
              <a:t>17</a:t>
            </a:fld>
            <a:endParaRPr lang="tr-T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b="1" dirty="0">
                <a:solidFill>
                  <a:srgbClr val="C00000"/>
                </a:solidFill>
              </a:rPr>
              <a:t>Beceri analizinin öğretime katkıları nelerdir?</a:t>
            </a:r>
          </a:p>
        </p:txBody>
      </p:sp>
      <p:sp>
        <p:nvSpPr>
          <p:cNvPr id="3" name="2 İçerik Yer Tutucusu"/>
          <p:cNvSpPr>
            <a:spLocks noGrp="1"/>
          </p:cNvSpPr>
          <p:nvPr>
            <p:ph idx="1"/>
          </p:nvPr>
        </p:nvSpPr>
        <p:spPr>
          <a:xfrm>
            <a:off x="323528" y="2060848"/>
            <a:ext cx="8280920" cy="3960440"/>
          </a:xfrm>
        </p:spPr>
        <p:txBody>
          <a:bodyPr/>
          <a:lstStyle/>
          <a:p>
            <a:r>
              <a:rPr lang="tr-TR" sz="2800" b="1" dirty="0"/>
              <a:t>Bilgi:</a:t>
            </a:r>
            <a:r>
              <a:rPr lang="tr-TR" sz="2800" dirty="0"/>
              <a:t> Beceri analizi yapıldığında </a:t>
            </a:r>
            <a:r>
              <a:rPr lang="tr-TR" sz="2800" dirty="0">
                <a:solidFill>
                  <a:srgbClr val="C00000"/>
                </a:solidFill>
              </a:rPr>
              <a:t>en yüksek düzeyde bilgi sunmak</a:t>
            </a:r>
            <a:r>
              <a:rPr lang="tr-TR" sz="2800" dirty="0"/>
              <a:t> mümkün olur. </a:t>
            </a:r>
          </a:p>
          <a:p>
            <a:r>
              <a:rPr lang="tr-TR" sz="2800" dirty="0"/>
              <a:t>Beceri analiziyle öğretim materyali küçük parçalar halinde sunulabilir.</a:t>
            </a:r>
          </a:p>
          <a:p>
            <a:r>
              <a:rPr lang="tr-TR" sz="2800" dirty="0"/>
              <a:t>Böylece öğretmen öğrenciye bilgiyi daha çabuk ve kesin olarak kazandırabilir.</a:t>
            </a:r>
          </a:p>
          <a:p>
            <a:endParaRPr lang="tr-TR" dirty="0"/>
          </a:p>
        </p:txBody>
      </p:sp>
      <p:sp>
        <p:nvSpPr>
          <p:cNvPr id="4" name="3 Altbilgi Yer Tutucusu"/>
          <p:cNvSpPr>
            <a:spLocks noGrp="1"/>
          </p:cNvSpPr>
          <p:nvPr>
            <p:ph type="ftr" sz="quarter" idx="11"/>
          </p:nvPr>
        </p:nvSpPr>
        <p:spPr>
          <a:xfrm>
            <a:off x="533400" y="6237312"/>
            <a:ext cx="4834673" cy="432048"/>
          </a:xfrm>
        </p:spPr>
        <p:txBody>
          <a:bodyPr/>
          <a:lstStyle/>
          <a:p>
            <a:r>
              <a:rPr lang="da-DK"/>
              <a:t>Beceri Öğretimi</a:t>
            </a:r>
            <a:endParaRPr lang="tr-TR" dirty="0"/>
          </a:p>
        </p:txBody>
      </p:sp>
      <p:sp>
        <p:nvSpPr>
          <p:cNvPr id="6" name="Slayt Numarası Yer Tutucusu 5"/>
          <p:cNvSpPr>
            <a:spLocks noGrp="1"/>
          </p:cNvSpPr>
          <p:nvPr>
            <p:ph type="sldNum" sz="quarter" idx="12"/>
          </p:nvPr>
        </p:nvSpPr>
        <p:spPr/>
        <p:txBody>
          <a:bodyPr/>
          <a:lstStyle/>
          <a:p>
            <a:fld id="{B1DEFA8C-F947-479F-BE07-76B6B3F80BF1}" type="slidenum">
              <a:rPr lang="tr-TR" smtClean="0"/>
              <a:pPr/>
              <a:t>18</a:t>
            </a:fld>
            <a:endParaRPr lang="tr-T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323528" y="2060848"/>
            <a:ext cx="8352928" cy="3992632"/>
          </a:xfrm>
        </p:spPr>
        <p:txBody>
          <a:bodyPr>
            <a:normAutofit/>
          </a:bodyPr>
          <a:lstStyle/>
          <a:p>
            <a:r>
              <a:rPr lang="tr-TR" sz="2800" b="1" dirty="0"/>
              <a:t>Öğretimi bireyselleştirme:</a:t>
            </a:r>
            <a:r>
              <a:rPr lang="tr-TR" sz="2800" dirty="0"/>
              <a:t> Beceri analiziyle öğretim basamakları oluşturulur.</a:t>
            </a:r>
          </a:p>
          <a:p>
            <a:r>
              <a:rPr lang="tr-TR" sz="2800" dirty="0"/>
              <a:t>Öğrencinin performans düzeyine göre basamaklarda değişikliğe (analize basamak ekleme ya da çıkarma) gidilebilir. </a:t>
            </a:r>
          </a:p>
          <a:p>
            <a:r>
              <a:rPr lang="tr-TR" sz="2800" dirty="0"/>
              <a:t>Böylece öğrencilerin </a:t>
            </a:r>
            <a:r>
              <a:rPr lang="tr-TR" sz="2800" dirty="0">
                <a:solidFill>
                  <a:srgbClr val="C00000"/>
                </a:solidFill>
              </a:rPr>
              <a:t>bireysel özelliklerine </a:t>
            </a:r>
            <a:r>
              <a:rPr lang="tr-TR" sz="2800" dirty="0"/>
              <a:t>göre öğretim sunulması mümkün olur.</a:t>
            </a:r>
          </a:p>
        </p:txBody>
      </p:sp>
      <p:sp>
        <p:nvSpPr>
          <p:cNvPr id="4" name="3 Altbilgi Yer Tutucusu"/>
          <p:cNvSpPr>
            <a:spLocks noGrp="1"/>
          </p:cNvSpPr>
          <p:nvPr>
            <p:ph type="ftr" sz="quarter" idx="11"/>
          </p:nvPr>
        </p:nvSpPr>
        <p:spPr>
          <a:xfrm>
            <a:off x="533400" y="6309320"/>
            <a:ext cx="4834673" cy="432048"/>
          </a:xfrm>
        </p:spPr>
        <p:txBody>
          <a:bodyPr/>
          <a:lstStyle/>
          <a:p>
            <a:r>
              <a:rPr lang="da-DK"/>
              <a:t>Beceri Öğretimi</a:t>
            </a:r>
            <a:endParaRPr lang="tr-TR" dirty="0"/>
          </a:p>
        </p:txBody>
      </p:sp>
      <p:sp>
        <p:nvSpPr>
          <p:cNvPr id="6" name="Slayt Numarası Yer Tutucusu 5"/>
          <p:cNvSpPr>
            <a:spLocks noGrp="1"/>
          </p:cNvSpPr>
          <p:nvPr>
            <p:ph type="sldNum" sz="quarter" idx="12"/>
          </p:nvPr>
        </p:nvSpPr>
        <p:spPr/>
        <p:txBody>
          <a:bodyPr/>
          <a:lstStyle/>
          <a:p>
            <a:fld id="{B1DEFA8C-F947-479F-BE07-76B6B3F80BF1}" type="slidenum">
              <a:rPr lang="tr-TR" smtClean="0"/>
              <a:pPr/>
              <a:t>19</a:t>
            </a:fld>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a:solidFill>
                  <a:srgbClr val="C00000"/>
                </a:solidFill>
              </a:rPr>
              <a:t>İçerik</a:t>
            </a:r>
          </a:p>
        </p:txBody>
      </p:sp>
      <p:sp>
        <p:nvSpPr>
          <p:cNvPr id="3" name="2 İçerik Yer Tutucusu"/>
          <p:cNvSpPr>
            <a:spLocks noGrp="1"/>
          </p:cNvSpPr>
          <p:nvPr>
            <p:ph idx="1"/>
          </p:nvPr>
        </p:nvSpPr>
        <p:spPr>
          <a:xfrm>
            <a:off x="251520" y="1853755"/>
            <a:ext cx="8712968" cy="4239541"/>
          </a:xfrm>
        </p:spPr>
        <p:txBody>
          <a:bodyPr>
            <a:noAutofit/>
          </a:bodyPr>
          <a:lstStyle/>
          <a:p>
            <a:r>
              <a:rPr lang="tr-TR" sz="2400" dirty="0"/>
              <a:t>Özel gereksinimli öğrenciler için temel kavramların ve becerilerin öğrenilmesi neden önemlidir?</a:t>
            </a:r>
          </a:p>
          <a:p>
            <a:r>
              <a:rPr lang="tr-TR" sz="2400" dirty="0"/>
              <a:t>Zincirleme nedir?</a:t>
            </a:r>
          </a:p>
          <a:p>
            <a:r>
              <a:rPr lang="tr-TR" sz="2400" dirty="0"/>
              <a:t>Beceri ve beceri analizi nedir?</a:t>
            </a:r>
          </a:p>
          <a:p>
            <a:r>
              <a:rPr lang="tr-TR" sz="2400" dirty="0"/>
              <a:t>Beceri analizi hangi amaçla kullanılır?</a:t>
            </a:r>
          </a:p>
          <a:p>
            <a:r>
              <a:rPr lang="tr-TR" sz="2400" dirty="0"/>
              <a:t>Beceri analizinin özellikleri nelerdir?</a:t>
            </a:r>
          </a:p>
          <a:p>
            <a:r>
              <a:rPr lang="tr-TR" sz="2400" dirty="0"/>
              <a:t>Beceri analizinin öğretime katkıları nelerdir?</a:t>
            </a:r>
          </a:p>
          <a:p>
            <a:r>
              <a:rPr lang="tr-TR" sz="2400" dirty="0"/>
              <a:t>Beceri öğretim programının aşamaları nelerdir?</a:t>
            </a:r>
          </a:p>
        </p:txBody>
      </p:sp>
      <p:sp>
        <p:nvSpPr>
          <p:cNvPr id="6" name="Altbilgi Yer Tutucusu 5"/>
          <p:cNvSpPr>
            <a:spLocks noGrp="1"/>
          </p:cNvSpPr>
          <p:nvPr>
            <p:ph type="ftr" sz="quarter" idx="11"/>
          </p:nvPr>
        </p:nvSpPr>
        <p:spPr>
          <a:xfrm>
            <a:off x="533400" y="6381328"/>
            <a:ext cx="4834673" cy="360040"/>
          </a:xfrm>
        </p:spPr>
        <p:txBody>
          <a:bodyPr/>
          <a:lstStyle/>
          <a:p>
            <a:r>
              <a:rPr lang="da-DK"/>
              <a:t>Beceri Öğretimi</a:t>
            </a:r>
            <a:endParaRPr lang="tr-TR" dirty="0"/>
          </a:p>
        </p:txBody>
      </p:sp>
      <p:sp>
        <p:nvSpPr>
          <p:cNvPr id="7" name="Slayt Numarası Yer Tutucusu 6"/>
          <p:cNvSpPr>
            <a:spLocks noGrp="1"/>
          </p:cNvSpPr>
          <p:nvPr>
            <p:ph type="sldNum" sz="quarter" idx="12"/>
          </p:nvPr>
        </p:nvSpPr>
        <p:spPr/>
        <p:txBody>
          <a:bodyPr/>
          <a:lstStyle/>
          <a:p>
            <a:fld id="{B1DEFA8C-F947-479F-BE07-76B6B3F80BF1}" type="slidenum">
              <a:rPr lang="tr-TR" smtClean="0"/>
              <a:pPr/>
              <a:t>2</a:t>
            </a:fld>
            <a:endParaRPr lang="tr-T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395536" y="2060848"/>
            <a:ext cx="8136904" cy="3875341"/>
          </a:xfrm>
        </p:spPr>
        <p:txBody>
          <a:bodyPr>
            <a:normAutofit/>
          </a:bodyPr>
          <a:lstStyle/>
          <a:p>
            <a:r>
              <a:rPr lang="tr-TR" sz="2800" b="1" dirty="0"/>
              <a:t>Öğretimi kolaylaştırma:</a:t>
            </a:r>
            <a:r>
              <a:rPr lang="tr-TR" sz="2800" dirty="0"/>
              <a:t> Beceri analizi hem öğrencinin </a:t>
            </a:r>
            <a:r>
              <a:rPr lang="tr-TR" sz="2800" dirty="0">
                <a:solidFill>
                  <a:srgbClr val="C00000"/>
                </a:solidFill>
              </a:rPr>
              <a:t>bulunduğu düzeyi </a:t>
            </a:r>
            <a:r>
              <a:rPr lang="tr-TR" sz="2800" dirty="0"/>
              <a:t>hem de </a:t>
            </a:r>
            <a:r>
              <a:rPr lang="tr-TR" sz="2800" dirty="0">
                <a:solidFill>
                  <a:srgbClr val="C00000"/>
                </a:solidFill>
              </a:rPr>
              <a:t>öğretime nereden başlanacağını </a:t>
            </a:r>
            <a:r>
              <a:rPr lang="tr-TR" sz="2800" dirty="0"/>
              <a:t>belirlemeye yardımcı olur. </a:t>
            </a:r>
          </a:p>
          <a:p>
            <a:r>
              <a:rPr lang="tr-TR" sz="2800" dirty="0"/>
              <a:t>Öğrenciler düzeylerine göre öğretim sunulduğunda daha kolay ve hızlı öğrenirler. </a:t>
            </a:r>
          </a:p>
        </p:txBody>
      </p:sp>
      <p:sp>
        <p:nvSpPr>
          <p:cNvPr id="4" name="3 Altbilgi Yer Tutucusu"/>
          <p:cNvSpPr>
            <a:spLocks noGrp="1"/>
          </p:cNvSpPr>
          <p:nvPr>
            <p:ph type="ftr" sz="quarter" idx="11"/>
          </p:nvPr>
        </p:nvSpPr>
        <p:spPr>
          <a:xfrm>
            <a:off x="533400" y="6438896"/>
            <a:ext cx="4834673" cy="302472"/>
          </a:xfrm>
        </p:spPr>
        <p:txBody>
          <a:bodyPr/>
          <a:lstStyle/>
          <a:p>
            <a:r>
              <a:rPr lang="da-DK"/>
              <a:t>Beceri Öğretimi</a:t>
            </a:r>
            <a:endParaRPr lang="tr-TR" dirty="0"/>
          </a:p>
        </p:txBody>
      </p:sp>
      <p:sp>
        <p:nvSpPr>
          <p:cNvPr id="6" name="Slayt Numarası Yer Tutucusu 5"/>
          <p:cNvSpPr>
            <a:spLocks noGrp="1"/>
          </p:cNvSpPr>
          <p:nvPr>
            <p:ph type="sldNum" sz="quarter" idx="12"/>
          </p:nvPr>
        </p:nvSpPr>
        <p:spPr/>
        <p:txBody>
          <a:bodyPr/>
          <a:lstStyle/>
          <a:p>
            <a:fld id="{B1DEFA8C-F947-479F-BE07-76B6B3F80BF1}" type="slidenum">
              <a:rPr lang="tr-TR" smtClean="0"/>
              <a:pPr/>
              <a:t>20</a:t>
            </a:fld>
            <a:endParaRPr lang="tr-T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533400" y="2060848"/>
            <a:ext cx="7927032" cy="3992632"/>
          </a:xfrm>
        </p:spPr>
        <p:txBody>
          <a:bodyPr>
            <a:normAutofit/>
          </a:bodyPr>
          <a:lstStyle/>
          <a:p>
            <a:r>
              <a:rPr lang="tr-TR" sz="2800" b="1" dirty="0"/>
              <a:t>Objektif değerlendirme:</a:t>
            </a:r>
            <a:r>
              <a:rPr lang="tr-TR" sz="2800" dirty="0"/>
              <a:t> Beceri analiziyle öğrencilerin göstermiş oldukları ilerlemeleri değerlendirmek ve kaydını tutmak mümkün olur. </a:t>
            </a:r>
          </a:p>
          <a:p>
            <a:r>
              <a:rPr lang="tr-TR" sz="2800" dirty="0"/>
              <a:t>Kayıt tutmak öğretmenin </a:t>
            </a:r>
            <a:r>
              <a:rPr lang="tr-TR" sz="2800" dirty="0">
                <a:solidFill>
                  <a:srgbClr val="C00000"/>
                </a:solidFill>
              </a:rPr>
              <a:t>yanlılığını azaltır.</a:t>
            </a:r>
          </a:p>
          <a:p>
            <a:r>
              <a:rPr lang="tr-TR" sz="2800" dirty="0"/>
              <a:t>Öğrencilerin beceriye ilişkin performansını, bir başka deyişle </a:t>
            </a:r>
            <a:r>
              <a:rPr lang="tr-TR" sz="2800" dirty="0">
                <a:solidFill>
                  <a:srgbClr val="C00000"/>
                </a:solidFill>
              </a:rPr>
              <a:t>çalışılan becerideki ilerlemelerini </a:t>
            </a:r>
            <a:r>
              <a:rPr lang="tr-TR" sz="2800" dirty="0"/>
              <a:t>ancak kayıt tutarak değerlendirmek mümkündür.</a:t>
            </a:r>
          </a:p>
          <a:p>
            <a:endParaRPr lang="tr-TR" dirty="0"/>
          </a:p>
        </p:txBody>
      </p:sp>
      <p:sp>
        <p:nvSpPr>
          <p:cNvPr id="4" name="3 Altbilgi Yer Tutucusu"/>
          <p:cNvSpPr>
            <a:spLocks noGrp="1"/>
          </p:cNvSpPr>
          <p:nvPr>
            <p:ph type="ftr" sz="quarter" idx="11"/>
          </p:nvPr>
        </p:nvSpPr>
        <p:spPr>
          <a:xfrm>
            <a:off x="533400" y="6237312"/>
            <a:ext cx="4834673" cy="504056"/>
          </a:xfrm>
        </p:spPr>
        <p:txBody>
          <a:bodyPr/>
          <a:lstStyle/>
          <a:p>
            <a:r>
              <a:rPr lang="da-DK"/>
              <a:t>Beceri Öğretimi</a:t>
            </a:r>
            <a:endParaRPr lang="tr-TR" dirty="0"/>
          </a:p>
        </p:txBody>
      </p:sp>
      <p:sp>
        <p:nvSpPr>
          <p:cNvPr id="6" name="Slayt Numarası Yer Tutucusu 5"/>
          <p:cNvSpPr>
            <a:spLocks noGrp="1"/>
          </p:cNvSpPr>
          <p:nvPr>
            <p:ph type="sldNum" sz="quarter" idx="12"/>
          </p:nvPr>
        </p:nvSpPr>
        <p:spPr/>
        <p:txBody>
          <a:bodyPr/>
          <a:lstStyle/>
          <a:p>
            <a:fld id="{B1DEFA8C-F947-479F-BE07-76B6B3F80BF1}" type="slidenum">
              <a:rPr lang="tr-TR" smtClean="0"/>
              <a:pPr/>
              <a:t>21</a:t>
            </a:fld>
            <a:endParaRPr lang="tr-T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323528" y="2060848"/>
            <a:ext cx="8208912" cy="3744416"/>
          </a:xfrm>
        </p:spPr>
        <p:txBody>
          <a:bodyPr>
            <a:normAutofit/>
          </a:bodyPr>
          <a:lstStyle/>
          <a:p>
            <a:r>
              <a:rPr lang="tr-TR" sz="2800" b="1" dirty="0"/>
              <a:t>Tekrarlanabilirlik:</a:t>
            </a:r>
            <a:r>
              <a:rPr lang="tr-TR" sz="2800" dirty="0"/>
              <a:t> Yapılan beceri analizleri alanda çalışan başka öğretmenler ve uzmanlar tarafından da </a:t>
            </a:r>
            <a:r>
              <a:rPr lang="tr-TR" sz="2800" dirty="0">
                <a:solidFill>
                  <a:srgbClr val="C00000"/>
                </a:solidFill>
              </a:rPr>
              <a:t>tekrar kolayca uygulanabilir.</a:t>
            </a:r>
          </a:p>
          <a:p>
            <a:r>
              <a:rPr lang="tr-TR" sz="2800" dirty="0"/>
              <a:t>Bu analizler başka öğretmenler ve uzmanlar tarafından aynen kullanılabileceği gibi çalışılacak öğrencinin özelliğine bağlı olarak üzerinde değişiklik de yapılabilir. </a:t>
            </a:r>
          </a:p>
          <a:p>
            <a:endParaRPr lang="tr-TR" sz="3200" dirty="0">
              <a:solidFill>
                <a:schemeClr val="bg1"/>
              </a:solidFill>
            </a:endParaRPr>
          </a:p>
        </p:txBody>
      </p:sp>
      <p:sp>
        <p:nvSpPr>
          <p:cNvPr id="4" name="3 Altbilgi Yer Tutucusu"/>
          <p:cNvSpPr>
            <a:spLocks noGrp="1"/>
          </p:cNvSpPr>
          <p:nvPr>
            <p:ph type="ftr" sz="quarter" idx="11"/>
          </p:nvPr>
        </p:nvSpPr>
        <p:spPr>
          <a:xfrm>
            <a:off x="533400" y="6438896"/>
            <a:ext cx="4834673" cy="302472"/>
          </a:xfrm>
        </p:spPr>
        <p:txBody>
          <a:bodyPr/>
          <a:lstStyle/>
          <a:p>
            <a:r>
              <a:rPr lang="da-DK"/>
              <a:t>Beceri Öğretimi</a:t>
            </a:r>
            <a:endParaRPr lang="tr-TR" dirty="0"/>
          </a:p>
        </p:txBody>
      </p:sp>
      <p:sp>
        <p:nvSpPr>
          <p:cNvPr id="6" name="Slayt Numarası Yer Tutucusu 5"/>
          <p:cNvSpPr>
            <a:spLocks noGrp="1"/>
          </p:cNvSpPr>
          <p:nvPr>
            <p:ph type="sldNum" sz="quarter" idx="12"/>
          </p:nvPr>
        </p:nvSpPr>
        <p:spPr/>
        <p:txBody>
          <a:bodyPr/>
          <a:lstStyle/>
          <a:p>
            <a:fld id="{B1DEFA8C-F947-479F-BE07-76B6B3F80BF1}" type="slidenum">
              <a:rPr lang="tr-TR" smtClean="0"/>
              <a:pPr/>
              <a:t>22</a:t>
            </a:fld>
            <a:endParaRPr lang="tr-T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43491" y="332657"/>
            <a:ext cx="7088949" cy="1296144"/>
          </a:xfrm>
        </p:spPr>
        <p:txBody>
          <a:bodyPr>
            <a:normAutofit/>
          </a:bodyPr>
          <a:lstStyle/>
          <a:p>
            <a:pPr algn="ctr"/>
            <a:r>
              <a:rPr lang="tr-TR" b="1" dirty="0">
                <a:solidFill>
                  <a:srgbClr val="C00000"/>
                </a:solidFill>
              </a:rPr>
              <a:t>Beceri öğretim programının aşamaları nelerdir?</a:t>
            </a:r>
          </a:p>
        </p:txBody>
      </p:sp>
      <p:sp>
        <p:nvSpPr>
          <p:cNvPr id="3" name="2 İçerik Yer Tutucusu"/>
          <p:cNvSpPr>
            <a:spLocks noGrp="1"/>
          </p:cNvSpPr>
          <p:nvPr>
            <p:ph idx="1"/>
          </p:nvPr>
        </p:nvSpPr>
        <p:spPr>
          <a:xfrm>
            <a:off x="395536" y="1916832"/>
            <a:ext cx="8136904" cy="4392488"/>
          </a:xfrm>
        </p:spPr>
        <p:txBody>
          <a:bodyPr>
            <a:normAutofit fontScale="92500" lnSpcReduction="20000"/>
          </a:bodyPr>
          <a:lstStyle/>
          <a:p>
            <a:r>
              <a:rPr lang="tr-TR" sz="2400" dirty="0"/>
              <a:t>I. Beceri analizinin yapılması ve ölçü aracının oluşturulması</a:t>
            </a:r>
          </a:p>
          <a:p>
            <a:r>
              <a:rPr lang="tr-TR" sz="2400" dirty="0"/>
              <a:t>II. Başlama düzeyi verilerinin toplanması (öğrencinin performans düzeyinin belirlenmesi)</a:t>
            </a:r>
          </a:p>
          <a:p>
            <a:r>
              <a:rPr lang="tr-TR" sz="2400" dirty="0"/>
              <a:t>III. Amaçların oluşturulması</a:t>
            </a:r>
          </a:p>
          <a:p>
            <a:r>
              <a:rPr lang="tr-TR" sz="2400" dirty="0"/>
              <a:t>IV. Kullanılacak ipuçlarının belirlenmesi </a:t>
            </a:r>
          </a:p>
          <a:p>
            <a:r>
              <a:rPr lang="tr-TR" sz="2400" dirty="0"/>
              <a:t>V. Öğretim yönteminin belirlenerek öğretim sürecinin yazılması ve uygulanması </a:t>
            </a:r>
          </a:p>
          <a:p>
            <a:r>
              <a:rPr lang="tr-TR" sz="2400" dirty="0"/>
              <a:t>VI. Yoklama/değerlendirme oturumlarının (günlük yoklama ya da aralıklı yoklama) yapılması</a:t>
            </a:r>
          </a:p>
          <a:p>
            <a:r>
              <a:rPr lang="tr-TR" sz="2400" dirty="0"/>
              <a:t>VII. </a:t>
            </a:r>
            <a:r>
              <a:rPr lang="tr-TR" sz="2400"/>
              <a:t>Genelleme ve izleme </a:t>
            </a:r>
            <a:r>
              <a:rPr lang="tr-TR" sz="2400" dirty="0"/>
              <a:t>verilerinin toplanması</a:t>
            </a:r>
          </a:p>
        </p:txBody>
      </p:sp>
      <p:sp>
        <p:nvSpPr>
          <p:cNvPr id="4" name="3 Altbilgi Yer Tutucusu"/>
          <p:cNvSpPr>
            <a:spLocks noGrp="1"/>
          </p:cNvSpPr>
          <p:nvPr>
            <p:ph type="ftr" sz="quarter" idx="11"/>
          </p:nvPr>
        </p:nvSpPr>
        <p:spPr>
          <a:xfrm>
            <a:off x="533400" y="6309320"/>
            <a:ext cx="4834673" cy="432048"/>
          </a:xfrm>
        </p:spPr>
        <p:txBody>
          <a:bodyPr/>
          <a:lstStyle/>
          <a:p>
            <a:r>
              <a:rPr lang="da-DK"/>
              <a:t>Beceri Öğretimi</a:t>
            </a:r>
            <a:endParaRPr lang="tr-TR" dirty="0"/>
          </a:p>
        </p:txBody>
      </p:sp>
      <p:sp>
        <p:nvSpPr>
          <p:cNvPr id="6" name="Slayt Numarası Yer Tutucusu 5"/>
          <p:cNvSpPr>
            <a:spLocks noGrp="1"/>
          </p:cNvSpPr>
          <p:nvPr>
            <p:ph type="sldNum" sz="quarter" idx="12"/>
          </p:nvPr>
        </p:nvSpPr>
        <p:spPr/>
        <p:txBody>
          <a:bodyPr/>
          <a:lstStyle/>
          <a:p>
            <a:fld id="{B1DEFA8C-F947-479F-BE07-76B6B3F80BF1}" type="slidenum">
              <a:rPr lang="tr-TR" smtClean="0"/>
              <a:pPr/>
              <a:t>23</a:t>
            </a:fld>
            <a:endParaRPr lang="tr-T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43491" y="620688"/>
            <a:ext cx="7016941" cy="1233067"/>
          </a:xfrm>
        </p:spPr>
        <p:txBody>
          <a:bodyPr>
            <a:normAutofit/>
          </a:bodyPr>
          <a:lstStyle/>
          <a:p>
            <a:pPr algn="ctr"/>
            <a:r>
              <a:rPr lang="tr-TR" sz="2800" b="1" dirty="0">
                <a:solidFill>
                  <a:srgbClr val="C00000"/>
                </a:solidFill>
              </a:rPr>
              <a:t>I. Beceri Analizinin Yapılması ve Ölçü Aracının Oluşturulması</a:t>
            </a:r>
          </a:p>
        </p:txBody>
      </p:sp>
      <p:sp>
        <p:nvSpPr>
          <p:cNvPr id="3" name="2 İçerik Yer Tutucusu"/>
          <p:cNvSpPr>
            <a:spLocks noGrp="1"/>
          </p:cNvSpPr>
          <p:nvPr>
            <p:ph idx="1"/>
          </p:nvPr>
        </p:nvSpPr>
        <p:spPr>
          <a:xfrm>
            <a:off x="179512" y="1988839"/>
            <a:ext cx="8712968" cy="4176465"/>
          </a:xfrm>
        </p:spPr>
        <p:txBody>
          <a:bodyPr>
            <a:normAutofit fontScale="92500" lnSpcReduction="10000"/>
          </a:bodyPr>
          <a:lstStyle/>
          <a:p>
            <a:r>
              <a:rPr lang="tr-TR" sz="2600" dirty="0" err="1"/>
              <a:t>Psiko</a:t>
            </a:r>
            <a:r>
              <a:rPr lang="tr-TR" sz="2600" dirty="0"/>
              <a:t>-motor beceriler için beceri analizi yaparken birkaç aşamadan oluşan bir süreç izlenir.</a:t>
            </a:r>
          </a:p>
          <a:p>
            <a:r>
              <a:rPr lang="tr-TR" sz="2600" dirty="0"/>
              <a:t>Öğretmen/uygulamacı öncelikle beceri analizi basamaklarını </a:t>
            </a:r>
            <a:r>
              <a:rPr lang="tr-TR" sz="2600" dirty="0">
                <a:solidFill>
                  <a:srgbClr val="C00000"/>
                </a:solidFill>
              </a:rPr>
              <a:t>nasıl oluşturacağına </a:t>
            </a:r>
            <a:r>
              <a:rPr lang="tr-TR" sz="2600" dirty="0"/>
              <a:t>karar vermelidir. </a:t>
            </a:r>
          </a:p>
          <a:p>
            <a:r>
              <a:rPr lang="tr-TR" sz="2600" dirty="0"/>
              <a:t>Bunun </a:t>
            </a:r>
            <a:r>
              <a:rPr lang="tr-TR" sz="2600" dirty="0">
                <a:solidFill>
                  <a:srgbClr val="C00000"/>
                </a:solidFill>
              </a:rPr>
              <a:t>birkaç yolu </a:t>
            </a:r>
            <a:r>
              <a:rPr lang="tr-TR" sz="2600" dirty="0"/>
              <a:t>bulunmaktadır: </a:t>
            </a:r>
          </a:p>
          <a:p>
            <a:pPr lvl="1"/>
            <a:r>
              <a:rPr lang="tr-TR" sz="2600" dirty="0"/>
              <a:t>(a) Beceri basamaklarını bellekten oluşturma</a:t>
            </a:r>
          </a:p>
          <a:p>
            <a:pPr lvl="1"/>
            <a:r>
              <a:rPr lang="tr-TR" sz="2600" dirty="0"/>
              <a:t>(b) Beceriyi bizzat yaparak basamakları sırayla yazma</a:t>
            </a:r>
          </a:p>
          <a:p>
            <a:pPr lvl="1"/>
            <a:r>
              <a:rPr lang="tr-TR" sz="2600" dirty="0"/>
              <a:t>(c) Beceriyi yapan bir kişiyi gözleyerek basamakları sırayla yazma</a:t>
            </a:r>
          </a:p>
        </p:txBody>
      </p:sp>
      <p:sp>
        <p:nvSpPr>
          <p:cNvPr id="4" name="3 Altbilgi Yer Tutucusu"/>
          <p:cNvSpPr>
            <a:spLocks noGrp="1"/>
          </p:cNvSpPr>
          <p:nvPr>
            <p:ph type="ftr" sz="quarter" idx="11"/>
          </p:nvPr>
        </p:nvSpPr>
        <p:spPr>
          <a:xfrm>
            <a:off x="533400" y="6309320"/>
            <a:ext cx="4834673" cy="432048"/>
          </a:xfrm>
        </p:spPr>
        <p:txBody>
          <a:bodyPr/>
          <a:lstStyle/>
          <a:p>
            <a:r>
              <a:rPr lang="da-DK"/>
              <a:t>Beceri Öğretimi</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24</a:t>
            </a:fld>
            <a:endParaRPr lang="tr-T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43491" y="476672"/>
            <a:ext cx="6944933" cy="1074611"/>
          </a:xfrm>
        </p:spPr>
        <p:txBody>
          <a:bodyPr>
            <a:normAutofit/>
          </a:bodyPr>
          <a:lstStyle/>
          <a:p>
            <a:pPr algn="ctr"/>
            <a:r>
              <a:rPr lang="tr-TR" sz="2400" b="1" dirty="0">
                <a:solidFill>
                  <a:srgbClr val="C00000"/>
                </a:solidFill>
              </a:rPr>
              <a:t>Bellekten beceri analizi yazmanın avantaj ve dezavantajları nelerdir?</a:t>
            </a:r>
          </a:p>
        </p:txBody>
      </p:sp>
      <p:sp>
        <p:nvSpPr>
          <p:cNvPr id="3" name="2 İçerik Yer Tutucusu"/>
          <p:cNvSpPr>
            <a:spLocks noGrp="1"/>
          </p:cNvSpPr>
          <p:nvPr>
            <p:ph idx="1"/>
          </p:nvPr>
        </p:nvSpPr>
        <p:spPr>
          <a:xfrm>
            <a:off x="323528" y="1412777"/>
            <a:ext cx="8208912" cy="4646250"/>
          </a:xfrm>
        </p:spPr>
        <p:txBody>
          <a:bodyPr>
            <a:normAutofit/>
          </a:bodyPr>
          <a:lstStyle/>
          <a:p>
            <a:pPr marL="0" indent="0">
              <a:buNone/>
            </a:pPr>
            <a:r>
              <a:rPr lang="tr-TR" sz="2200" i="1" u="sng" dirty="0"/>
              <a:t>Avantajları: </a:t>
            </a:r>
            <a:endParaRPr lang="tr-TR" sz="2200" i="1" dirty="0"/>
          </a:p>
          <a:p>
            <a:pPr lvl="1"/>
            <a:r>
              <a:rPr lang="tr-TR" sz="2200" dirty="0"/>
              <a:t>Daha az zaman gerektirir ve analiz kısa sürede tamamlanır.</a:t>
            </a:r>
          </a:p>
          <a:p>
            <a:pPr lvl="1"/>
            <a:r>
              <a:rPr lang="tr-TR" sz="2200" dirty="0"/>
              <a:t>Analiz her türlü ortamda gerçekleştirilebilir.</a:t>
            </a:r>
          </a:p>
          <a:p>
            <a:pPr lvl="1"/>
            <a:r>
              <a:rPr lang="tr-TR" sz="2200" dirty="0"/>
              <a:t>Analiz yaparken özel birtakım araç-gereçler gerekmez.</a:t>
            </a:r>
          </a:p>
          <a:p>
            <a:pPr marL="0" indent="0">
              <a:buNone/>
            </a:pPr>
            <a:r>
              <a:rPr lang="tr-TR" sz="2200" i="1" u="sng" dirty="0"/>
              <a:t>Dezavantajları:</a:t>
            </a:r>
            <a:endParaRPr lang="tr-TR" sz="2200" i="1" dirty="0"/>
          </a:p>
          <a:p>
            <a:pPr lvl="1"/>
            <a:r>
              <a:rPr lang="tr-TR" sz="2200" dirty="0"/>
              <a:t>Bazı beceri basamaklarını unutmak ve/veya atlamak söz konusu olabilir.</a:t>
            </a:r>
          </a:p>
          <a:p>
            <a:pPr lvl="1"/>
            <a:r>
              <a:rPr lang="tr-TR" sz="2200" dirty="0"/>
              <a:t>Birey aşina olduğu becerileri gerçekleştirirken kendince kısa ve basit yollar geliştirmiş olabilir.  Ancak birey için kısa ve basit olan bir yol, bir başka birey için aynı kolaylıkta olmayabilir. </a:t>
            </a:r>
          </a:p>
        </p:txBody>
      </p:sp>
      <p:sp>
        <p:nvSpPr>
          <p:cNvPr id="4" name="3 Altbilgi Yer Tutucusu"/>
          <p:cNvSpPr>
            <a:spLocks noGrp="1"/>
          </p:cNvSpPr>
          <p:nvPr>
            <p:ph type="ftr" sz="quarter" idx="11"/>
          </p:nvPr>
        </p:nvSpPr>
        <p:spPr>
          <a:xfrm>
            <a:off x="533400" y="6438896"/>
            <a:ext cx="4834673" cy="302472"/>
          </a:xfrm>
        </p:spPr>
        <p:txBody>
          <a:bodyPr/>
          <a:lstStyle/>
          <a:p>
            <a:r>
              <a:rPr lang="da-DK"/>
              <a:t>Beceri Öğretimi</a:t>
            </a:r>
            <a:endParaRPr lang="tr-TR" dirty="0"/>
          </a:p>
        </p:txBody>
      </p:sp>
      <p:sp>
        <p:nvSpPr>
          <p:cNvPr id="6" name="Slayt Numarası Yer Tutucusu 5"/>
          <p:cNvSpPr>
            <a:spLocks noGrp="1"/>
          </p:cNvSpPr>
          <p:nvPr>
            <p:ph type="sldNum" sz="quarter" idx="12"/>
          </p:nvPr>
        </p:nvSpPr>
        <p:spPr/>
        <p:txBody>
          <a:bodyPr/>
          <a:lstStyle/>
          <a:p>
            <a:fld id="{B1DEFA8C-F947-479F-BE07-76B6B3F80BF1}" type="slidenum">
              <a:rPr lang="tr-TR" smtClean="0"/>
              <a:pPr/>
              <a:t>25</a:t>
            </a:fld>
            <a:endParaRPr lang="tr-T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43491" y="404665"/>
            <a:ext cx="7088949" cy="1080120"/>
          </a:xfrm>
        </p:spPr>
        <p:txBody>
          <a:bodyPr>
            <a:noAutofit/>
          </a:bodyPr>
          <a:lstStyle/>
          <a:p>
            <a:pPr algn="ctr"/>
            <a:r>
              <a:rPr lang="tr-TR" sz="2400" b="1" dirty="0">
                <a:solidFill>
                  <a:srgbClr val="C00000"/>
                </a:solidFill>
              </a:rPr>
              <a:t>Bizzat yaparak beceri analizi yapmanın avantaj ve dezavantajları nelerdir?</a:t>
            </a:r>
          </a:p>
        </p:txBody>
      </p:sp>
      <p:sp>
        <p:nvSpPr>
          <p:cNvPr id="3" name="2 İçerik Yer Tutucusu"/>
          <p:cNvSpPr>
            <a:spLocks noGrp="1"/>
          </p:cNvSpPr>
          <p:nvPr>
            <p:ph idx="1"/>
          </p:nvPr>
        </p:nvSpPr>
        <p:spPr>
          <a:xfrm>
            <a:off x="323528" y="1484785"/>
            <a:ext cx="8424936" cy="4574243"/>
          </a:xfrm>
        </p:spPr>
        <p:txBody>
          <a:bodyPr>
            <a:normAutofit fontScale="92500" lnSpcReduction="10000"/>
          </a:bodyPr>
          <a:lstStyle/>
          <a:p>
            <a:r>
              <a:rPr lang="tr-TR" sz="2600" i="1" u="sng" dirty="0"/>
              <a:t>Avantajı: </a:t>
            </a:r>
            <a:endParaRPr lang="tr-TR" sz="2600" i="1" dirty="0"/>
          </a:p>
          <a:p>
            <a:pPr lvl="1"/>
            <a:r>
              <a:rPr lang="tr-TR" sz="2600" dirty="0"/>
              <a:t>Tüm basamaklar bizzat yapılarak yazıldığı için basamak atlamak ya da unutmak söz konusu değildir.</a:t>
            </a:r>
          </a:p>
          <a:p>
            <a:r>
              <a:rPr lang="tr-TR" sz="2600" i="1" u="sng" dirty="0"/>
              <a:t>Dezavantajları:</a:t>
            </a:r>
            <a:endParaRPr lang="tr-TR" sz="2600" i="1" dirty="0"/>
          </a:p>
          <a:p>
            <a:pPr lvl="1"/>
            <a:r>
              <a:rPr lang="tr-TR" sz="2600" dirty="0"/>
              <a:t>Öğretilmek istenen pek çok davranış sınıf dışında gerçekleştiği için analizi oluştururken sınıf dışında bir ortamda bulunmak gerekir.</a:t>
            </a:r>
          </a:p>
          <a:p>
            <a:pPr lvl="1"/>
            <a:r>
              <a:rPr lang="tr-TR" sz="2600" dirty="0"/>
              <a:t>Beceriyi bizzat yapabilmek için özel birtakım araç-gereçler gerekir.</a:t>
            </a:r>
          </a:p>
          <a:p>
            <a:pPr lvl="1"/>
            <a:r>
              <a:rPr lang="tr-TR" sz="2600" dirty="0"/>
              <a:t>Bellekten yapmayla kıyaslandığında analizi yapmak zaman alır.</a:t>
            </a:r>
          </a:p>
          <a:p>
            <a:pPr>
              <a:buNone/>
            </a:pPr>
            <a:endParaRPr lang="tr-TR" dirty="0"/>
          </a:p>
        </p:txBody>
      </p:sp>
      <p:sp>
        <p:nvSpPr>
          <p:cNvPr id="4" name="3 Altbilgi Yer Tutucusu"/>
          <p:cNvSpPr>
            <a:spLocks noGrp="1"/>
          </p:cNvSpPr>
          <p:nvPr>
            <p:ph type="ftr" sz="quarter" idx="11"/>
          </p:nvPr>
        </p:nvSpPr>
        <p:spPr>
          <a:xfrm>
            <a:off x="533400" y="6438896"/>
            <a:ext cx="4834673" cy="302472"/>
          </a:xfrm>
        </p:spPr>
        <p:txBody>
          <a:bodyPr/>
          <a:lstStyle/>
          <a:p>
            <a:r>
              <a:rPr lang="da-DK"/>
              <a:t>Beceri Öğretimi</a:t>
            </a:r>
            <a:endParaRPr lang="tr-TR" dirty="0"/>
          </a:p>
        </p:txBody>
      </p:sp>
      <p:sp>
        <p:nvSpPr>
          <p:cNvPr id="6" name="Slayt Numarası Yer Tutucusu 5"/>
          <p:cNvSpPr>
            <a:spLocks noGrp="1"/>
          </p:cNvSpPr>
          <p:nvPr>
            <p:ph type="sldNum" sz="quarter" idx="12"/>
          </p:nvPr>
        </p:nvSpPr>
        <p:spPr/>
        <p:txBody>
          <a:bodyPr/>
          <a:lstStyle/>
          <a:p>
            <a:fld id="{B1DEFA8C-F947-479F-BE07-76B6B3F80BF1}" type="slidenum">
              <a:rPr lang="tr-TR" smtClean="0"/>
              <a:pPr/>
              <a:t>26</a:t>
            </a:fld>
            <a:endParaRPr lang="tr-T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283471" y="260647"/>
            <a:ext cx="7537001" cy="1224137"/>
          </a:xfrm>
        </p:spPr>
        <p:txBody>
          <a:bodyPr>
            <a:noAutofit/>
          </a:bodyPr>
          <a:lstStyle/>
          <a:p>
            <a:pPr algn="ctr"/>
            <a:r>
              <a:rPr lang="tr-TR" sz="2400" b="1" dirty="0">
                <a:solidFill>
                  <a:srgbClr val="C00000"/>
                </a:solidFill>
              </a:rPr>
              <a:t>Beceriyi yapan bireyi gözleyerek beceri analizi yapmanın avantaj ve dezavantajları nelerdir?</a:t>
            </a:r>
          </a:p>
        </p:txBody>
      </p:sp>
      <p:sp>
        <p:nvSpPr>
          <p:cNvPr id="3" name="2 İçerik Yer Tutucusu"/>
          <p:cNvSpPr>
            <a:spLocks noGrp="1"/>
          </p:cNvSpPr>
          <p:nvPr>
            <p:ph idx="1"/>
          </p:nvPr>
        </p:nvSpPr>
        <p:spPr>
          <a:xfrm>
            <a:off x="107504" y="1302551"/>
            <a:ext cx="8898770" cy="5006769"/>
          </a:xfrm>
        </p:spPr>
        <p:txBody>
          <a:bodyPr>
            <a:noAutofit/>
          </a:bodyPr>
          <a:lstStyle/>
          <a:p>
            <a:r>
              <a:rPr lang="tr-TR" sz="2200" i="1" u="sng" dirty="0"/>
              <a:t>Avantajı: </a:t>
            </a:r>
            <a:endParaRPr lang="tr-TR" sz="2200" i="1" dirty="0"/>
          </a:p>
          <a:p>
            <a:pPr lvl="1"/>
            <a:r>
              <a:rPr lang="tr-TR" sz="2200" dirty="0"/>
              <a:t>Tüm basamaklar beceriyi yapan bireyi gözleyerek yazıldığı için basamak atlamak ya da unutmak söz konusu değildir.</a:t>
            </a:r>
          </a:p>
          <a:p>
            <a:r>
              <a:rPr lang="tr-TR" sz="2200" i="1" u="sng" dirty="0"/>
              <a:t>Dezavantajları:</a:t>
            </a:r>
            <a:endParaRPr lang="tr-TR" sz="2200" i="1" dirty="0"/>
          </a:p>
          <a:p>
            <a:pPr lvl="1"/>
            <a:r>
              <a:rPr lang="tr-TR" sz="2200" dirty="0"/>
              <a:t>Gözlem yapıp basamaklar yazılacağı için beceriyi doğru şekilde gerçekleştirecek bir birey bulmak gerekir.</a:t>
            </a:r>
          </a:p>
          <a:p>
            <a:pPr lvl="1"/>
            <a:r>
              <a:rPr lang="tr-TR" sz="2200" dirty="0"/>
              <a:t>Beceriyi gerçekleştirecek bireyle ortak zaman ayarlamak gerekir.  </a:t>
            </a:r>
          </a:p>
          <a:p>
            <a:pPr lvl="1"/>
            <a:r>
              <a:rPr lang="tr-TR" sz="2200" dirty="0"/>
              <a:t>Öğretilmek istenen pek çok davranış sınıf dışında gerçekleştiği için analizi oluştururken sınıf dışında bir ortamda bulunmak gerekir.</a:t>
            </a:r>
          </a:p>
          <a:p>
            <a:pPr lvl="1"/>
            <a:r>
              <a:rPr lang="tr-TR" sz="2200" dirty="0"/>
              <a:t>Becerinin gerçekleştirilebilmesi için özel birtakım araç-gereçler gerekir.</a:t>
            </a:r>
          </a:p>
          <a:p>
            <a:pPr lvl="1"/>
            <a:r>
              <a:rPr lang="tr-TR" sz="2200" dirty="0"/>
              <a:t>Bellekten yapmayla kıyaslandığında analizi yapmak zaman alır.</a:t>
            </a:r>
          </a:p>
        </p:txBody>
      </p:sp>
      <p:sp>
        <p:nvSpPr>
          <p:cNvPr id="4" name="3 Altbilgi Yer Tutucusu"/>
          <p:cNvSpPr>
            <a:spLocks noGrp="1"/>
          </p:cNvSpPr>
          <p:nvPr>
            <p:ph type="ftr" sz="quarter" idx="11"/>
          </p:nvPr>
        </p:nvSpPr>
        <p:spPr>
          <a:xfrm>
            <a:off x="533400" y="6438896"/>
            <a:ext cx="4834673" cy="302472"/>
          </a:xfrm>
        </p:spPr>
        <p:txBody>
          <a:bodyPr/>
          <a:lstStyle/>
          <a:p>
            <a:r>
              <a:rPr lang="da-DK"/>
              <a:t>Beceri Öğretimi</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27</a:t>
            </a:fld>
            <a:endParaRPr lang="tr-T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43491" y="539749"/>
            <a:ext cx="7304973" cy="1017043"/>
          </a:xfrm>
        </p:spPr>
        <p:txBody>
          <a:bodyPr>
            <a:normAutofit fontScale="90000"/>
          </a:bodyPr>
          <a:lstStyle/>
          <a:p>
            <a:pPr algn="ctr"/>
            <a:r>
              <a:rPr lang="tr-TR" sz="2800" b="1" dirty="0">
                <a:solidFill>
                  <a:srgbClr val="C00000"/>
                </a:solidFill>
              </a:rPr>
              <a:t>Beceri analizini hangi yolla yapacağımıza nasıl karar vereceğiz?</a:t>
            </a:r>
          </a:p>
        </p:txBody>
      </p:sp>
      <p:sp>
        <p:nvSpPr>
          <p:cNvPr id="3" name="2 İçerik Yer Tutucusu"/>
          <p:cNvSpPr>
            <a:spLocks noGrp="1"/>
          </p:cNvSpPr>
          <p:nvPr>
            <p:ph idx="1"/>
          </p:nvPr>
        </p:nvSpPr>
        <p:spPr>
          <a:xfrm>
            <a:off x="323528" y="1916832"/>
            <a:ext cx="8496944" cy="4176464"/>
          </a:xfrm>
        </p:spPr>
        <p:txBody>
          <a:bodyPr>
            <a:normAutofit lnSpcReduction="10000"/>
          </a:bodyPr>
          <a:lstStyle/>
          <a:p>
            <a:r>
              <a:rPr lang="tr-TR" sz="2800" dirty="0"/>
              <a:t>Sağlıklı ve eksiksiz bir beceri analizi yapabilmek için aşağıdaki soruları yanıtlamak gerekir: </a:t>
            </a:r>
          </a:p>
          <a:p>
            <a:pPr lvl="1"/>
            <a:r>
              <a:rPr lang="tr-TR" sz="2800" dirty="0"/>
              <a:t>Söz konusu olan beceriye (davranışa) </a:t>
            </a:r>
            <a:r>
              <a:rPr lang="tr-TR" sz="2800" dirty="0">
                <a:solidFill>
                  <a:srgbClr val="C00000"/>
                </a:solidFill>
              </a:rPr>
              <a:t>aşina</a:t>
            </a:r>
            <a:r>
              <a:rPr lang="tr-TR" sz="2800" dirty="0"/>
              <a:t> </a:t>
            </a:r>
            <a:r>
              <a:rPr lang="tr-TR" sz="2800" dirty="0">
                <a:solidFill>
                  <a:srgbClr val="C00000"/>
                </a:solidFill>
              </a:rPr>
              <a:t>mısınız? </a:t>
            </a:r>
            <a:r>
              <a:rPr lang="tr-TR" sz="2800" dirty="0"/>
              <a:t>Bu beceriyi düzenli olarak gerçekleştiriyor musunuz?</a:t>
            </a:r>
          </a:p>
          <a:p>
            <a:pPr lvl="1"/>
            <a:r>
              <a:rPr lang="tr-TR" sz="2800" dirty="0">
                <a:solidFill>
                  <a:srgbClr val="C00000"/>
                </a:solidFill>
              </a:rPr>
              <a:t>Basamak atlama olasılığı</a:t>
            </a:r>
            <a:r>
              <a:rPr lang="tr-TR" sz="2800" dirty="0"/>
              <a:t>nız var mı?</a:t>
            </a:r>
          </a:p>
          <a:p>
            <a:pPr lvl="1"/>
            <a:r>
              <a:rPr lang="tr-TR" sz="2800" dirty="0"/>
              <a:t>Özel birtakım </a:t>
            </a:r>
            <a:r>
              <a:rPr lang="tr-TR" sz="2800" dirty="0">
                <a:solidFill>
                  <a:srgbClr val="C00000"/>
                </a:solidFill>
              </a:rPr>
              <a:t>araç-gereçler</a:t>
            </a:r>
            <a:r>
              <a:rPr lang="tr-TR" sz="2800" dirty="0"/>
              <a:t> gerekli mi?</a:t>
            </a:r>
          </a:p>
          <a:p>
            <a:pPr lvl="1"/>
            <a:r>
              <a:rPr lang="tr-TR" sz="2800" dirty="0"/>
              <a:t>Özel araç-gereçlerin bulunduğu bir </a:t>
            </a:r>
            <a:r>
              <a:rPr lang="tr-TR" sz="2800" dirty="0">
                <a:solidFill>
                  <a:srgbClr val="C00000"/>
                </a:solidFill>
              </a:rPr>
              <a:t>ortam</a:t>
            </a:r>
            <a:r>
              <a:rPr lang="tr-TR" sz="2800" dirty="0"/>
              <a:t>a gereksiniminiz var mı?</a:t>
            </a:r>
          </a:p>
          <a:p>
            <a:endParaRPr lang="tr-TR" dirty="0"/>
          </a:p>
        </p:txBody>
      </p:sp>
      <p:sp>
        <p:nvSpPr>
          <p:cNvPr id="4" name="3 Altbilgi Yer Tutucusu"/>
          <p:cNvSpPr>
            <a:spLocks noGrp="1"/>
          </p:cNvSpPr>
          <p:nvPr>
            <p:ph type="ftr" sz="quarter" idx="11"/>
          </p:nvPr>
        </p:nvSpPr>
        <p:spPr>
          <a:xfrm>
            <a:off x="533400" y="6309320"/>
            <a:ext cx="4834673" cy="432048"/>
          </a:xfrm>
        </p:spPr>
        <p:txBody>
          <a:bodyPr/>
          <a:lstStyle/>
          <a:p>
            <a:r>
              <a:rPr lang="da-DK"/>
              <a:t>Beceri Öğretimi</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28</a:t>
            </a:fld>
            <a:endParaRPr lang="tr-T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533400" y="2060848"/>
            <a:ext cx="8071048" cy="3744416"/>
          </a:xfrm>
        </p:spPr>
        <p:txBody>
          <a:bodyPr>
            <a:normAutofit/>
          </a:bodyPr>
          <a:lstStyle/>
          <a:p>
            <a:r>
              <a:rPr lang="tr-TR" sz="2800" dirty="0"/>
              <a:t>Bu soruların </a:t>
            </a:r>
            <a:r>
              <a:rPr lang="tr-TR" sz="2800" dirty="0">
                <a:solidFill>
                  <a:srgbClr val="C00000"/>
                </a:solidFill>
              </a:rPr>
              <a:t>ilkine</a:t>
            </a:r>
            <a:r>
              <a:rPr lang="tr-TR" sz="2800" dirty="0"/>
              <a:t> yanıtınız </a:t>
            </a:r>
            <a:r>
              <a:rPr lang="tr-TR" sz="2800" b="1" dirty="0"/>
              <a:t>evet ise</a:t>
            </a:r>
            <a:r>
              <a:rPr lang="tr-TR" sz="2800" dirty="0"/>
              <a:t> beceri analizini </a:t>
            </a:r>
            <a:r>
              <a:rPr lang="tr-TR" sz="2800" dirty="0">
                <a:solidFill>
                  <a:srgbClr val="C00000"/>
                </a:solidFill>
              </a:rPr>
              <a:t>belleğinizden yapmanız </a:t>
            </a:r>
            <a:r>
              <a:rPr lang="tr-TR" sz="2800" dirty="0"/>
              <a:t>yeterli olacaktır. </a:t>
            </a:r>
          </a:p>
          <a:p>
            <a:r>
              <a:rPr lang="tr-TR" sz="2800" dirty="0">
                <a:solidFill>
                  <a:srgbClr val="C00000"/>
                </a:solidFill>
              </a:rPr>
              <a:t>İlk soruya </a:t>
            </a:r>
            <a:r>
              <a:rPr lang="tr-TR" sz="2800" dirty="0"/>
              <a:t>yanıtınız </a:t>
            </a:r>
            <a:r>
              <a:rPr lang="tr-TR" sz="2800" b="1" dirty="0"/>
              <a:t>hayır ise</a:t>
            </a:r>
            <a:r>
              <a:rPr lang="tr-TR" sz="2800" dirty="0"/>
              <a:t> diğer sorulara yanıtınız evet bile olsa beceri analizini </a:t>
            </a:r>
            <a:r>
              <a:rPr lang="tr-TR" sz="2800" dirty="0">
                <a:solidFill>
                  <a:srgbClr val="C00000"/>
                </a:solidFill>
              </a:rPr>
              <a:t>bizzat yaparak ya da beceriyi yapan bir bireyi gözleyerek</a:t>
            </a:r>
            <a:r>
              <a:rPr lang="tr-TR" sz="2800" dirty="0"/>
              <a:t> analizi gerçekleştirmek yerinde bir davranış olacaktır. </a:t>
            </a:r>
          </a:p>
        </p:txBody>
      </p:sp>
      <p:sp>
        <p:nvSpPr>
          <p:cNvPr id="4" name="3 Altbilgi Yer Tutucusu"/>
          <p:cNvSpPr>
            <a:spLocks noGrp="1"/>
          </p:cNvSpPr>
          <p:nvPr>
            <p:ph type="ftr" sz="quarter" idx="11"/>
          </p:nvPr>
        </p:nvSpPr>
        <p:spPr>
          <a:xfrm>
            <a:off x="533400" y="6165304"/>
            <a:ext cx="4834673" cy="576064"/>
          </a:xfrm>
        </p:spPr>
        <p:txBody>
          <a:bodyPr/>
          <a:lstStyle/>
          <a:p>
            <a:r>
              <a:rPr lang="da-DK" dirty="0"/>
              <a:t>Beceri Öğretimi</a:t>
            </a:r>
            <a:endParaRPr lang="tr-TR" dirty="0"/>
          </a:p>
        </p:txBody>
      </p:sp>
      <p:sp>
        <p:nvSpPr>
          <p:cNvPr id="6" name="Slayt Numarası Yer Tutucusu 5"/>
          <p:cNvSpPr>
            <a:spLocks noGrp="1"/>
          </p:cNvSpPr>
          <p:nvPr>
            <p:ph type="sldNum" sz="quarter" idx="12"/>
          </p:nvPr>
        </p:nvSpPr>
        <p:spPr/>
        <p:txBody>
          <a:bodyPr/>
          <a:lstStyle/>
          <a:p>
            <a:fld id="{B1DEFA8C-F947-479F-BE07-76B6B3F80BF1}" type="slidenum">
              <a:rPr lang="tr-TR" smtClean="0"/>
              <a:pPr/>
              <a:t>29</a:t>
            </a:fld>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5EC6B41-8E66-41E0-A52D-2A9B689A1880}"/>
              </a:ext>
            </a:extLst>
          </p:cNvPr>
          <p:cNvSpPr>
            <a:spLocks noGrp="1"/>
          </p:cNvSpPr>
          <p:nvPr>
            <p:ph type="title"/>
          </p:nvPr>
        </p:nvSpPr>
        <p:spPr>
          <a:xfrm>
            <a:off x="1283471" y="260649"/>
            <a:ext cx="7372804" cy="1440160"/>
          </a:xfrm>
        </p:spPr>
        <p:txBody>
          <a:bodyPr>
            <a:noAutofit/>
          </a:bodyPr>
          <a:lstStyle/>
          <a:p>
            <a:pPr algn="ctr"/>
            <a:r>
              <a:rPr lang="tr-TR" sz="2800" b="1" dirty="0">
                <a:solidFill>
                  <a:srgbClr val="C00000"/>
                </a:solidFill>
                <a:effectLst/>
              </a:rPr>
              <a:t>Özel gereksinimli öğrenciler için temel kavramların ve becerilerin öğrenilmesi neden önemlidir?</a:t>
            </a:r>
            <a:endParaRPr lang="tr-TR" sz="2800" dirty="0">
              <a:solidFill>
                <a:srgbClr val="C00000"/>
              </a:solidFill>
            </a:endParaRPr>
          </a:p>
        </p:txBody>
      </p:sp>
      <p:sp>
        <p:nvSpPr>
          <p:cNvPr id="3" name="İçerik Yer Tutucusu 2">
            <a:extLst>
              <a:ext uri="{FF2B5EF4-FFF2-40B4-BE49-F238E27FC236}">
                <a16:creationId xmlns:a16="http://schemas.microsoft.com/office/drawing/2014/main" id="{ACD6311D-5566-429D-A93D-7229E66402D6}"/>
              </a:ext>
            </a:extLst>
          </p:cNvPr>
          <p:cNvSpPr>
            <a:spLocks noGrp="1"/>
          </p:cNvSpPr>
          <p:nvPr>
            <p:ph idx="1"/>
          </p:nvPr>
        </p:nvSpPr>
        <p:spPr>
          <a:xfrm>
            <a:off x="539552" y="2015733"/>
            <a:ext cx="8208911" cy="3450613"/>
          </a:xfrm>
        </p:spPr>
        <p:txBody>
          <a:bodyPr/>
          <a:lstStyle/>
          <a:p>
            <a:r>
              <a:rPr lang="tr-TR" sz="2800" dirty="0"/>
              <a:t>Her öğrencinin içinde bulunduğu topluma uyum sağlaması ve yaşadığı toplumun bir parçası olabilmesi için </a:t>
            </a:r>
            <a:r>
              <a:rPr lang="tr-TR" sz="2800" dirty="0">
                <a:solidFill>
                  <a:srgbClr val="C00000"/>
                </a:solidFill>
              </a:rPr>
              <a:t>eğitime</a:t>
            </a:r>
            <a:r>
              <a:rPr lang="tr-TR" sz="2800" dirty="0"/>
              <a:t> gereksinimi vardır. </a:t>
            </a:r>
          </a:p>
          <a:p>
            <a:r>
              <a:rPr lang="tr-TR" sz="2800" dirty="0"/>
              <a:t>Eğitim öğrencilerin hayatında önemli bir dönemi kapsayan </a:t>
            </a:r>
            <a:r>
              <a:rPr lang="tr-TR" sz="2800" dirty="0">
                <a:solidFill>
                  <a:srgbClr val="C00000"/>
                </a:solidFill>
              </a:rPr>
              <a:t>uzun bir süreç</a:t>
            </a:r>
            <a:r>
              <a:rPr lang="tr-TR" sz="2800" dirty="0"/>
              <a:t>tir. </a:t>
            </a:r>
          </a:p>
          <a:p>
            <a:endParaRPr lang="tr-TR" dirty="0"/>
          </a:p>
        </p:txBody>
      </p:sp>
      <p:sp>
        <p:nvSpPr>
          <p:cNvPr id="4" name="Alt Bilgi Yer Tutucusu 3">
            <a:extLst>
              <a:ext uri="{FF2B5EF4-FFF2-40B4-BE49-F238E27FC236}">
                <a16:creationId xmlns:a16="http://schemas.microsoft.com/office/drawing/2014/main" id="{B79243F0-86DE-47AE-9C69-1C59F45A8722}"/>
              </a:ext>
            </a:extLst>
          </p:cNvPr>
          <p:cNvSpPr>
            <a:spLocks noGrp="1"/>
          </p:cNvSpPr>
          <p:nvPr>
            <p:ph type="ftr" sz="quarter" idx="11"/>
          </p:nvPr>
        </p:nvSpPr>
        <p:spPr/>
        <p:txBody>
          <a:bodyPr/>
          <a:lstStyle/>
          <a:p>
            <a:r>
              <a:rPr lang="da-DK" dirty="0"/>
              <a:t>Beceri Öğretimi</a:t>
            </a:r>
            <a:endParaRPr lang="tr-TR" dirty="0"/>
          </a:p>
        </p:txBody>
      </p:sp>
      <p:sp>
        <p:nvSpPr>
          <p:cNvPr id="5" name="Slayt Numarası Yer Tutucusu 4">
            <a:extLst>
              <a:ext uri="{FF2B5EF4-FFF2-40B4-BE49-F238E27FC236}">
                <a16:creationId xmlns:a16="http://schemas.microsoft.com/office/drawing/2014/main" id="{1FC0E4A0-3549-4551-9960-A94DD7EECC72}"/>
              </a:ext>
            </a:extLst>
          </p:cNvPr>
          <p:cNvSpPr>
            <a:spLocks noGrp="1"/>
          </p:cNvSpPr>
          <p:nvPr>
            <p:ph type="sldNum" sz="quarter" idx="12"/>
          </p:nvPr>
        </p:nvSpPr>
        <p:spPr/>
        <p:txBody>
          <a:bodyPr/>
          <a:lstStyle/>
          <a:p>
            <a:fld id="{B1DEFA8C-F947-479F-BE07-76B6B3F80BF1}" type="slidenum">
              <a:rPr lang="tr-TR" smtClean="0"/>
              <a:pPr/>
              <a:t>3</a:t>
            </a:fld>
            <a:endParaRPr lang="tr-TR"/>
          </a:p>
        </p:txBody>
      </p:sp>
    </p:spTree>
    <p:extLst>
      <p:ext uri="{BB962C8B-B14F-4D97-AF65-F5344CB8AC3E}">
        <p14:creationId xmlns:p14="http://schemas.microsoft.com/office/powerpoint/2010/main" val="8695275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75656" y="692696"/>
            <a:ext cx="6048672" cy="936104"/>
          </a:xfrm>
        </p:spPr>
        <p:txBody>
          <a:bodyPr>
            <a:normAutofit/>
          </a:bodyPr>
          <a:lstStyle/>
          <a:p>
            <a:pPr algn="ctr"/>
            <a:r>
              <a:rPr lang="tr-TR" sz="2400" b="1" dirty="0">
                <a:solidFill>
                  <a:srgbClr val="C00000"/>
                </a:solidFill>
              </a:rPr>
              <a:t>Dikkat!!!</a:t>
            </a:r>
            <a:endParaRPr lang="tr-TR" sz="2400" dirty="0">
              <a:solidFill>
                <a:srgbClr val="C00000"/>
              </a:solidFill>
            </a:endParaRPr>
          </a:p>
        </p:txBody>
      </p:sp>
      <p:sp>
        <p:nvSpPr>
          <p:cNvPr id="3" name="2 İçerik Yer Tutucusu"/>
          <p:cNvSpPr>
            <a:spLocks noGrp="1"/>
          </p:cNvSpPr>
          <p:nvPr>
            <p:ph idx="1"/>
          </p:nvPr>
        </p:nvSpPr>
        <p:spPr>
          <a:xfrm>
            <a:off x="251520" y="1916832"/>
            <a:ext cx="8568952" cy="4142195"/>
          </a:xfrm>
        </p:spPr>
        <p:txBody>
          <a:bodyPr>
            <a:noAutofit/>
          </a:bodyPr>
          <a:lstStyle/>
          <a:p>
            <a:r>
              <a:rPr lang="tr-TR" dirty="0"/>
              <a:t>Aşina olduğunuz ve düzenli olarak yaptığınız bir becerinin analizini oluştururken bile</a:t>
            </a:r>
            <a:r>
              <a:rPr lang="tr-TR" dirty="0">
                <a:solidFill>
                  <a:srgbClr val="C00000"/>
                </a:solidFill>
              </a:rPr>
              <a:t> basamak atlama olasılığı </a:t>
            </a:r>
            <a:r>
              <a:rPr lang="tr-TR" dirty="0"/>
              <a:t>olabilir. </a:t>
            </a:r>
          </a:p>
          <a:p>
            <a:r>
              <a:rPr lang="tr-TR" dirty="0"/>
              <a:t>Bu nedenle beceriye ne kadar aşina olursak olalım, </a:t>
            </a:r>
            <a:r>
              <a:rPr lang="tr-TR" b="1" dirty="0"/>
              <a:t>bizzat beceriyi yaparak</a:t>
            </a:r>
            <a:r>
              <a:rPr lang="tr-TR" dirty="0"/>
              <a:t> ya da </a:t>
            </a:r>
            <a:r>
              <a:rPr lang="tr-TR" b="1" dirty="0"/>
              <a:t>beceriyi yapan bir bireyi gözleyerek</a:t>
            </a:r>
            <a:r>
              <a:rPr lang="tr-TR" dirty="0"/>
              <a:t> analiz basamaklarını oluşturmanın her zaman yararı vardır.</a:t>
            </a:r>
          </a:p>
          <a:p>
            <a:r>
              <a:rPr lang="tr-TR" dirty="0"/>
              <a:t>Analiz yapıldıktan (bizzat yaparak ya da yapanı gözleyip yazarak) sonra beceri basamaklarındaki uyuşmaya bakmak için </a:t>
            </a:r>
            <a:r>
              <a:rPr lang="tr-TR" dirty="0">
                <a:solidFill>
                  <a:srgbClr val="C00000"/>
                </a:solidFill>
              </a:rPr>
              <a:t>güvenirlik çalışması </a:t>
            </a:r>
            <a:r>
              <a:rPr lang="tr-TR" dirty="0"/>
              <a:t>gerçekleştirilmelidir.  </a:t>
            </a:r>
          </a:p>
          <a:p>
            <a:r>
              <a:rPr lang="tr-TR" dirty="0"/>
              <a:t>Beceri analizi oluşturulduktan sonra alan uzmanlarından (ör., özel eğitim öğretmenleri, özel eğitim alanında çalışan akademisyenler) </a:t>
            </a:r>
            <a:r>
              <a:rPr lang="tr-TR" b="1" dirty="0">
                <a:solidFill>
                  <a:srgbClr val="C00000"/>
                </a:solidFill>
              </a:rPr>
              <a:t>uzman görüşü </a:t>
            </a:r>
            <a:r>
              <a:rPr lang="tr-TR" dirty="0"/>
              <a:t>alınması yerinde olacaktır.  </a:t>
            </a:r>
          </a:p>
          <a:p>
            <a:endParaRPr lang="tr-TR" sz="2500" dirty="0">
              <a:solidFill>
                <a:schemeClr val="bg1"/>
              </a:solidFill>
            </a:endParaRPr>
          </a:p>
        </p:txBody>
      </p:sp>
      <p:sp>
        <p:nvSpPr>
          <p:cNvPr id="4" name="3 Altbilgi Yer Tutucusu"/>
          <p:cNvSpPr>
            <a:spLocks noGrp="1"/>
          </p:cNvSpPr>
          <p:nvPr>
            <p:ph type="ftr" sz="quarter" idx="11"/>
          </p:nvPr>
        </p:nvSpPr>
        <p:spPr>
          <a:xfrm>
            <a:off x="533400" y="6454808"/>
            <a:ext cx="4834673" cy="286560"/>
          </a:xfrm>
        </p:spPr>
        <p:txBody>
          <a:bodyPr/>
          <a:lstStyle/>
          <a:p>
            <a:r>
              <a:rPr lang="da-DK"/>
              <a:t>Beceri Öğretimi</a:t>
            </a:r>
            <a:endParaRPr lang="tr-TR" dirty="0"/>
          </a:p>
        </p:txBody>
      </p:sp>
      <p:sp>
        <p:nvSpPr>
          <p:cNvPr id="6" name="Slayt Numarası Yer Tutucusu 5"/>
          <p:cNvSpPr>
            <a:spLocks noGrp="1"/>
          </p:cNvSpPr>
          <p:nvPr>
            <p:ph type="sldNum" sz="quarter" idx="12"/>
          </p:nvPr>
        </p:nvSpPr>
        <p:spPr/>
        <p:txBody>
          <a:bodyPr/>
          <a:lstStyle/>
          <a:p>
            <a:fld id="{B1DEFA8C-F947-479F-BE07-76B6B3F80BF1}" type="slidenum">
              <a:rPr lang="tr-TR" smtClean="0"/>
              <a:pPr/>
              <a:t>30</a:t>
            </a:fld>
            <a:endParaRPr lang="tr-T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43491" y="692696"/>
            <a:ext cx="6571343" cy="1080121"/>
          </a:xfrm>
        </p:spPr>
        <p:txBody>
          <a:bodyPr>
            <a:normAutofit/>
          </a:bodyPr>
          <a:lstStyle/>
          <a:p>
            <a:pPr algn="ctr"/>
            <a:r>
              <a:rPr lang="tr-TR" sz="2800" b="1" dirty="0">
                <a:solidFill>
                  <a:srgbClr val="C00000"/>
                </a:solidFill>
              </a:rPr>
              <a:t>Beceri analizi oluşturma yaklaşımları nelerdir?</a:t>
            </a:r>
          </a:p>
        </p:txBody>
      </p:sp>
      <p:sp>
        <p:nvSpPr>
          <p:cNvPr id="3" name="2 İçerik Yer Tutucusu"/>
          <p:cNvSpPr>
            <a:spLocks noGrp="1"/>
          </p:cNvSpPr>
          <p:nvPr>
            <p:ph idx="1"/>
          </p:nvPr>
        </p:nvSpPr>
        <p:spPr>
          <a:xfrm>
            <a:off x="251520" y="1916832"/>
            <a:ext cx="8568952" cy="4378048"/>
          </a:xfrm>
        </p:spPr>
        <p:txBody>
          <a:bodyPr>
            <a:normAutofit/>
          </a:bodyPr>
          <a:lstStyle/>
          <a:p>
            <a:r>
              <a:rPr lang="tr-TR" sz="2800" dirty="0"/>
              <a:t>Beceri analizinin bizzat mı, bellekten mi, yoksa beceriyi yapan bir kişiyi gözleyerek mi yapılacağına karar verdikten sonra </a:t>
            </a:r>
            <a:r>
              <a:rPr lang="tr-TR" sz="2800" dirty="0">
                <a:solidFill>
                  <a:srgbClr val="C00000"/>
                </a:solidFill>
              </a:rPr>
              <a:t>analizi oluştururken hangi yaklaşımın seçileceği</a:t>
            </a:r>
            <a:r>
              <a:rPr lang="tr-TR" sz="2800" dirty="0"/>
              <a:t>ne de karar vermek gerekir. </a:t>
            </a:r>
          </a:p>
          <a:p>
            <a:r>
              <a:rPr lang="tr-TR" sz="2800" dirty="0"/>
              <a:t>Beceri analizi </a:t>
            </a:r>
            <a:r>
              <a:rPr lang="tr-TR" sz="2800" dirty="0">
                <a:solidFill>
                  <a:srgbClr val="C00000"/>
                </a:solidFill>
              </a:rPr>
              <a:t>iki farklı yaklaşımla </a:t>
            </a:r>
            <a:r>
              <a:rPr lang="tr-TR" sz="2800" dirty="0"/>
              <a:t>yapılabilir: </a:t>
            </a:r>
          </a:p>
          <a:p>
            <a:pPr lvl="1"/>
            <a:r>
              <a:rPr lang="tr-TR" sz="2800" dirty="0"/>
              <a:t>İleri zincirleme yaklaşımı</a:t>
            </a:r>
          </a:p>
          <a:p>
            <a:pPr lvl="1"/>
            <a:r>
              <a:rPr lang="tr-TR" sz="2800" dirty="0"/>
              <a:t>Tersine/geriye zincirleme yaklaşımı  </a:t>
            </a:r>
          </a:p>
          <a:p>
            <a:endParaRPr lang="tr-TR" dirty="0"/>
          </a:p>
        </p:txBody>
      </p:sp>
      <p:sp>
        <p:nvSpPr>
          <p:cNvPr id="4" name="3 Altbilgi Yer Tutucusu"/>
          <p:cNvSpPr>
            <a:spLocks noGrp="1"/>
          </p:cNvSpPr>
          <p:nvPr>
            <p:ph type="ftr" sz="quarter" idx="11"/>
          </p:nvPr>
        </p:nvSpPr>
        <p:spPr>
          <a:xfrm>
            <a:off x="533400" y="6438896"/>
            <a:ext cx="4834673" cy="302472"/>
          </a:xfrm>
        </p:spPr>
        <p:txBody>
          <a:bodyPr/>
          <a:lstStyle/>
          <a:p>
            <a:r>
              <a:rPr lang="da-DK"/>
              <a:t>Beceri Öğretimi</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31</a:t>
            </a:fld>
            <a:endParaRPr lang="tr-T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43491" y="692696"/>
            <a:ext cx="6571343" cy="792089"/>
          </a:xfrm>
        </p:spPr>
        <p:txBody>
          <a:bodyPr>
            <a:normAutofit/>
          </a:bodyPr>
          <a:lstStyle/>
          <a:p>
            <a:pPr algn="ctr"/>
            <a:r>
              <a:rPr lang="tr-TR" sz="2400" b="1" dirty="0">
                <a:solidFill>
                  <a:srgbClr val="C00000"/>
                </a:solidFill>
              </a:rPr>
              <a:t>İleri Zincirleme Yaklaşımı</a:t>
            </a:r>
          </a:p>
        </p:txBody>
      </p:sp>
      <p:sp>
        <p:nvSpPr>
          <p:cNvPr id="3" name="2 İçerik Yer Tutucusu"/>
          <p:cNvSpPr>
            <a:spLocks noGrp="1"/>
          </p:cNvSpPr>
          <p:nvPr>
            <p:ph idx="1"/>
          </p:nvPr>
        </p:nvSpPr>
        <p:spPr>
          <a:xfrm>
            <a:off x="323528" y="2132856"/>
            <a:ext cx="8352928" cy="3744416"/>
          </a:xfrm>
        </p:spPr>
        <p:txBody>
          <a:bodyPr>
            <a:normAutofit/>
          </a:bodyPr>
          <a:lstStyle/>
          <a:p>
            <a:r>
              <a:rPr lang="tr-TR" sz="2800" i="1" dirty="0"/>
              <a:t>İleri zincirleme yaklaşımında </a:t>
            </a:r>
            <a:r>
              <a:rPr lang="tr-TR" sz="2800" dirty="0"/>
              <a:t>analizi yapılan becerinin basamakları yapılış sırasına göre </a:t>
            </a:r>
            <a:r>
              <a:rPr lang="tr-TR" sz="2800" b="1" i="1" dirty="0">
                <a:solidFill>
                  <a:srgbClr val="C00000"/>
                </a:solidFill>
              </a:rPr>
              <a:t>‘önce yapılandan sonra yapılana’ </a:t>
            </a:r>
            <a:r>
              <a:rPr lang="tr-TR" sz="2800" dirty="0"/>
              <a:t>doğru sıralanır. </a:t>
            </a:r>
          </a:p>
        </p:txBody>
      </p:sp>
      <p:sp>
        <p:nvSpPr>
          <p:cNvPr id="4" name="3 Altbilgi Yer Tutucusu"/>
          <p:cNvSpPr>
            <a:spLocks noGrp="1"/>
          </p:cNvSpPr>
          <p:nvPr>
            <p:ph type="ftr" sz="quarter" idx="11"/>
          </p:nvPr>
        </p:nvSpPr>
        <p:spPr>
          <a:xfrm>
            <a:off x="533400" y="6438896"/>
            <a:ext cx="4834673" cy="230464"/>
          </a:xfrm>
        </p:spPr>
        <p:txBody>
          <a:bodyPr/>
          <a:lstStyle/>
          <a:p>
            <a:r>
              <a:rPr lang="da-DK"/>
              <a:t>Beceri Öğretimi</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32</a:t>
            </a:fld>
            <a:endParaRPr lang="tr-T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43491" y="692696"/>
            <a:ext cx="6571343" cy="1008113"/>
          </a:xfrm>
        </p:spPr>
        <p:txBody>
          <a:bodyPr>
            <a:normAutofit/>
          </a:bodyPr>
          <a:lstStyle/>
          <a:p>
            <a:pPr algn="ctr"/>
            <a:r>
              <a:rPr lang="tr-TR" sz="2400" b="1" cap="none" dirty="0">
                <a:solidFill>
                  <a:srgbClr val="C00000"/>
                </a:solidFill>
              </a:rPr>
              <a:t>İleri Zincirleme Yaklaşımıyla Çorap Giyme Becerisinin Analizi</a:t>
            </a:r>
          </a:p>
        </p:txBody>
      </p:sp>
      <p:sp>
        <p:nvSpPr>
          <p:cNvPr id="3" name="2 İçerik Yer Tutucusu"/>
          <p:cNvSpPr>
            <a:spLocks noGrp="1"/>
          </p:cNvSpPr>
          <p:nvPr>
            <p:ph idx="1"/>
          </p:nvPr>
        </p:nvSpPr>
        <p:spPr>
          <a:xfrm>
            <a:off x="323528" y="1772816"/>
            <a:ext cx="8280920" cy="4450056"/>
          </a:xfrm>
        </p:spPr>
        <p:txBody>
          <a:bodyPr>
            <a:noAutofit/>
          </a:bodyPr>
          <a:lstStyle/>
          <a:p>
            <a:pPr lvl="0"/>
            <a:r>
              <a:rPr lang="tr-TR" sz="2200" dirty="0"/>
              <a:t>1. Katlanmış olarak önünde duran çorabı her iki eliyle koncundan tutar.</a:t>
            </a:r>
          </a:p>
          <a:p>
            <a:r>
              <a:rPr lang="tr-TR" sz="2200" dirty="0"/>
              <a:t>2. Çorabın katlarını açar.</a:t>
            </a:r>
          </a:p>
          <a:p>
            <a:r>
              <a:rPr lang="tr-TR" sz="2200" dirty="0"/>
              <a:t>3. Baş parmakları çorabın koncunun içinde olacak şekilde çorabı iki elinin parmakları arasında toplar.   </a:t>
            </a:r>
          </a:p>
          <a:p>
            <a:r>
              <a:rPr lang="tr-TR" sz="2200" dirty="0"/>
              <a:t>4. Çorabı parmak uçlarına yerleştirir.</a:t>
            </a:r>
          </a:p>
          <a:p>
            <a:r>
              <a:rPr lang="tr-TR" sz="2200" dirty="0"/>
              <a:t>5. İki elini bırakmadan çorabı topuğuna kadar çeker.</a:t>
            </a:r>
          </a:p>
          <a:p>
            <a:r>
              <a:rPr lang="tr-TR" sz="2200" dirty="0"/>
              <a:t>6. Ayağını hafifçe kaldırarak çorabı topuğundan geçirir.</a:t>
            </a:r>
          </a:p>
          <a:p>
            <a:r>
              <a:rPr lang="tr-TR" sz="2200" dirty="0"/>
              <a:t>7. İki elini bırakmadan çorabı yukarı çekerek giyer.</a:t>
            </a:r>
          </a:p>
        </p:txBody>
      </p:sp>
      <p:sp>
        <p:nvSpPr>
          <p:cNvPr id="4" name="3 Altbilgi Yer Tutucusu"/>
          <p:cNvSpPr>
            <a:spLocks noGrp="1"/>
          </p:cNvSpPr>
          <p:nvPr>
            <p:ph type="ftr" sz="quarter" idx="11"/>
          </p:nvPr>
        </p:nvSpPr>
        <p:spPr>
          <a:xfrm>
            <a:off x="533400" y="6438896"/>
            <a:ext cx="4834673" cy="302472"/>
          </a:xfrm>
        </p:spPr>
        <p:txBody>
          <a:bodyPr/>
          <a:lstStyle/>
          <a:p>
            <a:r>
              <a:rPr lang="da-DK"/>
              <a:t>Beceri Öğretimi</a:t>
            </a:r>
            <a:endParaRPr lang="tr-TR" dirty="0"/>
          </a:p>
        </p:txBody>
      </p:sp>
      <p:sp>
        <p:nvSpPr>
          <p:cNvPr id="6" name="Slayt Numarası Yer Tutucusu 5"/>
          <p:cNvSpPr>
            <a:spLocks noGrp="1"/>
          </p:cNvSpPr>
          <p:nvPr>
            <p:ph type="sldNum" sz="quarter" idx="12"/>
          </p:nvPr>
        </p:nvSpPr>
        <p:spPr/>
        <p:txBody>
          <a:bodyPr/>
          <a:lstStyle/>
          <a:p>
            <a:fld id="{B1DEFA8C-F947-479F-BE07-76B6B3F80BF1}" type="slidenum">
              <a:rPr lang="tr-TR" smtClean="0"/>
              <a:pPr/>
              <a:t>33</a:t>
            </a:fld>
            <a:endParaRPr lang="tr-T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43491" y="692696"/>
            <a:ext cx="6571343" cy="792089"/>
          </a:xfrm>
        </p:spPr>
        <p:txBody>
          <a:bodyPr>
            <a:normAutofit/>
          </a:bodyPr>
          <a:lstStyle/>
          <a:p>
            <a:pPr algn="ctr"/>
            <a:r>
              <a:rPr lang="tr-TR" sz="2400" b="1" dirty="0">
                <a:solidFill>
                  <a:srgbClr val="C00000"/>
                </a:solidFill>
              </a:rPr>
              <a:t>Tersine/Geriye Zincirleme Yaklaşımı</a:t>
            </a:r>
          </a:p>
        </p:txBody>
      </p:sp>
      <p:sp>
        <p:nvSpPr>
          <p:cNvPr id="3" name="2 İçerik Yer Tutucusu"/>
          <p:cNvSpPr>
            <a:spLocks noGrp="1"/>
          </p:cNvSpPr>
          <p:nvPr>
            <p:ph idx="1"/>
          </p:nvPr>
        </p:nvSpPr>
        <p:spPr>
          <a:xfrm>
            <a:off x="251520" y="1916832"/>
            <a:ext cx="8568952" cy="4248472"/>
          </a:xfrm>
        </p:spPr>
        <p:txBody>
          <a:bodyPr>
            <a:normAutofit lnSpcReduction="10000"/>
          </a:bodyPr>
          <a:lstStyle/>
          <a:p>
            <a:r>
              <a:rPr lang="tr-TR" sz="2800" i="1" dirty="0"/>
              <a:t>Tersine/geriye zincirleme yaklaşımında </a:t>
            </a:r>
            <a:r>
              <a:rPr lang="tr-TR" sz="2800" dirty="0"/>
              <a:t>analizi yapılan becerinin basamakları yapılış sırasına göre </a:t>
            </a:r>
            <a:r>
              <a:rPr lang="tr-TR" sz="2800" b="1" i="1" dirty="0">
                <a:solidFill>
                  <a:srgbClr val="C00000"/>
                </a:solidFill>
              </a:rPr>
              <a:t>‘en son yapılandan en önce yapılana’ </a:t>
            </a:r>
            <a:r>
              <a:rPr lang="tr-TR" sz="2800" dirty="0"/>
              <a:t>doğru sıralanır.</a:t>
            </a:r>
          </a:p>
          <a:p>
            <a:r>
              <a:rPr lang="tr-TR" sz="2800" dirty="0"/>
              <a:t>Alanyazına bakıldığında tersine/geriye zincirleme yaklaşımıyla analizin yaygın olarak giyinme becerilerinin ve çeşitli oyun becerilerinin (ör., yap-boz takma, bebek uyutma, şekil kutusuna şekil atma vb.) öğretiminde kullanıldığı görülmektedir. </a:t>
            </a:r>
          </a:p>
        </p:txBody>
      </p:sp>
      <p:sp>
        <p:nvSpPr>
          <p:cNvPr id="4" name="3 Altbilgi Yer Tutucusu"/>
          <p:cNvSpPr>
            <a:spLocks noGrp="1"/>
          </p:cNvSpPr>
          <p:nvPr>
            <p:ph type="ftr" sz="quarter" idx="11"/>
          </p:nvPr>
        </p:nvSpPr>
        <p:spPr>
          <a:xfrm>
            <a:off x="533400" y="6438896"/>
            <a:ext cx="4834673" cy="302472"/>
          </a:xfrm>
        </p:spPr>
        <p:txBody>
          <a:bodyPr/>
          <a:lstStyle/>
          <a:p>
            <a:r>
              <a:rPr lang="da-DK"/>
              <a:t>Beceri Öğretimi</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34</a:t>
            </a:fld>
            <a:endParaRPr lang="tr-T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43491" y="476672"/>
            <a:ext cx="7016941" cy="936104"/>
          </a:xfrm>
        </p:spPr>
        <p:txBody>
          <a:bodyPr>
            <a:normAutofit/>
          </a:bodyPr>
          <a:lstStyle/>
          <a:p>
            <a:pPr algn="ctr"/>
            <a:r>
              <a:rPr lang="tr-TR" sz="2400" b="1" cap="none" dirty="0">
                <a:solidFill>
                  <a:srgbClr val="C00000"/>
                </a:solidFill>
              </a:rPr>
              <a:t>Tersine/Geriye Zincirleme Yaklaşımıyla Çorap Giyme Becerisinin Analizi</a:t>
            </a:r>
          </a:p>
        </p:txBody>
      </p:sp>
      <p:sp>
        <p:nvSpPr>
          <p:cNvPr id="3" name="2 İçerik Yer Tutucusu"/>
          <p:cNvSpPr>
            <a:spLocks noGrp="1"/>
          </p:cNvSpPr>
          <p:nvPr>
            <p:ph idx="1"/>
          </p:nvPr>
        </p:nvSpPr>
        <p:spPr>
          <a:xfrm>
            <a:off x="323528" y="2060848"/>
            <a:ext cx="8496944" cy="3888432"/>
          </a:xfrm>
        </p:spPr>
        <p:txBody>
          <a:bodyPr>
            <a:normAutofit/>
          </a:bodyPr>
          <a:lstStyle/>
          <a:p>
            <a:pPr lvl="0"/>
            <a:r>
              <a:rPr lang="tr-TR" sz="2600" dirty="0"/>
              <a:t>1. Ayak bileğine kadar giydirilmiş çorabı yukarı çekerek giyer.</a:t>
            </a:r>
          </a:p>
          <a:p>
            <a:r>
              <a:rPr lang="tr-TR" sz="2600" dirty="0"/>
              <a:t>2. Topuğuna kadar giydirilmiş çorabı ayak bileğine çekerek giyer.</a:t>
            </a:r>
          </a:p>
          <a:p>
            <a:pPr lvl="0"/>
            <a:r>
              <a:rPr lang="tr-TR" sz="2600" dirty="0"/>
              <a:t>3. Parmak uçlarına kadar giydirilmiş çorabı topuğuna çekerek giyer.</a:t>
            </a:r>
          </a:p>
          <a:p>
            <a:r>
              <a:rPr lang="tr-TR" sz="2600" dirty="0"/>
              <a:t>4. Toplanıp eline verilmiş çorabı ayak ucuna geçirerek giyer.</a:t>
            </a:r>
          </a:p>
          <a:p>
            <a:pPr lvl="0"/>
            <a:r>
              <a:rPr lang="tr-TR" sz="2600" dirty="0"/>
              <a:t>5. Katlanmış olarak önünde duran çorabı giyer.</a:t>
            </a:r>
          </a:p>
        </p:txBody>
      </p:sp>
      <p:sp>
        <p:nvSpPr>
          <p:cNvPr id="4" name="3 Altbilgi Yer Tutucusu"/>
          <p:cNvSpPr>
            <a:spLocks noGrp="1"/>
          </p:cNvSpPr>
          <p:nvPr>
            <p:ph type="ftr" sz="quarter" idx="11"/>
          </p:nvPr>
        </p:nvSpPr>
        <p:spPr>
          <a:xfrm>
            <a:off x="533400" y="6438896"/>
            <a:ext cx="4834673" cy="302472"/>
          </a:xfrm>
        </p:spPr>
        <p:txBody>
          <a:bodyPr/>
          <a:lstStyle/>
          <a:p>
            <a:r>
              <a:rPr lang="da-DK"/>
              <a:t>Beceri Öğretimi</a:t>
            </a:r>
            <a:endParaRPr lang="tr-TR" dirty="0"/>
          </a:p>
        </p:txBody>
      </p:sp>
      <p:sp>
        <p:nvSpPr>
          <p:cNvPr id="6" name="Slayt Numarası Yer Tutucusu 5"/>
          <p:cNvSpPr>
            <a:spLocks noGrp="1"/>
          </p:cNvSpPr>
          <p:nvPr>
            <p:ph type="sldNum" sz="quarter" idx="12"/>
          </p:nvPr>
        </p:nvSpPr>
        <p:spPr/>
        <p:txBody>
          <a:bodyPr/>
          <a:lstStyle/>
          <a:p>
            <a:fld id="{B1DEFA8C-F947-479F-BE07-76B6B3F80BF1}" type="slidenum">
              <a:rPr lang="tr-TR" smtClean="0"/>
              <a:pPr/>
              <a:t>35</a:t>
            </a:fld>
            <a:endParaRPr lang="tr-T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533400" y="2336873"/>
            <a:ext cx="8071048" cy="3599316"/>
          </a:xfrm>
        </p:spPr>
        <p:txBody>
          <a:bodyPr/>
          <a:lstStyle/>
          <a:p>
            <a:endParaRPr lang="tr-TR" dirty="0"/>
          </a:p>
          <a:p>
            <a:endParaRPr lang="tr-TR" dirty="0"/>
          </a:p>
          <a:p>
            <a:endParaRPr lang="tr-TR" dirty="0"/>
          </a:p>
          <a:p>
            <a:r>
              <a:rPr lang="tr-TR" sz="2800" dirty="0"/>
              <a:t>Kazak giyme becerisinin analizini yapınız. </a:t>
            </a:r>
          </a:p>
        </p:txBody>
      </p:sp>
      <p:sp>
        <p:nvSpPr>
          <p:cNvPr id="4" name="Altbilgi Yer Tutucusu 3"/>
          <p:cNvSpPr>
            <a:spLocks noGrp="1"/>
          </p:cNvSpPr>
          <p:nvPr>
            <p:ph type="ftr" sz="quarter" idx="11"/>
          </p:nvPr>
        </p:nvSpPr>
        <p:spPr>
          <a:xfrm>
            <a:off x="533400" y="6237312"/>
            <a:ext cx="4834673" cy="432048"/>
          </a:xfrm>
        </p:spPr>
        <p:txBody>
          <a:bodyPr/>
          <a:lstStyle/>
          <a:p>
            <a:r>
              <a:rPr lang="da-DK"/>
              <a:t>Beceri Öğretimi</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36</a:t>
            </a:fld>
            <a:endParaRPr lang="tr-TR"/>
          </a:p>
        </p:txBody>
      </p:sp>
    </p:spTree>
    <p:extLst>
      <p:ext uri="{BB962C8B-B14F-4D97-AF65-F5344CB8AC3E}">
        <p14:creationId xmlns:p14="http://schemas.microsoft.com/office/powerpoint/2010/main" val="131859057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43491" y="404665"/>
            <a:ext cx="7160957" cy="1296144"/>
          </a:xfrm>
        </p:spPr>
        <p:txBody>
          <a:bodyPr>
            <a:normAutofit/>
          </a:bodyPr>
          <a:lstStyle/>
          <a:p>
            <a:pPr algn="ctr"/>
            <a:r>
              <a:rPr lang="tr-TR" sz="2800" b="1" dirty="0">
                <a:solidFill>
                  <a:srgbClr val="C00000"/>
                </a:solidFill>
              </a:rPr>
              <a:t>II. Başlama Düzeyi Verilerinin Toplanması (performans düzeyinin belirlenmesi)</a:t>
            </a:r>
          </a:p>
        </p:txBody>
      </p:sp>
      <p:sp>
        <p:nvSpPr>
          <p:cNvPr id="3" name="2 İçerik Yer Tutucusu"/>
          <p:cNvSpPr>
            <a:spLocks noGrp="1"/>
          </p:cNvSpPr>
          <p:nvPr>
            <p:ph idx="1"/>
          </p:nvPr>
        </p:nvSpPr>
        <p:spPr>
          <a:xfrm>
            <a:off x="251520" y="2060848"/>
            <a:ext cx="8496944" cy="4248472"/>
          </a:xfrm>
        </p:spPr>
        <p:txBody>
          <a:bodyPr>
            <a:normAutofit/>
          </a:bodyPr>
          <a:lstStyle/>
          <a:p>
            <a:r>
              <a:rPr lang="tr-TR" sz="2800" dirty="0"/>
              <a:t>Beceriye ilişkin olarak </a:t>
            </a:r>
            <a:r>
              <a:rPr lang="tr-TR" sz="2800" dirty="0">
                <a:solidFill>
                  <a:srgbClr val="C00000"/>
                </a:solidFill>
              </a:rPr>
              <a:t>başlama düzeyi verileri toplanırken (öğrencilerin performans düzeyi belirlenirken)</a:t>
            </a:r>
            <a:r>
              <a:rPr lang="tr-TR" sz="2800" dirty="0"/>
              <a:t> iki yöntem kullanılır: </a:t>
            </a:r>
          </a:p>
          <a:p>
            <a:pPr lvl="1"/>
            <a:r>
              <a:rPr lang="tr-TR" sz="2800" dirty="0"/>
              <a:t>Tek fırsat yöntemi</a:t>
            </a:r>
          </a:p>
          <a:p>
            <a:pPr lvl="1"/>
            <a:r>
              <a:rPr lang="tr-TR" sz="2800" dirty="0"/>
              <a:t>Çok fırsat yöntemi</a:t>
            </a:r>
          </a:p>
          <a:p>
            <a:endParaRPr lang="tr-TR" dirty="0"/>
          </a:p>
        </p:txBody>
      </p:sp>
      <p:sp>
        <p:nvSpPr>
          <p:cNvPr id="4" name="3 Altbilgi Yer Tutucusu"/>
          <p:cNvSpPr>
            <a:spLocks noGrp="1"/>
          </p:cNvSpPr>
          <p:nvPr>
            <p:ph type="ftr" sz="quarter" idx="11"/>
          </p:nvPr>
        </p:nvSpPr>
        <p:spPr>
          <a:xfrm>
            <a:off x="533400" y="6438896"/>
            <a:ext cx="4834673" cy="302472"/>
          </a:xfrm>
        </p:spPr>
        <p:txBody>
          <a:bodyPr/>
          <a:lstStyle/>
          <a:p>
            <a:r>
              <a:rPr lang="da-DK"/>
              <a:t>Beceri Öğretimi</a:t>
            </a:r>
            <a:endParaRPr lang="tr-TR" dirty="0"/>
          </a:p>
        </p:txBody>
      </p:sp>
      <p:sp>
        <p:nvSpPr>
          <p:cNvPr id="6" name="Slayt Numarası Yer Tutucusu 5"/>
          <p:cNvSpPr>
            <a:spLocks noGrp="1"/>
          </p:cNvSpPr>
          <p:nvPr>
            <p:ph type="sldNum" sz="quarter" idx="12"/>
          </p:nvPr>
        </p:nvSpPr>
        <p:spPr/>
        <p:txBody>
          <a:bodyPr/>
          <a:lstStyle/>
          <a:p>
            <a:fld id="{B1DEFA8C-F947-479F-BE07-76B6B3F80BF1}" type="slidenum">
              <a:rPr lang="tr-TR" smtClean="0"/>
              <a:pPr/>
              <a:t>37</a:t>
            </a:fld>
            <a:endParaRPr lang="tr-T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43491" y="804521"/>
            <a:ext cx="6571343" cy="896288"/>
          </a:xfrm>
        </p:spPr>
        <p:txBody>
          <a:bodyPr>
            <a:normAutofit/>
          </a:bodyPr>
          <a:lstStyle/>
          <a:p>
            <a:pPr algn="ctr"/>
            <a:r>
              <a:rPr lang="tr-TR" sz="2400" b="1" dirty="0">
                <a:solidFill>
                  <a:srgbClr val="C00000"/>
                </a:solidFill>
              </a:rPr>
              <a:t>Tek Fırsat Yöntemiyle Performans Alma</a:t>
            </a:r>
          </a:p>
        </p:txBody>
      </p:sp>
      <p:sp>
        <p:nvSpPr>
          <p:cNvPr id="3" name="2 İçerik Yer Tutucusu"/>
          <p:cNvSpPr>
            <a:spLocks noGrp="1"/>
          </p:cNvSpPr>
          <p:nvPr>
            <p:ph idx="1"/>
          </p:nvPr>
        </p:nvSpPr>
        <p:spPr>
          <a:xfrm>
            <a:off x="179512" y="1916832"/>
            <a:ext cx="8712968" cy="4032448"/>
          </a:xfrm>
        </p:spPr>
        <p:txBody>
          <a:bodyPr>
            <a:normAutofit fontScale="70000" lnSpcReduction="20000"/>
          </a:bodyPr>
          <a:lstStyle/>
          <a:p>
            <a:r>
              <a:rPr lang="tr-TR" sz="3100" dirty="0"/>
              <a:t>Öğrencinin beceriyi gerçekleştirmesi için </a:t>
            </a:r>
            <a:r>
              <a:rPr lang="tr-TR" sz="3100" dirty="0">
                <a:solidFill>
                  <a:srgbClr val="C00000"/>
                </a:solidFill>
              </a:rPr>
              <a:t>ortam ve kullanılacak materyaller düzenlenir. </a:t>
            </a:r>
          </a:p>
          <a:p>
            <a:r>
              <a:rPr lang="tr-TR" sz="3100" dirty="0"/>
              <a:t>Örneğin </a:t>
            </a:r>
            <a:r>
              <a:rPr lang="tr-TR" sz="3100" i="1" dirty="0"/>
              <a:t>“orta boy 15 tane boncuğu dizme” </a:t>
            </a:r>
            <a:r>
              <a:rPr lang="tr-TR" sz="3100" dirty="0"/>
              <a:t>becerisi için gerekli ortam ve materyaller,  “öğrencinin boyuna uygun yükseklikte masa ve sandalye, masanın üzerinde öğrencinin içinden boncukları rahatça alabileceği bir kabın içinde 15 boncuk, boncukların takıldığında çıkmasını engelleyecek şekilde arkası düğümlenmiş orta kalınlıkta ip” şeklinde düzenlenebilir.</a:t>
            </a:r>
          </a:p>
          <a:p>
            <a:r>
              <a:rPr lang="tr-TR" sz="3100" dirty="0"/>
              <a:t>Performans alımı sırasında beceri analizi masanın üzerinde durabileceği gibi öğrencinin dikkatini dağıtacaksa masanın yakınında bir yerde öğrencinin ilgisini dağıtmayacak bir şekilde de yerleştirilebilir. </a:t>
            </a:r>
          </a:p>
        </p:txBody>
      </p:sp>
      <p:sp>
        <p:nvSpPr>
          <p:cNvPr id="4" name="3 Altbilgi Yer Tutucusu"/>
          <p:cNvSpPr>
            <a:spLocks noGrp="1"/>
          </p:cNvSpPr>
          <p:nvPr>
            <p:ph type="ftr" sz="quarter" idx="11"/>
          </p:nvPr>
        </p:nvSpPr>
        <p:spPr>
          <a:xfrm>
            <a:off x="533400" y="6454808"/>
            <a:ext cx="4834673" cy="286560"/>
          </a:xfrm>
        </p:spPr>
        <p:txBody>
          <a:bodyPr/>
          <a:lstStyle/>
          <a:p>
            <a:r>
              <a:rPr lang="da-DK"/>
              <a:t>Beceri Öğretimi</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38</a:t>
            </a:fld>
            <a:endParaRPr lang="tr-T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323528" y="1916832"/>
            <a:ext cx="8424936" cy="4136648"/>
          </a:xfrm>
        </p:spPr>
        <p:txBody>
          <a:bodyPr>
            <a:normAutofit fontScale="85000" lnSpcReduction="20000"/>
          </a:bodyPr>
          <a:lstStyle/>
          <a:p>
            <a:r>
              <a:rPr lang="tr-TR" sz="2800" dirty="0"/>
              <a:t>Ortam düzenlendikten sonra performans alımına başlanabilir. </a:t>
            </a:r>
          </a:p>
          <a:p>
            <a:r>
              <a:rPr lang="tr-TR" sz="2800" i="1" dirty="0"/>
              <a:t>Tek fırsat yöntemiyle performans alırken: </a:t>
            </a:r>
          </a:p>
          <a:p>
            <a:pPr lvl="1"/>
            <a:r>
              <a:rPr lang="tr-TR" sz="2800" dirty="0"/>
              <a:t>Öğrenciye beceri yönergesi sunulur. Örneğin “Boncukları diz.”</a:t>
            </a:r>
          </a:p>
          <a:p>
            <a:pPr lvl="1"/>
            <a:r>
              <a:rPr lang="tr-TR" sz="2800" dirty="0"/>
              <a:t>Öğrenciyi gözleyerek bağımsız şekilde doğru olarak yaptığı basamaklara “+” konur. </a:t>
            </a:r>
          </a:p>
          <a:p>
            <a:pPr lvl="1"/>
            <a:r>
              <a:rPr lang="tr-TR" sz="2800" dirty="0"/>
              <a:t>Öğrencinin yapamadığı ya da yanlış yaptığı basamaklara “-” konur.</a:t>
            </a:r>
          </a:p>
          <a:p>
            <a:pPr lvl="1"/>
            <a:r>
              <a:rPr lang="tr-TR" sz="2800" dirty="0"/>
              <a:t>Öğrencinin </a:t>
            </a:r>
            <a:r>
              <a:rPr lang="tr-TR" sz="2800" dirty="0">
                <a:solidFill>
                  <a:srgbClr val="C00000"/>
                </a:solidFill>
              </a:rPr>
              <a:t>eksi aldığı </a:t>
            </a:r>
            <a:r>
              <a:rPr lang="tr-TR" sz="2800" dirty="0"/>
              <a:t>basamaktan itibaren </a:t>
            </a:r>
            <a:r>
              <a:rPr lang="tr-TR" sz="2800" dirty="0">
                <a:solidFill>
                  <a:srgbClr val="C00000"/>
                </a:solidFill>
              </a:rPr>
              <a:t>değerlendirme sona erdirilir.</a:t>
            </a:r>
          </a:p>
          <a:p>
            <a:endParaRPr lang="tr-TR" dirty="0"/>
          </a:p>
        </p:txBody>
      </p:sp>
      <p:sp>
        <p:nvSpPr>
          <p:cNvPr id="4" name="3 Altbilgi Yer Tutucusu"/>
          <p:cNvSpPr>
            <a:spLocks noGrp="1"/>
          </p:cNvSpPr>
          <p:nvPr>
            <p:ph type="ftr" sz="quarter" idx="11"/>
          </p:nvPr>
        </p:nvSpPr>
        <p:spPr>
          <a:xfrm>
            <a:off x="533400" y="6438896"/>
            <a:ext cx="4834673" cy="302472"/>
          </a:xfrm>
        </p:spPr>
        <p:txBody>
          <a:bodyPr/>
          <a:lstStyle/>
          <a:p>
            <a:r>
              <a:rPr lang="da-DK"/>
              <a:t>Beceri Öğretimi</a:t>
            </a:r>
            <a:endParaRPr lang="tr-TR" dirty="0"/>
          </a:p>
        </p:txBody>
      </p:sp>
      <p:sp>
        <p:nvSpPr>
          <p:cNvPr id="6" name="Slayt Numarası Yer Tutucusu 5"/>
          <p:cNvSpPr>
            <a:spLocks noGrp="1"/>
          </p:cNvSpPr>
          <p:nvPr>
            <p:ph type="sldNum" sz="quarter" idx="12"/>
          </p:nvPr>
        </p:nvSpPr>
        <p:spPr/>
        <p:txBody>
          <a:bodyPr/>
          <a:lstStyle/>
          <a:p>
            <a:fld id="{B1DEFA8C-F947-479F-BE07-76B6B3F80BF1}" type="slidenum">
              <a:rPr lang="tr-TR" smtClean="0"/>
              <a:pPr/>
              <a:t>39</a:t>
            </a:fld>
            <a:endParaRPr 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E03103B-2AEF-4672-B46A-6B75A108870E}"/>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2D3746B-DE31-4294-8A79-85C41EA3B912}"/>
              </a:ext>
            </a:extLst>
          </p:cNvPr>
          <p:cNvSpPr>
            <a:spLocks noGrp="1"/>
          </p:cNvSpPr>
          <p:nvPr>
            <p:ph idx="1"/>
          </p:nvPr>
        </p:nvSpPr>
        <p:spPr>
          <a:xfrm>
            <a:off x="323528" y="1916832"/>
            <a:ext cx="8568952" cy="4248471"/>
          </a:xfrm>
        </p:spPr>
        <p:txBody>
          <a:bodyPr>
            <a:normAutofit lnSpcReduction="10000"/>
          </a:bodyPr>
          <a:lstStyle/>
          <a:p>
            <a:r>
              <a:rPr lang="tr-TR" sz="2600" dirty="0"/>
              <a:t>“Tipik gelişen öğrenciler” gibi özel gereksinimli öğrencilerin de yaşadığı </a:t>
            </a:r>
            <a:r>
              <a:rPr lang="tr-TR" sz="2600" dirty="0">
                <a:solidFill>
                  <a:srgbClr val="C00000"/>
                </a:solidFill>
              </a:rPr>
              <a:t>toplumun bir parçası olabilmesi </a:t>
            </a:r>
            <a:r>
              <a:rPr lang="tr-TR" sz="2600" dirty="0"/>
              <a:t>ve yaşadığı toplumda </a:t>
            </a:r>
            <a:r>
              <a:rPr lang="tr-TR" sz="2600" dirty="0">
                <a:solidFill>
                  <a:srgbClr val="C00000"/>
                </a:solidFill>
              </a:rPr>
              <a:t>bağımsız olarak işlevde bulunabilmesi </a:t>
            </a:r>
            <a:r>
              <a:rPr lang="tr-TR" sz="2600" dirty="0"/>
              <a:t>için öğrenmesi gereken pek çok </a:t>
            </a:r>
            <a:r>
              <a:rPr lang="tr-TR" sz="2600" dirty="0">
                <a:solidFill>
                  <a:srgbClr val="C00000"/>
                </a:solidFill>
              </a:rPr>
              <a:t>davranış, kavram ve beceri </a:t>
            </a:r>
            <a:r>
              <a:rPr lang="tr-TR" sz="2600" dirty="0"/>
              <a:t>bulunmaktadır. </a:t>
            </a:r>
          </a:p>
          <a:p>
            <a:r>
              <a:rPr lang="tr-TR" sz="2600" dirty="0"/>
              <a:t>Öğrencilerin bu kavramları ve becerileri </a:t>
            </a:r>
            <a:r>
              <a:rPr lang="tr-TR" sz="2600" dirty="0">
                <a:solidFill>
                  <a:srgbClr val="C00000"/>
                </a:solidFill>
              </a:rPr>
              <a:t>öğrenebilmesi</a:t>
            </a:r>
            <a:r>
              <a:rPr lang="tr-TR" sz="2600" dirty="0"/>
              <a:t> ve davranışları </a:t>
            </a:r>
            <a:r>
              <a:rPr lang="tr-TR" sz="2600" dirty="0">
                <a:solidFill>
                  <a:srgbClr val="C00000"/>
                </a:solidFill>
              </a:rPr>
              <a:t>yerine getirebilmesi, </a:t>
            </a:r>
            <a:r>
              <a:rPr lang="tr-TR" sz="2600" dirty="0"/>
              <a:t>ileriki dönemlerde yaşamını </a:t>
            </a:r>
            <a:r>
              <a:rPr lang="tr-TR" sz="2600" dirty="0">
                <a:solidFill>
                  <a:srgbClr val="C00000"/>
                </a:solidFill>
              </a:rPr>
              <a:t>bağımsız</a:t>
            </a:r>
            <a:r>
              <a:rPr lang="tr-TR" sz="2600" dirty="0"/>
              <a:t> olarak sürdürmesine ve </a:t>
            </a:r>
            <a:r>
              <a:rPr lang="tr-TR" sz="2600" dirty="0">
                <a:solidFill>
                  <a:srgbClr val="C00000"/>
                </a:solidFill>
              </a:rPr>
              <a:t>meslek edinebilme</a:t>
            </a:r>
            <a:r>
              <a:rPr lang="tr-TR" sz="2600" dirty="0"/>
              <a:t>sine önemli bir katkı sağlayacaktır. </a:t>
            </a:r>
          </a:p>
          <a:p>
            <a:endParaRPr lang="tr-TR" dirty="0"/>
          </a:p>
        </p:txBody>
      </p:sp>
      <p:sp>
        <p:nvSpPr>
          <p:cNvPr id="4" name="Alt Bilgi Yer Tutucusu 3">
            <a:extLst>
              <a:ext uri="{FF2B5EF4-FFF2-40B4-BE49-F238E27FC236}">
                <a16:creationId xmlns:a16="http://schemas.microsoft.com/office/drawing/2014/main" id="{2A9CD4E0-4410-4012-82FC-A086371FA4CF}"/>
              </a:ext>
            </a:extLst>
          </p:cNvPr>
          <p:cNvSpPr>
            <a:spLocks noGrp="1"/>
          </p:cNvSpPr>
          <p:nvPr>
            <p:ph type="ftr" sz="quarter" idx="11"/>
          </p:nvPr>
        </p:nvSpPr>
        <p:spPr/>
        <p:txBody>
          <a:bodyPr/>
          <a:lstStyle/>
          <a:p>
            <a:r>
              <a:rPr lang="da-DK"/>
              <a:t>Beceri Öğretimi</a:t>
            </a:r>
            <a:endParaRPr lang="tr-TR"/>
          </a:p>
        </p:txBody>
      </p:sp>
      <p:sp>
        <p:nvSpPr>
          <p:cNvPr id="5" name="Slayt Numarası Yer Tutucusu 4">
            <a:extLst>
              <a:ext uri="{FF2B5EF4-FFF2-40B4-BE49-F238E27FC236}">
                <a16:creationId xmlns:a16="http://schemas.microsoft.com/office/drawing/2014/main" id="{330E7E1C-B33F-4D4A-A4C4-8A99F8DA8CE2}"/>
              </a:ext>
            </a:extLst>
          </p:cNvPr>
          <p:cNvSpPr>
            <a:spLocks noGrp="1"/>
          </p:cNvSpPr>
          <p:nvPr>
            <p:ph type="sldNum" sz="quarter" idx="12"/>
          </p:nvPr>
        </p:nvSpPr>
        <p:spPr/>
        <p:txBody>
          <a:bodyPr/>
          <a:lstStyle/>
          <a:p>
            <a:fld id="{B1DEFA8C-F947-479F-BE07-76B6B3F80BF1}" type="slidenum">
              <a:rPr lang="tr-TR" smtClean="0"/>
              <a:pPr/>
              <a:t>4</a:t>
            </a:fld>
            <a:endParaRPr lang="tr-TR"/>
          </a:p>
        </p:txBody>
      </p:sp>
    </p:spTree>
    <p:extLst>
      <p:ext uri="{BB962C8B-B14F-4D97-AF65-F5344CB8AC3E}">
        <p14:creationId xmlns:p14="http://schemas.microsoft.com/office/powerpoint/2010/main" val="34752553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85728"/>
            <a:ext cx="8229600" cy="6169080"/>
          </a:xfrm>
        </p:spPr>
        <p:txBody>
          <a:bodyPr/>
          <a:lstStyle/>
          <a:p>
            <a:pPr algn="ctr">
              <a:buNone/>
            </a:pPr>
            <a:r>
              <a:rPr lang="tr-TR" b="1" dirty="0">
                <a:solidFill>
                  <a:srgbClr val="C00000"/>
                </a:solidFill>
              </a:rPr>
              <a:t>Başlama Düzeyi Veri Kayıt Formu </a:t>
            </a:r>
            <a:endParaRPr lang="tr-TR" dirty="0">
              <a:solidFill>
                <a:srgbClr val="C00000"/>
              </a:solidFill>
            </a:endParaRPr>
          </a:p>
          <a:p>
            <a:pPr>
              <a:buNone/>
            </a:pPr>
            <a:r>
              <a:rPr lang="tr-TR" sz="2000" b="1" dirty="0"/>
              <a:t>Öğrencinin Adı-Soyadı		:</a:t>
            </a:r>
            <a:endParaRPr lang="tr-TR" sz="2000" dirty="0"/>
          </a:p>
          <a:p>
            <a:pPr>
              <a:buNone/>
            </a:pPr>
            <a:r>
              <a:rPr lang="tr-TR" sz="2000" b="1" dirty="0"/>
              <a:t>Uygulamacının Adı-Soyadı	:</a:t>
            </a:r>
            <a:endParaRPr lang="tr-TR" sz="2000" dirty="0"/>
          </a:p>
          <a:p>
            <a:pPr>
              <a:buNone/>
            </a:pPr>
            <a:r>
              <a:rPr lang="tr-TR" sz="2000" b="1" dirty="0"/>
              <a:t>Çalışılan Beceri			:</a:t>
            </a:r>
          </a:p>
          <a:p>
            <a:pPr>
              <a:buNone/>
            </a:pPr>
            <a:endParaRPr lang="tr-TR" sz="2000" b="1" dirty="0"/>
          </a:p>
          <a:p>
            <a:pPr>
              <a:buNone/>
            </a:pPr>
            <a:endParaRPr lang="tr-TR" sz="2000" dirty="0"/>
          </a:p>
          <a:p>
            <a:endParaRPr lang="tr-TR" dirty="0"/>
          </a:p>
        </p:txBody>
      </p:sp>
      <p:sp>
        <p:nvSpPr>
          <p:cNvPr id="4" name="3 Altbilgi Yer Tutucusu"/>
          <p:cNvSpPr>
            <a:spLocks noGrp="1"/>
          </p:cNvSpPr>
          <p:nvPr>
            <p:ph type="ftr" sz="quarter" idx="11"/>
          </p:nvPr>
        </p:nvSpPr>
        <p:spPr/>
        <p:txBody>
          <a:bodyPr/>
          <a:lstStyle/>
          <a:p>
            <a:r>
              <a:rPr lang="da-DK" dirty="0"/>
              <a:t>Beceri Öğretimi</a:t>
            </a:r>
            <a:endParaRPr lang="tr-TR" dirty="0"/>
          </a:p>
        </p:txBody>
      </p:sp>
      <p:sp>
        <p:nvSpPr>
          <p:cNvPr id="2" name="Slayt Numarası Yer Tutucusu 1"/>
          <p:cNvSpPr>
            <a:spLocks noGrp="1"/>
          </p:cNvSpPr>
          <p:nvPr>
            <p:ph type="sldNum" sz="quarter" idx="12"/>
          </p:nvPr>
        </p:nvSpPr>
        <p:spPr/>
        <p:txBody>
          <a:bodyPr/>
          <a:lstStyle/>
          <a:p>
            <a:fld id="{B1DEFA8C-F947-479F-BE07-76B6B3F80BF1}" type="slidenum">
              <a:rPr lang="tr-TR" smtClean="0"/>
              <a:pPr/>
              <a:t>40</a:t>
            </a:fld>
            <a:endParaRPr lang="tr-TR" dirty="0"/>
          </a:p>
        </p:txBody>
      </p:sp>
      <p:graphicFrame>
        <p:nvGraphicFramePr>
          <p:cNvPr id="6" name="5 Tablo"/>
          <p:cNvGraphicFramePr>
            <a:graphicFrameLocks noGrp="1"/>
          </p:cNvGraphicFramePr>
          <p:nvPr>
            <p:extLst>
              <p:ext uri="{D42A27DB-BD31-4B8C-83A1-F6EECF244321}">
                <p14:modId xmlns:p14="http://schemas.microsoft.com/office/powerpoint/2010/main" val="4102319286"/>
              </p:ext>
            </p:extLst>
          </p:nvPr>
        </p:nvGraphicFramePr>
        <p:xfrm>
          <a:off x="539552" y="2348880"/>
          <a:ext cx="7992889" cy="4322365"/>
        </p:xfrm>
        <a:graphic>
          <a:graphicData uri="http://schemas.openxmlformats.org/drawingml/2006/table">
            <a:tbl>
              <a:tblPr firstRow="1" bandRow="1">
                <a:tableStyleId>{5C22544A-7EE6-4342-B048-85BDC9FD1C3A}</a:tableStyleId>
              </a:tblPr>
              <a:tblGrid>
                <a:gridCol w="2520278">
                  <a:extLst>
                    <a:ext uri="{9D8B030D-6E8A-4147-A177-3AD203B41FA5}">
                      <a16:colId xmlns:a16="http://schemas.microsoft.com/office/drawing/2014/main" val="20000"/>
                    </a:ext>
                  </a:extLst>
                </a:gridCol>
                <a:gridCol w="912102">
                  <a:extLst>
                    <a:ext uri="{9D8B030D-6E8A-4147-A177-3AD203B41FA5}">
                      <a16:colId xmlns:a16="http://schemas.microsoft.com/office/drawing/2014/main" val="20001"/>
                    </a:ext>
                  </a:extLst>
                </a:gridCol>
                <a:gridCol w="912102">
                  <a:extLst>
                    <a:ext uri="{9D8B030D-6E8A-4147-A177-3AD203B41FA5}">
                      <a16:colId xmlns:a16="http://schemas.microsoft.com/office/drawing/2014/main" val="20002"/>
                    </a:ext>
                  </a:extLst>
                </a:gridCol>
                <a:gridCol w="891092">
                  <a:extLst>
                    <a:ext uri="{9D8B030D-6E8A-4147-A177-3AD203B41FA5}">
                      <a16:colId xmlns:a16="http://schemas.microsoft.com/office/drawing/2014/main" val="20003"/>
                    </a:ext>
                  </a:extLst>
                </a:gridCol>
                <a:gridCol w="933111">
                  <a:extLst>
                    <a:ext uri="{9D8B030D-6E8A-4147-A177-3AD203B41FA5}">
                      <a16:colId xmlns:a16="http://schemas.microsoft.com/office/drawing/2014/main" val="20004"/>
                    </a:ext>
                  </a:extLst>
                </a:gridCol>
                <a:gridCol w="912102">
                  <a:extLst>
                    <a:ext uri="{9D8B030D-6E8A-4147-A177-3AD203B41FA5}">
                      <a16:colId xmlns:a16="http://schemas.microsoft.com/office/drawing/2014/main" val="20005"/>
                    </a:ext>
                  </a:extLst>
                </a:gridCol>
                <a:gridCol w="912102">
                  <a:extLst>
                    <a:ext uri="{9D8B030D-6E8A-4147-A177-3AD203B41FA5}">
                      <a16:colId xmlns:a16="http://schemas.microsoft.com/office/drawing/2014/main" val="20006"/>
                    </a:ext>
                  </a:extLst>
                </a:gridCol>
              </a:tblGrid>
              <a:tr h="891546">
                <a:tc>
                  <a:txBody>
                    <a:bodyPr/>
                    <a:lstStyle/>
                    <a:p>
                      <a:r>
                        <a:rPr lang="tr-TR" dirty="0">
                          <a:solidFill>
                            <a:schemeClr val="bg1"/>
                          </a:solidFill>
                        </a:rPr>
                        <a:t>Beceri</a:t>
                      </a:r>
                      <a:r>
                        <a:rPr lang="tr-TR" baseline="0" dirty="0">
                          <a:solidFill>
                            <a:schemeClr val="bg1"/>
                          </a:solidFill>
                        </a:rPr>
                        <a:t> Basamakları</a:t>
                      </a:r>
                      <a:endParaRPr lang="tr-TR" dirty="0">
                        <a:solidFill>
                          <a:schemeClr val="bg1"/>
                        </a:solidFill>
                      </a:endParaRPr>
                    </a:p>
                  </a:txBody>
                  <a:tcPr/>
                </a:tc>
                <a:tc>
                  <a:txBody>
                    <a:bodyPr/>
                    <a:lstStyle/>
                    <a:p>
                      <a:r>
                        <a:rPr lang="tr-TR" dirty="0">
                          <a:solidFill>
                            <a:schemeClr val="bg1"/>
                          </a:solidFill>
                        </a:rPr>
                        <a:t>../../2022</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a:solidFill>
                            <a:schemeClr val="bg1"/>
                          </a:solidFill>
                        </a:rPr>
                        <a:t>../../2022</a:t>
                      </a:r>
                    </a:p>
                    <a:p>
                      <a:endParaRPr lang="tr-TR" dirty="0">
                        <a:solidFill>
                          <a:schemeClr val="bg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a:solidFill>
                            <a:schemeClr val="bg1"/>
                          </a:solidFill>
                        </a:rPr>
                        <a:t>../../2022</a:t>
                      </a:r>
                    </a:p>
                    <a:p>
                      <a:endParaRPr lang="tr-TR" dirty="0">
                        <a:solidFill>
                          <a:schemeClr val="bg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a:solidFill>
                            <a:schemeClr val="bg1"/>
                          </a:solidFill>
                        </a:rPr>
                        <a:t>../../2022</a:t>
                      </a:r>
                    </a:p>
                    <a:p>
                      <a:endParaRPr lang="tr-TR" dirty="0">
                        <a:solidFill>
                          <a:schemeClr val="bg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a:solidFill>
                            <a:schemeClr val="bg1"/>
                          </a:solidFill>
                        </a:rPr>
                        <a:t>../../2022</a:t>
                      </a:r>
                    </a:p>
                    <a:p>
                      <a:endParaRPr lang="tr-TR" dirty="0">
                        <a:solidFill>
                          <a:schemeClr val="bg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a:solidFill>
                            <a:schemeClr val="bg1"/>
                          </a:solidFill>
                        </a:rPr>
                        <a:t>../../2022</a:t>
                      </a:r>
                    </a:p>
                  </a:txBody>
                  <a:tcPr/>
                </a:tc>
                <a:extLst>
                  <a:ext uri="{0D108BD9-81ED-4DB2-BD59-A6C34878D82A}">
                    <a16:rowId xmlns:a16="http://schemas.microsoft.com/office/drawing/2014/main" val="10000"/>
                  </a:ext>
                </a:extLst>
              </a:tr>
              <a:tr h="490117">
                <a:tc>
                  <a:txBody>
                    <a:bodyPr/>
                    <a:lstStyle/>
                    <a:p>
                      <a:r>
                        <a:rPr lang="tr-TR" dirty="0"/>
                        <a:t>1.</a:t>
                      </a:r>
                    </a:p>
                  </a:txBody>
                  <a:tcPr/>
                </a:tc>
                <a:tc>
                  <a:txBody>
                    <a:bodyPr/>
                    <a:lstStyle/>
                    <a:p>
                      <a:endParaRPr lang="tr-TR" dirty="0"/>
                    </a:p>
                  </a:txBody>
                  <a:tcPr/>
                </a:tc>
                <a:tc>
                  <a:txBody>
                    <a:bodyPr/>
                    <a:lstStyle/>
                    <a:p>
                      <a:endParaRPr lang="tr-TR" dirty="0"/>
                    </a:p>
                  </a:txBody>
                  <a:tcPr/>
                </a:tc>
                <a:tc>
                  <a:txBody>
                    <a:bodyPr/>
                    <a:lstStyle/>
                    <a:p>
                      <a:endParaRPr lang="tr-TR" dirty="0"/>
                    </a:p>
                  </a:txBody>
                  <a:tcPr/>
                </a:tc>
                <a:tc>
                  <a:txBody>
                    <a:bodyPr/>
                    <a:lstStyle/>
                    <a:p>
                      <a:endParaRPr lang="tr-TR" dirty="0"/>
                    </a:p>
                  </a:txBody>
                  <a:tcPr/>
                </a:tc>
                <a:tc>
                  <a:txBody>
                    <a:bodyPr/>
                    <a:lstStyle/>
                    <a:p>
                      <a:endParaRPr lang="tr-TR" dirty="0"/>
                    </a:p>
                  </a:txBody>
                  <a:tcPr/>
                </a:tc>
                <a:tc>
                  <a:txBody>
                    <a:bodyPr/>
                    <a:lstStyle/>
                    <a:p>
                      <a:endParaRPr lang="tr-TR" dirty="0"/>
                    </a:p>
                  </a:txBody>
                  <a:tcPr/>
                </a:tc>
                <a:extLst>
                  <a:ext uri="{0D108BD9-81ED-4DB2-BD59-A6C34878D82A}">
                    <a16:rowId xmlns:a16="http://schemas.microsoft.com/office/drawing/2014/main" val="10001"/>
                  </a:ext>
                </a:extLst>
              </a:tr>
              <a:tr h="490117">
                <a:tc>
                  <a:txBody>
                    <a:bodyPr/>
                    <a:lstStyle/>
                    <a:p>
                      <a:r>
                        <a:rPr lang="tr-TR" dirty="0"/>
                        <a:t>2.</a:t>
                      </a:r>
                    </a:p>
                  </a:txBody>
                  <a:tcPr/>
                </a:tc>
                <a:tc>
                  <a:txBody>
                    <a:bodyPr/>
                    <a:lstStyle/>
                    <a:p>
                      <a:endParaRPr lang="tr-TR"/>
                    </a:p>
                  </a:txBody>
                  <a:tcPr/>
                </a:tc>
                <a:tc>
                  <a:txBody>
                    <a:bodyPr/>
                    <a:lstStyle/>
                    <a:p>
                      <a:endParaRPr lang="tr-TR"/>
                    </a:p>
                  </a:txBody>
                  <a:tcPr/>
                </a:tc>
                <a:tc>
                  <a:txBody>
                    <a:bodyPr/>
                    <a:lstStyle/>
                    <a:p>
                      <a:endParaRPr lang="tr-TR" dirty="0"/>
                    </a:p>
                  </a:txBody>
                  <a:tcPr/>
                </a:tc>
                <a:tc>
                  <a:txBody>
                    <a:bodyPr/>
                    <a:lstStyle/>
                    <a:p>
                      <a:endParaRPr lang="tr-TR" dirty="0"/>
                    </a:p>
                  </a:txBody>
                  <a:tcPr/>
                </a:tc>
                <a:tc>
                  <a:txBody>
                    <a:bodyPr/>
                    <a:lstStyle/>
                    <a:p>
                      <a:endParaRPr lang="tr-TR" dirty="0"/>
                    </a:p>
                  </a:txBody>
                  <a:tcPr/>
                </a:tc>
                <a:tc>
                  <a:txBody>
                    <a:bodyPr/>
                    <a:lstStyle/>
                    <a:p>
                      <a:endParaRPr lang="tr-TR" dirty="0"/>
                    </a:p>
                  </a:txBody>
                  <a:tcPr/>
                </a:tc>
                <a:extLst>
                  <a:ext uri="{0D108BD9-81ED-4DB2-BD59-A6C34878D82A}">
                    <a16:rowId xmlns:a16="http://schemas.microsoft.com/office/drawing/2014/main" val="10002"/>
                  </a:ext>
                </a:extLst>
              </a:tr>
              <a:tr h="490117">
                <a:tc>
                  <a:txBody>
                    <a:bodyPr/>
                    <a:lstStyle/>
                    <a:p>
                      <a:r>
                        <a:rPr lang="tr-TR" dirty="0"/>
                        <a:t>3.</a:t>
                      </a:r>
                    </a:p>
                  </a:txBody>
                  <a:tcPr/>
                </a:tc>
                <a:tc>
                  <a:txBody>
                    <a:bodyPr/>
                    <a:lstStyle/>
                    <a:p>
                      <a:endParaRPr lang="tr-TR"/>
                    </a:p>
                  </a:txBody>
                  <a:tcPr/>
                </a:tc>
                <a:tc>
                  <a:txBody>
                    <a:bodyPr/>
                    <a:lstStyle/>
                    <a:p>
                      <a:endParaRPr lang="tr-TR"/>
                    </a:p>
                  </a:txBody>
                  <a:tcPr/>
                </a:tc>
                <a:tc>
                  <a:txBody>
                    <a:bodyPr/>
                    <a:lstStyle/>
                    <a:p>
                      <a:endParaRPr lang="tr-TR" dirty="0"/>
                    </a:p>
                  </a:txBody>
                  <a:tcPr/>
                </a:tc>
                <a:tc>
                  <a:txBody>
                    <a:bodyPr/>
                    <a:lstStyle/>
                    <a:p>
                      <a:endParaRPr lang="tr-TR" dirty="0"/>
                    </a:p>
                  </a:txBody>
                  <a:tcPr/>
                </a:tc>
                <a:tc>
                  <a:txBody>
                    <a:bodyPr/>
                    <a:lstStyle/>
                    <a:p>
                      <a:endParaRPr lang="tr-TR" dirty="0"/>
                    </a:p>
                  </a:txBody>
                  <a:tcPr/>
                </a:tc>
                <a:tc>
                  <a:txBody>
                    <a:bodyPr/>
                    <a:lstStyle/>
                    <a:p>
                      <a:endParaRPr lang="tr-TR" dirty="0"/>
                    </a:p>
                  </a:txBody>
                  <a:tcPr/>
                </a:tc>
                <a:extLst>
                  <a:ext uri="{0D108BD9-81ED-4DB2-BD59-A6C34878D82A}">
                    <a16:rowId xmlns:a16="http://schemas.microsoft.com/office/drawing/2014/main" val="10003"/>
                  </a:ext>
                </a:extLst>
              </a:tr>
              <a:tr h="490117">
                <a:tc>
                  <a:txBody>
                    <a:bodyPr/>
                    <a:lstStyle/>
                    <a:p>
                      <a:r>
                        <a:rPr lang="tr-TR" dirty="0"/>
                        <a:t>4.</a:t>
                      </a:r>
                    </a:p>
                  </a:txBody>
                  <a:tcPr/>
                </a:tc>
                <a:tc>
                  <a:txBody>
                    <a:bodyPr/>
                    <a:lstStyle/>
                    <a:p>
                      <a:endParaRPr lang="tr-TR"/>
                    </a:p>
                  </a:txBody>
                  <a:tcPr/>
                </a:tc>
                <a:tc>
                  <a:txBody>
                    <a:bodyPr/>
                    <a:lstStyle/>
                    <a:p>
                      <a:endParaRPr lang="tr-TR"/>
                    </a:p>
                  </a:txBody>
                  <a:tcPr/>
                </a:tc>
                <a:tc>
                  <a:txBody>
                    <a:bodyPr/>
                    <a:lstStyle/>
                    <a:p>
                      <a:endParaRPr lang="tr-TR"/>
                    </a:p>
                  </a:txBody>
                  <a:tcPr/>
                </a:tc>
                <a:tc>
                  <a:txBody>
                    <a:bodyPr/>
                    <a:lstStyle/>
                    <a:p>
                      <a:endParaRPr lang="tr-TR"/>
                    </a:p>
                  </a:txBody>
                  <a:tcPr/>
                </a:tc>
                <a:tc>
                  <a:txBody>
                    <a:bodyPr/>
                    <a:lstStyle/>
                    <a:p>
                      <a:endParaRPr lang="tr-TR" dirty="0"/>
                    </a:p>
                  </a:txBody>
                  <a:tcPr/>
                </a:tc>
                <a:tc>
                  <a:txBody>
                    <a:bodyPr/>
                    <a:lstStyle/>
                    <a:p>
                      <a:endParaRPr lang="tr-TR" dirty="0"/>
                    </a:p>
                  </a:txBody>
                  <a:tcPr/>
                </a:tc>
                <a:extLst>
                  <a:ext uri="{0D108BD9-81ED-4DB2-BD59-A6C34878D82A}">
                    <a16:rowId xmlns:a16="http://schemas.microsoft.com/office/drawing/2014/main" val="10004"/>
                  </a:ext>
                </a:extLst>
              </a:tr>
              <a:tr h="490117">
                <a:tc>
                  <a:txBody>
                    <a:bodyPr/>
                    <a:lstStyle/>
                    <a:p>
                      <a:r>
                        <a:rPr lang="tr-TR" dirty="0"/>
                        <a:t>5.</a:t>
                      </a:r>
                    </a:p>
                  </a:txBody>
                  <a:tcPr/>
                </a:tc>
                <a:tc>
                  <a:txBody>
                    <a:bodyPr/>
                    <a:lstStyle/>
                    <a:p>
                      <a:endParaRPr lang="tr-TR"/>
                    </a:p>
                  </a:txBody>
                  <a:tcPr/>
                </a:tc>
                <a:tc>
                  <a:txBody>
                    <a:bodyPr/>
                    <a:lstStyle/>
                    <a:p>
                      <a:endParaRPr lang="tr-TR"/>
                    </a:p>
                  </a:txBody>
                  <a:tcPr/>
                </a:tc>
                <a:tc>
                  <a:txBody>
                    <a:bodyPr/>
                    <a:lstStyle/>
                    <a:p>
                      <a:endParaRPr lang="tr-TR"/>
                    </a:p>
                  </a:txBody>
                  <a:tcPr/>
                </a:tc>
                <a:tc>
                  <a:txBody>
                    <a:bodyPr/>
                    <a:lstStyle/>
                    <a:p>
                      <a:endParaRPr lang="tr-TR"/>
                    </a:p>
                  </a:txBody>
                  <a:tcPr/>
                </a:tc>
                <a:tc>
                  <a:txBody>
                    <a:bodyPr/>
                    <a:lstStyle/>
                    <a:p>
                      <a:endParaRPr lang="tr-TR"/>
                    </a:p>
                  </a:txBody>
                  <a:tcPr/>
                </a:tc>
                <a:tc>
                  <a:txBody>
                    <a:bodyPr/>
                    <a:lstStyle/>
                    <a:p>
                      <a:endParaRPr lang="tr-TR" dirty="0"/>
                    </a:p>
                  </a:txBody>
                  <a:tcPr/>
                </a:tc>
                <a:extLst>
                  <a:ext uri="{0D108BD9-81ED-4DB2-BD59-A6C34878D82A}">
                    <a16:rowId xmlns:a16="http://schemas.microsoft.com/office/drawing/2014/main" val="10005"/>
                  </a:ext>
                </a:extLst>
              </a:tr>
              <a:tr h="490117">
                <a:tc>
                  <a:txBody>
                    <a:bodyPr/>
                    <a:lstStyle/>
                    <a:p>
                      <a:r>
                        <a:rPr lang="tr-TR" dirty="0"/>
                        <a:t>6.</a:t>
                      </a:r>
                    </a:p>
                  </a:txBody>
                  <a:tcPr/>
                </a:tc>
                <a:tc>
                  <a:txBody>
                    <a:bodyPr/>
                    <a:lstStyle/>
                    <a:p>
                      <a:endParaRPr lang="tr-TR"/>
                    </a:p>
                  </a:txBody>
                  <a:tcPr/>
                </a:tc>
                <a:tc>
                  <a:txBody>
                    <a:bodyPr/>
                    <a:lstStyle/>
                    <a:p>
                      <a:endParaRPr lang="tr-TR"/>
                    </a:p>
                  </a:txBody>
                  <a:tcPr/>
                </a:tc>
                <a:tc>
                  <a:txBody>
                    <a:bodyPr/>
                    <a:lstStyle/>
                    <a:p>
                      <a:endParaRPr lang="tr-TR"/>
                    </a:p>
                  </a:txBody>
                  <a:tcPr/>
                </a:tc>
                <a:tc>
                  <a:txBody>
                    <a:bodyPr/>
                    <a:lstStyle/>
                    <a:p>
                      <a:endParaRPr lang="tr-TR"/>
                    </a:p>
                  </a:txBody>
                  <a:tcPr/>
                </a:tc>
                <a:tc>
                  <a:txBody>
                    <a:bodyPr/>
                    <a:lstStyle/>
                    <a:p>
                      <a:endParaRPr lang="tr-TR"/>
                    </a:p>
                  </a:txBody>
                  <a:tcPr/>
                </a:tc>
                <a:tc>
                  <a:txBody>
                    <a:bodyPr/>
                    <a:lstStyle/>
                    <a:p>
                      <a:endParaRPr lang="tr-TR" dirty="0"/>
                    </a:p>
                  </a:txBody>
                  <a:tcPr/>
                </a:tc>
                <a:extLst>
                  <a:ext uri="{0D108BD9-81ED-4DB2-BD59-A6C34878D82A}">
                    <a16:rowId xmlns:a16="http://schemas.microsoft.com/office/drawing/2014/main" val="10006"/>
                  </a:ext>
                </a:extLst>
              </a:tr>
              <a:tr h="490117">
                <a:tc>
                  <a:txBody>
                    <a:bodyPr/>
                    <a:lstStyle/>
                    <a:p>
                      <a:r>
                        <a:rPr lang="tr-TR" b="1" dirty="0"/>
                        <a:t>Doğru Tepki Yüzdesi</a:t>
                      </a:r>
                    </a:p>
                  </a:txBody>
                  <a:tcPr/>
                </a:tc>
                <a:tc>
                  <a:txBody>
                    <a:bodyPr/>
                    <a:lstStyle/>
                    <a:p>
                      <a:endParaRPr lang="tr-TR"/>
                    </a:p>
                  </a:txBody>
                  <a:tcPr/>
                </a:tc>
                <a:tc>
                  <a:txBody>
                    <a:bodyPr/>
                    <a:lstStyle/>
                    <a:p>
                      <a:endParaRPr lang="tr-TR" dirty="0"/>
                    </a:p>
                  </a:txBody>
                  <a:tcPr/>
                </a:tc>
                <a:tc>
                  <a:txBody>
                    <a:bodyPr/>
                    <a:lstStyle/>
                    <a:p>
                      <a:endParaRPr lang="tr-TR" dirty="0"/>
                    </a:p>
                  </a:txBody>
                  <a:tcPr/>
                </a:tc>
                <a:tc>
                  <a:txBody>
                    <a:bodyPr/>
                    <a:lstStyle/>
                    <a:p>
                      <a:endParaRPr lang="tr-TR"/>
                    </a:p>
                  </a:txBody>
                  <a:tcPr/>
                </a:tc>
                <a:tc>
                  <a:txBody>
                    <a:bodyPr/>
                    <a:lstStyle/>
                    <a:p>
                      <a:endParaRPr lang="tr-TR"/>
                    </a:p>
                  </a:txBody>
                  <a:tcPr/>
                </a:tc>
                <a:tc>
                  <a:txBody>
                    <a:bodyPr/>
                    <a:lstStyle/>
                    <a:p>
                      <a:endParaRPr lang="tr-TR" dirty="0"/>
                    </a:p>
                  </a:txBody>
                  <a:tcPr/>
                </a:tc>
                <a:extLst>
                  <a:ext uri="{0D108BD9-81ED-4DB2-BD59-A6C34878D82A}">
                    <a16:rowId xmlns:a16="http://schemas.microsoft.com/office/drawing/2014/main" val="10007"/>
                  </a:ext>
                </a:extLst>
              </a:tr>
            </a:tbl>
          </a:graphicData>
        </a:graphic>
      </p:graphicFrame>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251520" y="1916832"/>
            <a:ext cx="8496944" cy="4136648"/>
          </a:xfrm>
        </p:spPr>
        <p:txBody>
          <a:bodyPr>
            <a:normAutofit fontScale="92500" lnSpcReduction="20000"/>
          </a:bodyPr>
          <a:lstStyle/>
          <a:p>
            <a:r>
              <a:rPr lang="tr-TR" sz="2800" dirty="0">
                <a:solidFill>
                  <a:srgbClr val="C00000"/>
                </a:solidFill>
              </a:rPr>
              <a:t>Kararlı veri </a:t>
            </a:r>
            <a:r>
              <a:rPr lang="tr-TR" sz="2800" dirty="0"/>
              <a:t>elde edilinceye değin en az üç gün ard arda performans alımına devam edilir.</a:t>
            </a:r>
          </a:p>
          <a:p>
            <a:r>
              <a:rPr lang="tr-TR" sz="2800" dirty="0">
                <a:cs typeface="Times New Roman" pitchFamily="18" charset="0"/>
              </a:rPr>
              <a:t>Ancak ortadan kaldırılması gereken </a:t>
            </a:r>
            <a:r>
              <a:rPr lang="tr-TR" sz="2800" dirty="0">
                <a:solidFill>
                  <a:srgbClr val="C00000"/>
                </a:solidFill>
                <a:cs typeface="Times New Roman" pitchFamily="18" charset="0"/>
              </a:rPr>
              <a:t>sakıncalı bir hedef davranış </a:t>
            </a:r>
            <a:r>
              <a:rPr lang="tr-TR" sz="2800" dirty="0">
                <a:cs typeface="Times New Roman" pitchFamily="18" charset="0"/>
              </a:rPr>
              <a:t>söz konusuysa başlama düzeyi evresinin </a:t>
            </a:r>
            <a:r>
              <a:rPr lang="tr-TR" sz="2800" dirty="0">
                <a:solidFill>
                  <a:srgbClr val="C00000"/>
                </a:solidFill>
                <a:cs typeface="Times New Roman" pitchFamily="18" charset="0"/>
              </a:rPr>
              <a:t>olabildiğince kısa tutulmasında </a:t>
            </a:r>
            <a:r>
              <a:rPr lang="tr-TR" sz="2800" dirty="0">
                <a:cs typeface="Times New Roman" pitchFamily="18" charset="0"/>
              </a:rPr>
              <a:t>ve bir an önce uygulamaya geçilmesinde yarar vardır. </a:t>
            </a:r>
          </a:p>
          <a:p>
            <a:r>
              <a:rPr lang="tr-TR" sz="2800" dirty="0">
                <a:cs typeface="Times New Roman" pitchFamily="18" charset="0"/>
              </a:rPr>
              <a:t>Hedef davranışın </a:t>
            </a:r>
            <a:r>
              <a:rPr lang="tr-TR" sz="2800" dirty="0">
                <a:solidFill>
                  <a:srgbClr val="C00000"/>
                </a:solidFill>
                <a:cs typeface="Times New Roman" pitchFamily="18" charset="0"/>
              </a:rPr>
              <a:t>hiç gerçekleşmediği </a:t>
            </a:r>
            <a:r>
              <a:rPr lang="tr-TR" sz="2800" dirty="0">
                <a:cs typeface="Times New Roman" pitchFamily="18" charset="0"/>
              </a:rPr>
              <a:t>ve gerçekleşmesi için gerekli özelliklerin bulunmadığı bir başlama düzeyi evresinin de </a:t>
            </a:r>
            <a:r>
              <a:rPr lang="tr-TR" sz="2800" dirty="0">
                <a:solidFill>
                  <a:srgbClr val="C00000"/>
                </a:solidFill>
                <a:cs typeface="Times New Roman" pitchFamily="18" charset="0"/>
              </a:rPr>
              <a:t>uzun tutulmaması </a:t>
            </a:r>
            <a:r>
              <a:rPr lang="tr-TR" sz="2800" dirty="0">
                <a:cs typeface="Times New Roman" pitchFamily="18" charset="0"/>
              </a:rPr>
              <a:t>yerinde olacaktır. </a:t>
            </a:r>
            <a:endParaRPr lang="tr-TR" sz="2800" dirty="0"/>
          </a:p>
          <a:p>
            <a:endParaRPr lang="tr-TR" dirty="0"/>
          </a:p>
        </p:txBody>
      </p:sp>
      <p:sp>
        <p:nvSpPr>
          <p:cNvPr id="4" name="3 Altbilgi Yer Tutucusu"/>
          <p:cNvSpPr>
            <a:spLocks noGrp="1"/>
          </p:cNvSpPr>
          <p:nvPr>
            <p:ph type="ftr" sz="quarter" idx="11"/>
          </p:nvPr>
        </p:nvSpPr>
        <p:spPr>
          <a:xfrm>
            <a:off x="533400" y="6309320"/>
            <a:ext cx="4834673" cy="432048"/>
          </a:xfrm>
        </p:spPr>
        <p:txBody>
          <a:bodyPr/>
          <a:lstStyle/>
          <a:p>
            <a:r>
              <a:rPr lang="da-DK"/>
              <a:t>Beceri Öğretimi</a:t>
            </a:r>
            <a:endParaRPr lang="tr-TR" dirty="0"/>
          </a:p>
        </p:txBody>
      </p:sp>
      <p:sp>
        <p:nvSpPr>
          <p:cNvPr id="6" name="Slayt Numarası Yer Tutucusu 5"/>
          <p:cNvSpPr>
            <a:spLocks noGrp="1"/>
          </p:cNvSpPr>
          <p:nvPr>
            <p:ph type="sldNum" sz="quarter" idx="12"/>
          </p:nvPr>
        </p:nvSpPr>
        <p:spPr/>
        <p:txBody>
          <a:bodyPr/>
          <a:lstStyle/>
          <a:p>
            <a:fld id="{B1DEFA8C-F947-479F-BE07-76B6B3F80BF1}" type="slidenum">
              <a:rPr lang="tr-TR" smtClean="0"/>
              <a:pPr/>
              <a:t>41</a:t>
            </a:fld>
            <a:endParaRPr lang="tr-T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323528" y="2204865"/>
            <a:ext cx="8280920" cy="3600399"/>
          </a:xfrm>
        </p:spPr>
        <p:txBody>
          <a:bodyPr>
            <a:normAutofit/>
          </a:bodyPr>
          <a:lstStyle/>
          <a:p>
            <a:r>
              <a:rPr lang="tr-TR" sz="2800" dirty="0"/>
              <a:t>Performans alımı bittikten sonra beceri analizine göre </a:t>
            </a:r>
            <a:r>
              <a:rPr lang="tr-TR" sz="2800" dirty="0">
                <a:solidFill>
                  <a:srgbClr val="C00000"/>
                </a:solidFill>
              </a:rPr>
              <a:t>“doğru olarak gerçekleşen basamak yüzdesi” </a:t>
            </a:r>
            <a:r>
              <a:rPr lang="tr-TR" sz="2800" dirty="0"/>
              <a:t>bulunur. </a:t>
            </a:r>
          </a:p>
          <a:p>
            <a:r>
              <a:rPr lang="tr-TR" sz="2800" dirty="0"/>
              <a:t>Elde edilen veriler </a:t>
            </a:r>
            <a:r>
              <a:rPr lang="tr-TR" sz="2800" dirty="0">
                <a:solidFill>
                  <a:srgbClr val="C00000"/>
                </a:solidFill>
              </a:rPr>
              <a:t>başlama düzeyi verisi </a:t>
            </a:r>
            <a:r>
              <a:rPr lang="tr-TR" sz="2800" dirty="0"/>
              <a:t>olarak </a:t>
            </a:r>
            <a:r>
              <a:rPr lang="tr-TR" sz="2800" dirty="0">
                <a:solidFill>
                  <a:srgbClr val="C00000"/>
                </a:solidFill>
              </a:rPr>
              <a:t>grafiğe işlenir. </a:t>
            </a:r>
          </a:p>
        </p:txBody>
      </p:sp>
      <p:sp>
        <p:nvSpPr>
          <p:cNvPr id="4" name="3 Altbilgi Yer Tutucusu"/>
          <p:cNvSpPr>
            <a:spLocks noGrp="1"/>
          </p:cNvSpPr>
          <p:nvPr>
            <p:ph type="ftr" sz="quarter" idx="11"/>
          </p:nvPr>
        </p:nvSpPr>
        <p:spPr>
          <a:xfrm>
            <a:off x="533400" y="6309320"/>
            <a:ext cx="4834673" cy="432048"/>
          </a:xfrm>
        </p:spPr>
        <p:txBody>
          <a:bodyPr/>
          <a:lstStyle/>
          <a:p>
            <a:r>
              <a:rPr lang="da-DK"/>
              <a:t>Beceri Öğretimi</a:t>
            </a:r>
            <a:endParaRPr lang="tr-TR" dirty="0"/>
          </a:p>
        </p:txBody>
      </p:sp>
      <p:sp>
        <p:nvSpPr>
          <p:cNvPr id="6" name="Slayt Numarası Yer Tutucusu 5"/>
          <p:cNvSpPr>
            <a:spLocks noGrp="1"/>
          </p:cNvSpPr>
          <p:nvPr>
            <p:ph type="sldNum" sz="quarter" idx="12"/>
          </p:nvPr>
        </p:nvSpPr>
        <p:spPr/>
        <p:txBody>
          <a:bodyPr/>
          <a:lstStyle/>
          <a:p>
            <a:fld id="{B1DEFA8C-F947-479F-BE07-76B6B3F80BF1}" type="slidenum">
              <a:rPr lang="tr-TR" smtClean="0"/>
              <a:pPr/>
              <a:t>42</a:t>
            </a:fld>
            <a:endParaRPr lang="tr-T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43491" y="764704"/>
            <a:ext cx="6571343" cy="921665"/>
          </a:xfrm>
        </p:spPr>
        <p:txBody>
          <a:bodyPr>
            <a:normAutofit/>
          </a:bodyPr>
          <a:lstStyle/>
          <a:p>
            <a:pPr algn="ctr"/>
            <a:r>
              <a:rPr lang="tr-TR" sz="2400" b="1" dirty="0">
                <a:solidFill>
                  <a:srgbClr val="C00000"/>
                </a:solidFill>
              </a:rPr>
              <a:t>Çok Fırsat Yöntemiyle Performans Alma</a:t>
            </a:r>
          </a:p>
        </p:txBody>
      </p:sp>
      <p:sp>
        <p:nvSpPr>
          <p:cNvPr id="3" name="2 İçerik Yer Tutucusu"/>
          <p:cNvSpPr>
            <a:spLocks noGrp="1"/>
          </p:cNvSpPr>
          <p:nvPr>
            <p:ph idx="1"/>
          </p:nvPr>
        </p:nvSpPr>
        <p:spPr>
          <a:xfrm>
            <a:off x="251520" y="1988840"/>
            <a:ext cx="8640960" cy="4450056"/>
          </a:xfrm>
        </p:spPr>
        <p:txBody>
          <a:bodyPr>
            <a:normAutofit/>
          </a:bodyPr>
          <a:lstStyle/>
          <a:p>
            <a:r>
              <a:rPr lang="tr-TR" sz="2400" dirty="0"/>
              <a:t>Tek fırsat yönteminde olduğu gibi </a:t>
            </a:r>
            <a:r>
              <a:rPr lang="tr-TR" sz="2400" dirty="0">
                <a:solidFill>
                  <a:srgbClr val="C00000"/>
                </a:solidFill>
              </a:rPr>
              <a:t>çalışma ortamını </a:t>
            </a:r>
            <a:r>
              <a:rPr lang="tr-TR" sz="2400" dirty="0"/>
              <a:t>düzenlemekle ve </a:t>
            </a:r>
            <a:r>
              <a:rPr lang="tr-TR" sz="2400" dirty="0">
                <a:solidFill>
                  <a:srgbClr val="C00000"/>
                </a:solidFill>
              </a:rPr>
              <a:t>materyalleri </a:t>
            </a:r>
            <a:r>
              <a:rPr lang="tr-TR" sz="2400" dirty="0"/>
              <a:t>hazırlamakla işe başlanmalıdır. </a:t>
            </a:r>
          </a:p>
          <a:p>
            <a:r>
              <a:rPr lang="tr-TR" sz="2400" dirty="0"/>
              <a:t>Çalışma ortamını düzenledikten ve materyalleri hazırladıktan sonra </a:t>
            </a:r>
            <a:r>
              <a:rPr lang="tr-TR" sz="2400" i="1" dirty="0"/>
              <a:t>çok fırsat yöntemiyle performans alırken:</a:t>
            </a:r>
          </a:p>
          <a:p>
            <a:pPr lvl="1"/>
            <a:r>
              <a:rPr lang="tr-TR" sz="2400" dirty="0"/>
              <a:t>Öğrenciye beceri yönergesi sunulur. Örneğin “Bulaşıkları yıka.”</a:t>
            </a:r>
          </a:p>
          <a:p>
            <a:pPr lvl="1"/>
            <a:r>
              <a:rPr lang="tr-TR" sz="2400" dirty="0"/>
              <a:t>Öğrencinin beceriyi gerçekleştirmesi için 5 sn. süreyle beklenir.</a:t>
            </a:r>
          </a:p>
          <a:p>
            <a:pPr lvl="1"/>
            <a:r>
              <a:rPr lang="tr-TR" sz="2400" dirty="0"/>
              <a:t>Öğrenciyi gözleyerek bağımsız şekilde doğru olarak yaptığı basamaklara “+” konur.</a:t>
            </a:r>
          </a:p>
        </p:txBody>
      </p:sp>
      <p:sp>
        <p:nvSpPr>
          <p:cNvPr id="4" name="3 Altbilgi Yer Tutucusu"/>
          <p:cNvSpPr>
            <a:spLocks noGrp="1"/>
          </p:cNvSpPr>
          <p:nvPr>
            <p:ph type="ftr" sz="quarter" idx="11"/>
          </p:nvPr>
        </p:nvSpPr>
        <p:spPr>
          <a:xfrm>
            <a:off x="533400" y="6438896"/>
            <a:ext cx="4834673" cy="302472"/>
          </a:xfrm>
        </p:spPr>
        <p:txBody>
          <a:bodyPr/>
          <a:lstStyle/>
          <a:p>
            <a:r>
              <a:rPr lang="da-DK"/>
              <a:t>Beceri Öğretimi</a:t>
            </a:r>
            <a:endParaRPr lang="tr-TR" dirty="0"/>
          </a:p>
        </p:txBody>
      </p:sp>
      <p:sp>
        <p:nvSpPr>
          <p:cNvPr id="6" name="Slayt Numarası Yer Tutucusu 5"/>
          <p:cNvSpPr>
            <a:spLocks noGrp="1"/>
          </p:cNvSpPr>
          <p:nvPr>
            <p:ph type="sldNum" sz="quarter" idx="12"/>
          </p:nvPr>
        </p:nvSpPr>
        <p:spPr/>
        <p:txBody>
          <a:bodyPr/>
          <a:lstStyle/>
          <a:p>
            <a:fld id="{B1DEFA8C-F947-479F-BE07-76B6B3F80BF1}" type="slidenum">
              <a:rPr lang="tr-TR" smtClean="0"/>
              <a:pPr/>
              <a:t>43</a:t>
            </a:fld>
            <a:endParaRPr lang="tr-T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43491" y="804521"/>
            <a:ext cx="6571343" cy="824280"/>
          </a:xfrm>
        </p:spPr>
        <p:txBody>
          <a:bodyPr/>
          <a:lstStyle/>
          <a:p>
            <a:endParaRPr lang="tr-TR" dirty="0"/>
          </a:p>
        </p:txBody>
      </p:sp>
      <p:sp>
        <p:nvSpPr>
          <p:cNvPr id="3" name="2 İçerik Yer Tutucusu"/>
          <p:cNvSpPr>
            <a:spLocks noGrp="1"/>
          </p:cNvSpPr>
          <p:nvPr>
            <p:ph idx="1"/>
          </p:nvPr>
        </p:nvSpPr>
        <p:spPr>
          <a:xfrm>
            <a:off x="179512" y="1772816"/>
            <a:ext cx="8801362" cy="4392488"/>
          </a:xfrm>
        </p:spPr>
        <p:txBody>
          <a:bodyPr>
            <a:noAutofit/>
          </a:bodyPr>
          <a:lstStyle/>
          <a:p>
            <a:pPr lvl="1"/>
            <a:r>
              <a:rPr lang="tr-TR" sz="2400" dirty="0"/>
              <a:t>Öğrencinin yapamadığı ya da yanlış yaptığı basamak için öğrenciye hiçbir şey söylenmeden bu basamak </a:t>
            </a:r>
            <a:r>
              <a:rPr lang="tr-TR" sz="2400" dirty="0">
                <a:solidFill>
                  <a:srgbClr val="C00000"/>
                </a:solidFill>
              </a:rPr>
              <a:t>öğretmen tarafından tamamlanır. Bu basamağa “-” konur. </a:t>
            </a:r>
          </a:p>
          <a:p>
            <a:pPr lvl="1"/>
            <a:r>
              <a:rPr lang="tr-TR" sz="2400" dirty="0"/>
              <a:t>Sonraki basamak için 5 sn. süreyle beklenir.</a:t>
            </a:r>
          </a:p>
          <a:p>
            <a:pPr lvl="1"/>
            <a:r>
              <a:rPr lang="tr-TR" sz="2400" dirty="0"/>
              <a:t>Öğrenci yaparsa bu basamaklara “+” konur.</a:t>
            </a:r>
          </a:p>
          <a:p>
            <a:pPr lvl="1"/>
            <a:r>
              <a:rPr lang="tr-TR" sz="2400" dirty="0"/>
              <a:t>Öğrenci basamağı yapamazsa ya da yanlış yaparsa öğrenciye hiçbir şey söylenmeden bu basamak öğretmen tarafından tamamlanır. Bu basamağa “-” konur. </a:t>
            </a:r>
          </a:p>
          <a:p>
            <a:pPr lvl="1"/>
            <a:r>
              <a:rPr lang="tr-TR" sz="2400" dirty="0"/>
              <a:t>Beceri analizi tamamlanıncaya kadar bu şekilde performans alınır. </a:t>
            </a:r>
          </a:p>
          <a:p>
            <a:endParaRPr lang="tr-TR" sz="2600" dirty="0">
              <a:solidFill>
                <a:schemeClr val="bg1"/>
              </a:solidFill>
            </a:endParaRPr>
          </a:p>
        </p:txBody>
      </p:sp>
      <p:sp>
        <p:nvSpPr>
          <p:cNvPr id="4" name="3 Altbilgi Yer Tutucusu"/>
          <p:cNvSpPr>
            <a:spLocks noGrp="1"/>
          </p:cNvSpPr>
          <p:nvPr>
            <p:ph type="ftr" sz="quarter" idx="11"/>
          </p:nvPr>
        </p:nvSpPr>
        <p:spPr>
          <a:xfrm>
            <a:off x="533400" y="6438896"/>
            <a:ext cx="4834673" cy="302472"/>
          </a:xfrm>
        </p:spPr>
        <p:txBody>
          <a:bodyPr/>
          <a:lstStyle/>
          <a:p>
            <a:r>
              <a:rPr lang="da-DK"/>
              <a:t>Beceri Öğretimi</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44</a:t>
            </a:fld>
            <a:endParaRPr lang="tr-T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85728"/>
            <a:ext cx="8229600" cy="6169080"/>
          </a:xfrm>
        </p:spPr>
        <p:txBody>
          <a:bodyPr/>
          <a:lstStyle/>
          <a:p>
            <a:pPr algn="ctr">
              <a:buNone/>
            </a:pPr>
            <a:r>
              <a:rPr lang="tr-TR" b="1" dirty="0">
                <a:solidFill>
                  <a:srgbClr val="C00000"/>
                </a:solidFill>
              </a:rPr>
              <a:t>Başlama Düzeyi  Veri Kayıt Formu </a:t>
            </a:r>
            <a:endParaRPr lang="tr-TR" dirty="0">
              <a:solidFill>
                <a:srgbClr val="C00000"/>
              </a:solidFill>
            </a:endParaRPr>
          </a:p>
          <a:p>
            <a:pPr>
              <a:buNone/>
            </a:pPr>
            <a:r>
              <a:rPr lang="tr-TR" sz="2000" b="1" dirty="0"/>
              <a:t>Öğrencinin Adı-Soyadı		:</a:t>
            </a:r>
            <a:endParaRPr lang="tr-TR" sz="2000" dirty="0"/>
          </a:p>
          <a:p>
            <a:pPr>
              <a:buNone/>
            </a:pPr>
            <a:r>
              <a:rPr lang="tr-TR" sz="2000" b="1" dirty="0"/>
              <a:t>Uygulamacının Adı-Soyadı	:</a:t>
            </a:r>
            <a:endParaRPr lang="tr-TR" sz="2000" dirty="0"/>
          </a:p>
          <a:p>
            <a:pPr>
              <a:buNone/>
            </a:pPr>
            <a:r>
              <a:rPr lang="tr-TR" sz="2000" b="1" dirty="0"/>
              <a:t>Çalışılan Beceri			:</a:t>
            </a:r>
          </a:p>
          <a:p>
            <a:pPr>
              <a:buNone/>
            </a:pPr>
            <a:endParaRPr lang="tr-TR" sz="2000" b="1" dirty="0"/>
          </a:p>
          <a:p>
            <a:pPr>
              <a:buNone/>
            </a:pPr>
            <a:endParaRPr lang="tr-TR" sz="2000" b="1" dirty="0"/>
          </a:p>
          <a:p>
            <a:pPr>
              <a:buNone/>
            </a:pPr>
            <a:endParaRPr lang="tr-TR" sz="3200" b="1" dirty="0"/>
          </a:p>
        </p:txBody>
      </p:sp>
      <p:sp>
        <p:nvSpPr>
          <p:cNvPr id="4" name="3 Altbilgi Yer Tutucusu"/>
          <p:cNvSpPr>
            <a:spLocks noGrp="1"/>
          </p:cNvSpPr>
          <p:nvPr>
            <p:ph type="ftr" sz="quarter" idx="11"/>
          </p:nvPr>
        </p:nvSpPr>
        <p:spPr/>
        <p:txBody>
          <a:bodyPr/>
          <a:lstStyle/>
          <a:p>
            <a:r>
              <a:rPr lang="da-DK" dirty="0"/>
              <a:t>Beceri Öğretimi</a:t>
            </a:r>
            <a:endParaRPr lang="tr-TR" dirty="0"/>
          </a:p>
        </p:txBody>
      </p:sp>
      <p:sp>
        <p:nvSpPr>
          <p:cNvPr id="2" name="Slayt Numarası Yer Tutucusu 1"/>
          <p:cNvSpPr>
            <a:spLocks noGrp="1"/>
          </p:cNvSpPr>
          <p:nvPr>
            <p:ph type="sldNum" sz="quarter" idx="12"/>
          </p:nvPr>
        </p:nvSpPr>
        <p:spPr/>
        <p:txBody>
          <a:bodyPr/>
          <a:lstStyle/>
          <a:p>
            <a:fld id="{B1DEFA8C-F947-479F-BE07-76B6B3F80BF1}" type="slidenum">
              <a:rPr lang="tr-TR" smtClean="0"/>
              <a:pPr/>
              <a:t>45</a:t>
            </a:fld>
            <a:endParaRPr lang="tr-TR"/>
          </a:p>
        </p:txBody>
      </p:sp>
      <p:graphicFrame>
        <p:nvGraphicFramePr>
          <p:cNvPr id="6" name="5 Tablo"/>
          <p:cNvGraphicFramePr>
            <a:graphicFrameLocks noGrp="1"/>
          </p:cNvGraphicFramePr>
          <p:nvPr>
            <p:extLst>
              <p:ext uri="{D42A27DB-BD31-4B8C-83A1-F6EECF244321}">
                <p14:modId xmlns:p14="http://schemas.microsoft.com/office/powerpoint/2010/main" val="1742410698"/>
              </p:ext>
            </p:extLst>
          </p:nvPr>
        </p:nvGraphicFramePr>
        <p:xfrm>
          <a:off x="457201" y="2123147"/>
          <a:ext cx="8003228" cy="4546216"/>
        </p:xfrm>
        <a:graphic>
          <a:graphicData uri="http://schemas.openxmlformats.org/drawingml/2006/table">
            <a:tbl>
              <a:tblPr firstRow="1" bandRow="1">
                <a:tableStyleId>{5C22544A-7EE6-4342-B048-85BDC9FD1C3A}</a:tableStyleId>
              </a:tblPr>
              <a:tblGrid>
                <a:gridCol w="2839856">
                  <a:extLst>
                    <a:ext uri="{9D8B030D-6E8A-4147-A177-3AD203B41FA5}">
                      <a16:colId xmlns:a16="http://schemas.microsoft.com/office/drawing/2014/main" val="20000"/>
                    </a:ext>
                  </a:extLst>
                </a:gridCol>
                <a:gridCol w="860562">
                  <a:extLst>
                    <a:ext uri="{9D8B030D-6E8A-4147-A177-3AD203B41FA5}">
                      <a16:colId xmlns:a16="http://schemas.microsoft.com/office/drawing/2014/main" val="20001"/>
                    </a:ext>
                  </a:extLst>
                </a:gridCol>
                <a:gridCol w="860562">
                  <a:extLst>
                    <a:ext uri="{9D8B030D-6E8A-4147-A177-3AD203B41FA5}">
                      <a16:colId xmlns:a16="http://schemas.microsoft.com/office/drawing/2014/main" val="20002"/>
                    </a:ext>
                  </a:extLst>
                </a:gridCol>
                <a:gridCol w="860562">
                  <a:extLst>
                    <a:ext uri="{9D8B030D-6E8A-4147-A177-3AD203B41FA5}">
                      <a16:colId xmlns:a16="http://schemas.microsoft.com/office/drawing/2014/main" val="20003"/>
                    </a:ext>
                  </a:extLst>
                </a:gridCol>
                <a:gridCol w="860562">
                  <a:extLst>
                    <a:ext uri="{9D8B030D-6E8A-4147-A177-3AD203B41FA5}">
                      <a16:colId xmlns:a16="http://schemas.microsoft.com/office/drawing/2014/main" val="20004"/>
                    </a:ext>
                  </a:extLst>
                </a:gridCol>
                <a:gridCol w="860562">
                  <a:extLst>
                    <a:ext uri="{9D8B030D-6E8A-4147-A177-3AD203B41FA5}">
                      <a16:colId xmlns:a16="http://schemas.microsoft.com/office/drawing/2014/main" val="20005"/>
                    </a:ext>
                  </a:extLst>
                </a:gridCol>
                <a:gridCol w="860562">
                  <a:extLst>
                    <a:ext uri="{9D8B030D-6E8A-4147-A177-3AD203B41FA5}">
                      <a16:colId xmlns:a16="http://schemas.microsoft.com/office/drawing/2014/main" val="20006"/>
                    </a:ext>
                  </a:extLst>
                </a:gridCol>
              </a:tblGrid>
              <a:tr h="949602">
                <a:tc>
                  <a:txBody>
                    <a:bodyPr/>
                    <a:lstStyle/>
                    <a:p>
                      <a:r>
                        <a:rPr lang="tr-TR" dirty="0">
                          <a:solidFill>
                            <a:schemeClr val="bg1"/>
                          </a:solidFill>
                        </a:rPr>
                        <a:t>Beceri Basamakları</a:t>
                      </a:r>
                    </a:p>
                  </a:txBody>
                  <a:tcPr/>
                </a:tc>
                <a:tc>
                  <a:txBody>
                    <a:bodyPr/>
                    <a:lstStyle/>
                    <a:p>
                      <a:r>
                        <a:rPr lang="tr-TR" dirty="0">
                          <a:solidFill>
                            <a:schemeClr val="bg1"/>
                          </a:solidFill>
                        </a:rPr>
                        <a:t>../../2022</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a:solidFill>
                            <a:schemeClr val="bg1"/>
                          </a:solidFill>
                        </a:rPr>
                        <a:t>../../2022</a:t>
                      </a:r>
                    </a:p>
                    <a:p>
                      <a:endParaRPr lang="tr-TR" dirty="0">
                        <a:solidFill>
                          <a:schemeClr val="bg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a:solidFill>
                            <a:schemeClr val="bg1"/>
                          </a:solidFill>
                        </a:rPr>
                        <a:t>../../2022</a:t>
                      </a:r>
                    </a:p>
                    <a:p>
                      <a:endParaRPr lang="tr-TR" dirty="0">
                        <a:solidFill>
                          <a:schemeClr val="bg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a:solidFill>
                            <a:schemeClr val="bg1"/>
                          </a:solidFill>
                        </a:rPr>
                        <a:t>../../2022</a:t>
                      </a:r>
                    </a:p>
                    <a:p>
                      <a:endParaRPr lang="tr-TR" dirty="0">
                        <a:solidFill>
                          <a:schemeClr val="bg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a:solidFill>
                            <a:schemeClr val="bg1"/>
                          </a:solidFill>
                        </a:rPr>
                        <a:t>../../2022</a:t>
                      </a:r>
                    </a:p>
                    <a:p>
                      <a:endParaRPr lang="tr-TR" dirty="0">
                        <a:solidFill>
                          <a:schemeClr val="bg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a:solidFill>
                            <a:schemeClr val="bg1"/>
                          </a:solidFill>
                        </a:rPr>
                        <a:t>../../2022</a:t>
                      </a:r>
                    </a:p>
                    <a:p>
                      <a:endParaRPr lang="tr-TR" dirty="0">
                        <a:solidFill>
                          <a:schemeClr val="bg1"/>
                        </a:solidFill>
                      </a:endParaRPr>
                    </a:p>
                  </a:txBody>
                  <a:tcPr/>
                </a:tc>
                <a:extLst>
                  <a:ext uri="{0D108BD9-81ED-4DB2-BD59-A6C34878D82A}">
                    <a16:rowId xmlns:a16="http://schemas.microsoft.com/office/drawing/2014/main" val="10000"/>
                  </a:ext>
                </a:extLst>
              </a:tr>
              <a:tr h="513802">
                <a:tc>
                  <a:txBody>
                    <a:bodyPr/>
                    <a:lstStyle/>
                    <a:p>
                      <a:r>
                        <a:rPr lang="tr-TR" dirty="0"/>
                        <a:t>1.</a:t>
                      </a:r>
                    </a:p>
                  </a:txBody>
                  <a:tcPr/>
                </a:tc>
                <a:tc>
                  <a:txBody>
                    <a:bodyPr/>
                    <a:lstStyle/>
                    <a:p>
                      <a:endParaRPr lang="tr-TR"/>
                    </a:p>
                  </a:txBody>
                  <a:tcPr/>
                </a:tc>
                <a:tc>
                  <a:txBody>
                    <a:bodyPr/>
                    <a:lstStyle/>
                    <a:p>
                      <a:endParaRPr lang="tr-TR"/>
                    </a:p>
                  </a:txBody>
                  <a:tcPr/>
                </a:tc>
                <a:tc>
                  <a:txBody>
                    <a:bodyPr/>
                    <a:lstStyle/>
                    <a:p>
                      <a:endParaRPr lang="tr-TR"/>
                    </a:p>
                  </a:txBody>
                  <a:tcPr/>
                </a:tc>
                <a:tc>
                  <a:txBody>
                    <a:bodyPr/>
                    <a:lstStyle/>
                    <a:p>
                      <a:endParaRPr lang="tr-TR"/>
                    </a:p>
                  </a:txBody>
                  <a:tcPr/>
                </a:tc>
                <a:tc>
                  <a:txBody>
                    <a:bodyPr/>
                    <a:lstStyle/>
                    <a:p>
                      <a:endParaRPr lang="tr-TR"/>
                    </a:p>
                  </a:txBody>
                  <a:tcPr/>
                </a:tc>
                <a:tc>
                  <a:txBody>
                    <a:bodyPr/>
                    <a:lstStyle/>
                    <a:p>
                      <a:endParaRPr lang="tr-TR"/>
                    </a:p>
                  </a:txBody>
                  <a:tcPr/>
                </a:tc>
                <a:extLst>
                  <a:ext uri="{0D108BD9-81ED-4DB2-BD59-A6C34878D82A}">
                    <a16:rowId xmlns:a16="http://schemas.microsoft.com/office/drawing/2014/main" val="10001"/>
                  </a:ext>
                </a:extLst>
              </a:tr>
              <a:tr h="513802">
                <a:tc>
                  <a:txBody>
                    <a:bodyPr/>
                    <a:lstStyle/>
                    <a:p>
                      <a:r>
                        <a:rPr lang="tr-TR" dirty="0"/>
                        <a:t>2.</a:t>
                      </a:r>
                    </a:p>
                  </a:txBody>
                  <a:tcPr/>
                </a:tc>
                <a:tc>
                  <a:txBody>
                    <a:bodyPr/>
                    <a:lstStyle/>
                    <a:p>
                      <a:endParaRPr lang="tr-TR"/>
                    </a:p>
                  </a:txBody>
                  <a:tcPr/>
                </a:tc>
                <a:tc>
                  <a:txBody>
                    <a:bodyPr/>
                    <a:lstStyle/>
                    <a:p>
                      <a:endParaRPr lang="tr-TR"/>
                    </a:p>
                  </a:txBody>
                  <a:tcPr/>
                </a:tc>
                <a:tc>
                  <a:txBody>
                    <a:bodyPr/>
                    <a:lstStyle/>
                    <a:p>
                      <a:endParaRPr lang="tr-TR" dirty="0"/>
                    </a:p>
                  </a:txBody>
                  <a:tcPr/>
                </a:tc>
                <a:tc>
                  <a:txBody>
                    <a:bodyPr/>
                    <a:lstStyle/>
                    <a:p>
                      <a:endParaRPr lang="tr-TR"/>
                    </a:p>
                  </a:txBody>
                  <a:tcPr/>
                </a:tc>
                <a:tc>
                  <a:txBody>
                    <a:bodyPr/>
                    <a:lstStyle/>
                    <a:p>
                      <a:endParaRPr lang="tr-TR"/>
                    </a:p>
                  </a:txBody>
                  <a:tcPr/>
                </a:tc>
                <a:tc>
                  <a:txBody>
                    <a:bodyPr/>
                    <a:lstStyle/>
                    <a:p>
                      <a:endParaRPr lang="tr-TR"/>
                    </a:p>
                  </a:txBody>
                  <a:tcPr/>
                </a:tc>
                <a:extLst>
                  <a:ext uri="{0D108BD9-81ED-4DB2-BD59-A6C34878D82A}">
                    <a16:rowId xmlns:a16="http://schemas.microsoft.com/office/drawing/2014/main" val="10002"/>
                  </a:ext>
                </a:extLst>
              </a:tr>
              <a:tr h="513802">
                <a:tc>
                  <a:txBody>
                    <a:bodyPr/>
                    <a:lstStyle/>
                    <a:p>
                      <a:r>
                        <a:rPr lang="tr-TR" dirty="0"/>
                        <a:t>3.</a:t>
                      </a:r>
                    </a:p>
                  </a:txBody>
                  <a:tcPr/>
                </a:tc>
                <a:tc>
                  <a:txBody>
                    <a:bodyPr/>
                    <a:lstStyle/>
                    <a:p>
                      <a:endParaRPr lang="tr-TR"/>
                    </a:p>
                  </a:txBody>
                  <a:tcPr/>
                </a:tc>
                <a:tc>
                  <a:txBody>
                    <a:bodyPr/>
                    <a:lstStyle/>
                    <a:p>
                      <a:endParaRPr lang="tr-TR"/>
                    </a:p>
                  </a:txBody>
                  <a:tcPr/>
                </a:tc>
                <a:tc>
                  <a:txBody>
                    <a:bodyPr/>
                    <a:lstStyle/>
                    <a:p>
                      <a:endParaRPr lang="tr-TR"/>
                    </a:p>
                  </a:txBody>
                  <a:tcPr/>
                </a:tc>
                <a:tc>
                  <a:txBody>
                    <a:bodyPr/>
                    <a:lstStyle/>
                    <a:p>
                      <a:endParaRPr lang="tr-TR"/>
                    </a:p>
                  </a:txBody>
                  <a:tcPr/>
                </a:tc>
                <a:tc>
                  <a:txBody>
                    <a:bodyPr/>
                    <a:lstStyle/>
                    <a:p>
                      <a:endParaRPr lang="tr-TR"/>
                    </a:p>
                  </a:txBody>
                  <a:tcPr/>
                </a:tc>
                <a:tc>
                  <a:txBody>
                    <a:bodyPr/>
                    <a:lstStyle/>
                    <a:p>
                      <a:endParaRPr lang="tr-TR"/>
                    </a:p>
                  </a:txBody>
                  <a:tcPr/>
                </a:tc>
                <a:extLst>
                  <a:ext uri="{0D108BD9-81ED-4DB2-BD59-A6C34878D82A}">
                    <a16:rowId xmlns:a16="http://schemas.microsoft.com/office/drawing/2014/main" val="10003"/>
                  </a:ext>
                </a:extLst>
              </a:tr>
              <a:tr h="513802">
                <a:tc>
                  <a:txBody>
                    <a:bodyPr/>
                    <a:lstStyle/>
                    <a:p>
                      <a:r>
                        <a:rPr lang="tr-TR" dirty="0"/>
                        <a:t>4.</a:t>
                      </a:r>
                    </a:p>
                  </a:txBody>
                  <a:tcPr/>
                </a:tc>
                <a:tc>
                  <a:txBody>
                    <a:bodyPr/>
                    <a:lstStyle/>
                    <a:p>
                      <a:endParaRPr lang="tr-TR"/>
                    </a:p>
                  </a:txBody>
                  <a:tcPr/>
                </a:tc>
                <a:tc>
                  <a:txBody>
                    <a:bodyPr/>
                    <a:lstStyle/>
                    <a:p>
                      <a:endParaRPr lang="tr-TR"/>
                    </a:p>
                  </a:txBody>
                  <a:tcPr/>
                </a:tc>
                <a:tc>
                  <a:txBody>
                    <a:bodyPr/>
                    <a:lstStyle/>
                    <a:p>
                      <a:endParaRPr lang="tr-TR"/>
                    </a:p>
                  </a:txBody>
                  <a:tcPr/>
                </a:tc>
                <a:tc>
                  <a:txBody>
                    <a:bodyPr/>
                    <a:lstStyle/>
                    <a:p>
                      <a:endParaRPr lang="tr-TR"/>
                    </a:p>
                  </a:txBody>
                  <a:tcPr/>
                </a:tc>
                <a:tc>
                  <a:txBody>
                    <a:bodyPr/>
                    <a:lstStyle/>
                    <a:p>
                      <a:endParaRPr lang="tr-TR"/>
                    </a:p>
                  </a:txBody>
                  <a:tcPr/>
                </a:tc>
                <a:tc>
                  <a:txBody>
                    <a:bodyPr/>
                    <a:lstStyle/>
                    <a:p>
                      <a:endParaRPr lang="tr-TR"/>
                    </a:p>
                  </a:txBody>
                  <a:tcPr/>
                </a:tc>
                <a:extLst>
                  <a:ext uri="{0D108BD9-81ED-4DB2-BD59-A6C34878D82A}">
                    <a16:rowId xmlns:a16="http://schemas.microsoft.com/office/drawing/2014/main" val="10004"/>
                  </a:ext>
                </a:extLst>
              </a:tr>
              <a:tr h="513802">
                <a:tc>
                  <a:txBody>
                    <a:bodyPr/>
                    <a:lstStyle/>
                    <a:p>
                      <a:r>
                        <a:rPr lang="tr-TR" dirty="0"/>
                        <a:t>5.</a:t>
                      </a:r>
                    </a:p>
                  </a:txBody>
                  <a:tcPr/>
                </a:tc>
                <a:tc>
                  <a:txBody>
                    <a:bodyPr/>
                    <a:lstStyle/>
                    <a:p>
                      <a:endParaRPr lang="tr-TR"/>
                    </a:p>
                  </a:txBody>
                  <a:tcPr/>
                </a:tc>
                <a:tc>
                  <a:txBody>
                    <a:bodyPr/>
                    <a:lstStyle/>
                    <a:p>
                      <a:endParaRPr lang="tr-TR"/>
                    </a:p>
                  </a:txBody>
                  <a:tcPr/>
                </a:tc>
                <a:tc>
                  <a:txBody>
                    <a:bodyPr/>
                    <a:lstStyle/>
                    <a:p>
                      <a:endParaRPr lang="tr-TR"/>
                    </a:p>
                  </a:txBody>
                  <a:tcPr/>
                </a:tc>
                <a:tc>
                  <a:txBody>
                    <a:bodyPr/>
                    <a:lstStyle/>
                    <a:p>
                      <a:endParaRPr lang="tr-TR"/>
                    </a:p>
                  </a:txBody>
                  <a:tcPr/>
                </a:tc>
                <a:tc>
                  <a:txBody>
                    <a:bodyPr/>
                    <a:lstStyle/>
                    <a:p>
                      <a:endParaRPr lang="tr-TR"/>
                    </a:p>
                  </a:txBody>
                  <a:tcPr/>
                </a:tc>
                <a:tc>
                  <a:txBody>
                    <a:bodyPr/>
                    <a:lstStyle/>
                    <a:p>
                      <a:endParaRPr lang="tr-TR"/>
                    </a:p>
                  </a:txBody>
                  <a:tcPr/>
                </a:tc>
                <a:extLst>
                  <a:ext uri="{0D108BD9-81ED-4DB2-BD59-A6C34878D82A}">
                    <a16:rowId xmlns:a16="http://schemas.microsoft.com/office/drawing/2014/main" val="10005"/>
                  </a:ext>
                </a:extLst>
              </a:tr>
              <a:tr h="513802">
                <a:tc>
                  <a:txBody>
                    <a:bodyPr/>
                    <a:lstStyle/>
                    <a:p>
                      <a:r>
                        <a:rPr lang="tr-TR" dirty="0"/>
                        <a:t>6.</a:t>
                      </a:r>
                    </a:p>
                  </a:txBody>
                  <a:tcPr/>
                </a:tc>
                <a:tc>
                  <a:txBody>
                    <a:bodyPr/>
                    <a:lstStyle/>
                    <a:p>
                      <a:endParaRPr lang="tr-TR"/>
                    </a:p>
                  </a:txBody>
                  <a:tcPr/>
                </a:tc>
                <a:tc>
                  <a:txBody>
                    <a:bodyPr/>
                    <a:lstStyle/>
                    <a:p>
                      <a:endParaRPr lang="tr-TR"/>
                    </a:p>
                  </a:txBody>
                  <a:tcPr/>
                </a:tc>
                <a:tc>
                  <a:txBody>
                    <a:bodyPr/>
                    <a:lstStyle/>
                    <a:p>
                      <a:endParaRPr lang="tr-TR"/>
                    </a:p>
                  </a:txBody>
                  <a:tcPr/>
                </a:tc>
                <a:tc>
                  <a:txBody>
                    <a:bodyPr/>
                    <a:lstStyle/>
                    <a:p>
                      <a:endParaRPr lang="tr-TR"/>
                    </a:p>
                  </a:txBody>
                  <a:tcPr/>
                </a:tc>
                <a:tc>
                  <a:txBody>
                    <a:bodyPr/>
                    <a:lstStyle/>
                    <a:p>
                      <a:endParaRPr lang="tr-TR"/>
                    </a:p>
                  </a:txBody>
                  <a:tcPr/>
                </a:tc>
                <a:tc>
                  <a:txBody>
                    <a:bodyPr/>
                    <a:lstStyle/>
                    <a:p>
                      <a:endParaRPr lang="tr-TR"/>
                    </a:p>
                  </a:txBody>
                  <a:tcPr/>
                </a:tc>
                <a:extLst>
                  <a:ext uri="{0D108BD9-81ED-4DB2-BD59-A6C34878D82A}">
                    <a16:rowId xmlns:a16="http://schemas.microsoft.com/office/drawing/2014/main" val="10006"/>
                  </a:ext>
                </a:extLst>
              </a:tr>
              <a:tr h="513802">
                <a:tc>
                  <a:txBody>
                    <a:bodyPr/>
                    <a:lstStyle/>
                    <a:p>
                      <a:r>
                        <a:rPr lang="tr-TR" sz="1600" b="1" dirty="0"/>
                        <a:t>Doğru Tepki Yüzdesi</a:t>
                      </a:r>
                    </a:p>
                  </a:txBody>
                  <a:tcPr/>
                </a:tc>
                <a:tc>
                  <a:txBody>
                    <a:bodyPr/>
                    <a:lstStyle/>
                    <a:p>
                      <a:endParaRPr lang="tr-TR"/>
                    </a:p>
                  </a:txBody>
                  <a:tcPr/>
                </a:tc>
                <a:tc>
                  <a:txBody>
                    <a:bodyPr/>
                    <a:lstStyle/>
                    <a:p>
                      <a:endParaRPr lang="tr-TR" dirty="0"/>
                    </a:p>
                  </a:txBody>
                  <a:tcPr/>
                </a:tc>
                <a:tc>
                  <a:txBody>
                    <a:bodyPr/>
                    <a:lstStyle/>
                    <a:p>
                      <a:endParaRPr lang="tr-TR" dirty="0"/>
                    </a:p>
                  </a:txBody>
                  <a:tcPr/>
                </a:tc>
                <a:tc>
                  <a:txBody>
                    <a:bodyPr/>
                    <a:lstStyle/>
                    <a:p>
                      <a:endParaRPr lang="tr-TR" dirty="0"/>
                    </a:p>
                  </a:txBody>
                  <a:tcPr/>
                </a:tc>
                <a:tc>
                  <a:txBody>
                    <a:bodyPr/>
                    <a:lstStyle/>
                    <a:p>
                      <a:endParaRPr lang="tr-TR"/>
                    </a:p>
                  </a:txBody>
                  <a:tcPr/>
                </a:tc>
                <a:tc>
                  <a:txBody>
                    <a:bodyPr/>
                    <a:lstStyle/>
                    <a:p>
                      <a:endParaRPr lang="tr-TR" dirty="0"/>
                    </a:p>
                  </a:txBody>
                  <a:tcPr/>
                </a:tc>
                <a:extLst>
                  <a:ext uri="{0D108BD9-81ED-4DB2-BD59-A6C34878D82A}">
                    <a16:rowId xmlns:a16="http://schemas.microsoft.com/office/drawing/2014/main" val="10007"/>
                  </a:ext>
                </a:extLst>
              </a:tr>
            </a:tbl>
          </a:graphicData>
        </a:graphic>
      </p:graphicFrame>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323528" y="1988840"/>
            <a:ext cx="8496944" cy="4032448"/>
          </a:xfrm>
        </p:spPr>
        <p:txBody>
          <a:bodyPr>
            <a:normAutofit/>
          </a:bodyPr>
          <a:lstStyle/>
          <a:p>
            <a:r>
              <a:rPr lang="tr-TR" sz="2800" dirty="0">
                <a:solidFill>
                  <a:srgbClr val="C00000"/>
                </a:solidFill>
              </a:rPr>
              <a:t>Kararlı veri </a:t>
            </a:r>
            <a:r>
              <a:rPr lang="tr-TR" sz="2800" dirty="0"/>
              <a:t>elde edilinceye değin en az üç gün ard arda performans alımına devam edilir. </a:t>
            </a:r>
          </a:p>
          <a:p>
            <a:r>
              <a:rPr lang="tr-TR" sz="2800" dirty="0"/>
              <a:t>Performans alımı bittikten sonra beceri analizine göre </a:t>
            </a:r>
            <a:r>
              <a:rPr lang="tr-TR" sz="2800" dirty="0">
                <a:solidFill>
                  <a:srgbClr val="C00000"/>
                </a:solidFill>
              </a:rPr>
              <a:t>“doğru olarak gerçekleşen basamak yüzdesi” </a:t>
            </a:r>
            <a:r>
              <a:rPr lang="tr-TR" sz="2800" dirty="0"/>
              <a:t>bulunur.</a:t>
            </a:r>
          </a:p>
          <a:p>
            <a:r>
              <a:rPr lang="tr-TR" sz="2800" dirty="0"/>
              <a:t>Elde edilen veriler </a:t>
            </a:r>
            <a:r>
              <a:rPr lang="tr-TR" sz="2800" dirty="0">
                <a:solidFill>
                  <a:srgbClr val="C00000"/>
                </a:solidFill>
              </a:rPr>
              <a:t>başlama düzeyi verisi </a:t>
            </a:r>
            <a:r>
              <a:rPr lang="tr-TR" sz="2800" dirty="0"/>
              <a:t>olarak </a:t>
            </a:r>
            <a:r>
              <a:rPr lang="tr-TR" sz="2800" dirty="0">
                <a:solidFill>
                  <a:srgbClr val="C00000"/>
                </a:solidFill>
              </a:rPr>
              <a:t>grafiğe işlenir. </a:t>
            </a:r>
          </a:p>
          <a:p>
            <a:pPr>
              <a:buNone/>
            </a:pPr>
            <a:endParaRPr lang="tr-TR" sz="3200" dirty="0">
              <a:solidFill>
                <a:schemeClr val="bg1"/>
              </a:solidFill>
            </a:endParaRPr>
          </a:p>
        </p:txBody>
      </p:sp>
      <p:sp>
        <p:nvSpPr>
          <p:cNvPr id="4" name="3 Altbilgi Yer Tutucusu"/>
          <p:cNvSpPr>
            <a:spLocks noGrp="1"/>
          </p:cNvSpPr>
          <p:nvPr>
            <p:ph type="ftr" sz="quarter" idx="11"/>
          </p:nvPr>
        </p:nvSpPr>
        <p:spPr>
          <a:xfrm>
            <a:off x="533400" y="6438896"/>
            <a:ext cx="4834673" cy="302472"/>
          </a:xfrm>
        </p:spPr>
        <p:txBody>
          <a:bodyPr/>
          <a:lstStyle/>
          <a:p>
            <a:r>
              <a:rPr lang="da-DK"/>
              <a:t>Beceri Öğretimi</a:t>
            </a:r>
            <a:endParaRPr lang="tr-TR" dirty="0"/>
          </a:p>
        </p:txBody>
      </p:sp>
      <p:sp>
        <p:nvSpPr>
          <p:cNvPr id="6" name="Slayt Numarası Yer Tutucusu 5"/>
          <p:cNvSpPr>
            <a:spLocks noGrp="1"/>
          </p:cNvSpPr>
          <p:nvPr>
            <p:ph type="sldNum" sz="quarter" idx="12"/>
          </p:nvPr>
        </p:nvSpPr>
        <p:spPr/>
        <p:txBody>
          <a:bodyPr/>
          <a:lstStyle/>
          <a:p>
            <a:fld id="{B1DEFA8C-F947-479F-BE07-76B6B3F80BF1}" type="slidenum">
              <a:rPr lang="tr-TR" smtClean="0"/>
              <a:pPr/>
              <a:t>46</a:t>
            </a:fld>
            <a:endParaRPr lang="tr-T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43491" y="691979"/>
            <a:ext cx="6571343" cy="1008830"/>
          </a:xfrm>
        </p:spPr>
        <p:txBody>
          <a:bodyPr>
            <a:normAutofit/>
          </a:bodyPr>
          <a:lstStyle/>
          <a:p>
            <a:pPr algn="ctr"/>
            <a:r>
              <a:rPr lang="tr-TR" sz="2400" b="1" dirty="0">
                <a:solidFill>
                  <a:srgbClr val="C00000"/>
                </a:solidFill>
              </a:rPr>
              <a:t>Doğru gerçekleşen basamak yüzdesi nasıl hesaplanır? </a:t>
            </a:r>
          </a:p>
        </p:txBody>
      </p:sp>
      <p:sp>
        <p:nvSpPr>
          <p:cNvPr id="3" name="2 İçerik Yer Tutucusu"/>
          <p:cNvSpPr>
            <a:spLocks noGrp="1"/>
          </p:cNvSpPr>
          <p:nvPr>
            <p:ph idx="1"/>
          </p:nvPr>
        </p:nvSpPr>
        <p:spPr>
          <a:xfrm>
            <a:off x="323528" y="1988840"/>
            <a:ext cx="8352928" cy="3960440"/>
          </a:xfrm>
        </p:spPr>
        <p:txBody>
          <a:bodyPr>
            <a:normAutofit/>
          </a:bodyPr>
          <a:lstStyle/>
          <a:p>
            <a:r>
              <a:rPr lang="tr-TR" sz="2800" dirty="0"/>
              <a:t>Doğru gerçekleşen basamak yüzdesi aşağıda yer alan formül kullanılarak hesaplanır: </a:t>
            </a:r>
          </a:p>
          <a:p>
            <a:r>
              <a:rPr lang="tr-TR" sz="2800" dirty="0">
                <a:solidFill>
                  <a:srgbClr val="C00000"/>
                </a:solidFill>
              </a:rPr>
              <a:t>Beceri analizinde doğru yapılan basamak sayısı / Beceri analizindeki toplam basamak sayısı X 100</a:t>
            </a:r>
          </a:p>
          <a:p>
            <a:r>
              <a:rPr lang="tr-TR" sz="2800" dirty="0"/>
              <a:t>Bulunan sonuç </a:t>
            </a:r>
            <a:r>
              <a:rPr lang="tr-TR" sz="2800" dirty="0">
                <a:solidFill>
                  <a:srgbClr val="C00000"/>
                </a:solidFill>
              </a:rPr>
              <a:t>uygulama verisi </a:t>
            </a:r>
            <a:r>
              <a:rPr lang="tr-TR" sz="2800" dirty="0"/>
              <a:t>olarak </a:t>
            </a:r>
            <a:r>
              <a:rPr lang="tr-TR" sz="2800" dirty="0">
                <a:solidFill>
                  <a:srgbClr val="C00000"/>
                </a:solidFill>
              </a:rPr>
              <a:t>grafiğe işlenir.</a:t>
            </a:r>
          </a:p>
          <a:p>
            <a:pPr marL="64008" indent="0">
              <a:buNone/>
            </a:pPr>
            <a:endParaRPr lang="tr-TR" dirty="0"/>
          </a:p>
        </p:txBody>
      </p:sp>
      <p:sp>
        <p:nvSpPr>
          <p:cNvPr id="4" name="3 Altbilgi Yer Tutucusu"/>
          <p:cNvSpPr>
            <a:spLocks noGrp="1"/>
          </p:cNvSpPr>
          <p:nvPr>
            <p:ph type="ftr" sz="quarter" idx="11"/>
          </p:nvPr>
        </p:nvSpPr>
        <p:spPr>
          <a:xfrm>
            <a:off x="533400" y="6438896"/>
            <a:ext cx="4834673" cy="302472"/>
          </a:xfrm>
        </p:spPr>
        <p:txBody>
          <a:bodyPr/>
          <a:lstStyle/>
          <a:p>
            <a:r>
              <a:rPr lang="da-DK"/>
              <a:t>Beceri Öğretimi</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47</a:t>
            </a:fld>
            <a:endParaRPr lang="tr-T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323528" y="2132856"/>
            <a:ext cx="8352928" cy="4176464"/>
          </a:xfrm>
        </p:spPr>
        <p:txBody>
          <a:bodyPr>
            <a:normAutofit fontScale="92500" lnSpcReduction="10000"/>
          </a:bodyPr>
          <a:lstStyle/>
          <a:p>
            <a:r>
              <a:rPr lang="tr-TR" sz="3200" dirty="0"/>
              <a:t>Beceri analizimizin 9 basamaktan oluştuğunu düşünelim. </a:t>
            </a:r>
          </a:p>
          <a:p>
            <a:r>
              <a:rPr lang="tr-TR" sz="3200" dirty="0"/>
              <a:t>Öğrencimizin beceri analizindeki 2 basamağı bağımsız olarak yaptığını, diğer 7 basamağı ise yapamadığını varsayalım. </a:t>
            </a:r>
          </a:p>
          <a:p>
            <a:r>
              <a:rPr lang="tr-TR" sz="3200" dirty="0"/>
              <a:t> Bu örnek için </a:t>
            </a:r>
            <a:r>
              <a:rPr lang="tr-TR" sz="3200" u="sng" dirty="0"/>
              <a:t>2</a:t>
            </a:r>
            <a:r>
              <a:rPr lang="tr-TR" sz="3200" dirty="0"/>
              <a:t> X 100 = 22,2</a:t>
            </a:r>
          </a:p>
          <a:p>
            <a:pPr>
              <a:buNone/>
            </a:pPr>
            <a:r>
              <a:rPr lang="tr-TR" sz="3200" dirty="0"/>
              <a:t>				    9</a:t>
            </a:r>
          </a:p>
          <a:p>
            <a:endParaRPr lang="tr-TR" dirty="0"/>
          </a:p>
          <a:p>
            <a:endParaRPr lang="tr-TR" dirty="0"/>
          </a:p>
        </p:txBody>
      </p:sp>
      <p:sp>
        <p:nvSpPr>
          <p:cNvPr id="4" name="3 Altbilgi Yer Tutucusu"/>
          <p:cNvSpPr>
            <a:spLocks noGrp="1"/>
          </p:cNvSpPr>
          <p:nvPr>
            <p:ph type="ftr" sz="quarter" idx="11"/>
          </p:nvPr>
        </p:nvSpPr>
        <p:spPr>
          <a:xfrm>
            <a:off x="533400" y="6309320"/>
            <a:ext cx="4834673" cy="360040"/>
          </a:xfrm>
        </p:spPr>
        <p:txBody>
          <a:bodyPr/>
          <a:lstStyle/>
          <a:p>
            <a:r>
              <a:rPr lang="da-DK"/>
              <a:t>Beceri Öğretimi</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48</a:t>
            </a:fld>
            <a:endParaRPr lang="tr-T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115616" y="332656"/>
            <a:ext cx="7776864" cy="1351060"/>
          </a:xfrm>
        </p:spPr>
        <p:txBody>
          <a:bodyPr>
            <a:normAutofit/>
          </a:bodyPr>
          <a:lstStyle/>
          <a:p>
            <a:pPr algn="ctr"/>
            <a:r>
              <a:rPr lang="tr-TR" b="1" dirty="0"/>
              <a:t> </a:t>
            </a:r>
            <a:r>
              <a:rPr lang="tr-TR" sz="2400" b="1" dirty="0">
                <a:solidFill>
                  <a:srgbClr val="C00000"/>
                </a:solidFill>
              </a:rPr>
              <a:t>Bu iki performans alım yönteminden hangisinin seçileceğine </a:t>
            </a:r>
            <a:br>
              <a:rPr lang="tr-TR" sz="2400" b="1" dirty="0">
                <a:solidFill>
                  <a:srgbClr val="C00000"/>
                </a:solidFill>
              </a:rPr>
            </a:br>
            <a:r>
              <a:rPr lang="tr-TR" sz="2400" b="1" dirty="0">
                <a:solidFill>
                  <a:srgbClr val="C00000"/>
                </a:solidFill>
              </a:rPr>
              <a:t>nasıl karar verilir?</a:t>
            </a:r>
          </a:p>
        </p:txBody>
      </p:sp>
      <p:sp>
        <p:nvSpPr>
          <p:cNvPr id="3" name="2 İçerik Yer Tutucusu"/>
          <p:cNvSpPr>
            <a:spLocks noGrp="1"/>
          </p:cNvSpPr>
          <p:nvPr>
            <p:ph idx="1"/>
          </p:nvPr>
        </p:nvSpPr>
        <p:spPr>
          <a:xfrm>
            <a:off x="323528" y="1916832"/>
            <a:ext cx="8424936" cy="4142195"/>
          </a:xfrm>
        </p:spPr>
        <p:txBody>
          <a:bodyPr>
            <a:normAutofit lnSpcReduction="10000"/>
          </a:bodyPr>
          <a:lstStyle/>
          <a:p>
            <a:r>
              <a:rPr lang="tr-TR" sz="2800" i="1" dirty="0"/>
              <a:t>Tek fırsat yöntemi,  </a:t>
            </a:r>
          </a:p>
          <a:p>
            <a:pPr lvl="1"/>
            <a:r>
              <a:rPr lang="tr-TR" sz="2800" dirty="0">
                <a:solidFill>
                  <a:srgbClr val="C00000"/>
                </a:solidFill>
              </a:rPr>
              <a:t>öğretim öncesinde </a:t>
            </a:r>
            <a:r>
              <a:rPr lang="tr-TR" sz="2800" dirty="0"/>
              <a:t>öğrencinin performans düzeyini belirlerken (başlama düzeyi oturumları) </a:t>
            </a:r>
          </a:p>
          <a:p>
            <a:pPr lvl="1"/>
            <a:r>
              <a:rPr lang="tr-TR" sz="2800" dirty="0"/>
              <a:t>öğretimin gidişatının değerlendirildiği </a:t>
            </a:r>
            <a:r>
              <a:rPr lang="tr-TR" sz="2800" dirty="0">
                <a:solidFill>
                  <a:srgbClr val="C00000"/>
                </a:solidFill>
              </a:rPr>
              <a:t>yoklama/değerlendirme oturumlarında </a:t>
            </a:r>
            <a:r>
              <a:rPr lang="tr-TR" sz="2800" dirty="0"/>
              <a:t>(günlük yoklama ya da aralıklı yoklama) kullanılabilir.</a:t>
            </a:r>
          </a:p>
          <a:p>
            <a:pPr marL="265113" lvl="1" indent="-265113"/>
            <a:r>
              <a:rPr lang="tr-TR" sz="2800" i="1" dirty="0"/>
              <a:t>Çok fırsat yöntemi, </a:t>
            </a:r>
            <a:r>
              <a:rPr lang="tr-TR" sz="2800" dirty="0">
                <a:solidFill>
                  <a:srgbClr val="C00000"/>
                </a:solidFill>
              </a:rPr>
              <a:t>öğretim öncesinde </a:t>
            </a:r>
            <a:r>
              <a:rPr lang="tr-TR" sz="2800" dirty="0"/>
              <a:t>öğrencinin performans düzeyini belirlerken kullanılabilir.</a:t>
            </a:r>
          </a:p>
        </p:txBody>
      </p:sp>
      <p:sp>
        <p:nvSpPr>
          <p:cNvPr id="4" name="3 Altbilgi Yer Tutucusu"/>
          <p:cNvSpPr>
            <a:spLocks noGrp="1"/>
          </p:cNvSpPr>
          <p:nvPr>
            <p:ph type="ftr" sz="quarter" idx="11"/>
          </p:nvPr>
        </p:nvSpPr>
        <p:spPr>
          <a:xfrm>
            <a:off x="533400" y="6301314"/>
            <a:ext cx="4834673" cy="368046"/>
          </a:xfrm>
        </p:spPr>
        <p:txBody>
          <a:bodyPr/>
          <a:lstStyle/>
          <a:p>
            <a:r>
              <a:rPr lang="da-DK"/>
              <a:t>Beceri Öğretimi</a:t>
            </a:r>
            <a:endParaRPr lang="tr-TR" dirty="0"/>
          </a:p>
        </p:txBody>
      </p:sp>
      <p:sp>
        <p:nvSpPr>
          <p:cNvPr id="6" name="Slayt Numarası Yer Tutucusu 5"/>
          <p:cNvSpPr>
            <a:spLocks noGrp="1"/>
          </p:cNvSpPr>
          <p:nvPr>
            <p:ph type="sldNum" sz="quarter" idx="12"/>
          </p:nvPr>
        </p:nvSpPr>
        <p:spPr/>
        <p:txBody>
          <a:bodyPr/>
          <a:lstStyle/>
          <a:p>
            <a:fld id="{B1DEFA8C-F947-479F-BE07-76B6B3F80BF1}" type="slidenum">
              <a:rPr lang="tr-TR" smtClean="0"/>
              <a:pPr/>
              <a:t>49</a:t>
            </a:fld>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ADDD20-DE05-4F05-AB99-3A5D74A8A07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3F07B2B-191C-4F78-8164-039D9F94489E}"/>
              </a:ext>
            </a:extLst>
          </p:cNvPr>
          <p:cNvSpPr>
            <a:spLocks noGrp="1"/>
          </p:cNvSpPr>
          <p:nvPr>
            <p:ph idx="1"/>
          </p:nvPr>
        </p:nvSpPr>
        <p:spPr>
          <a:xfrm>
            <a:off x="395536" y="2015733"/>
            <a:ext cx="8496943" cy="3450613"/>
          </a:xfrm>
        </p:spPr>
        <p:txBody>
          <a:bodyPr/>
          <a:lstStyle/>
          <a:p>
            <a:r>
              <a:rPr lang="tr-TR" sz="2800" dirty="0"/>
              <a:t>Öğrencinin sahip olduğunda toplumda bağımsız olarak işlevde bulunmasını sağlayarak </a:t>
            </a:r>
            <a:r>
              <a:rPr lang="tr-TR" sz="2800" dirty="0">
                <a:solidFill>
                  <a:srgbClr val="C00000"/>
                </a:solidFill>
              </a:rPr>
              <a:t>yaşam kalitesini arttıran </a:t>
            </a:r>
            <a:r>
              <a:rPr lang="tr-TR" sz="2800" dirty="0"/>
              <a:t>bu davranış, kavram ve becerilerin bir kısmı </a:t>
            </a:r>
            <a:r>
              <a:rPr lang="tr-TR" sz="2800" dirty="0">
                <a:solidFill>
                  <a:srgbClr val="C00000"/>
                </a:solidFill>
              </a:rPr>
              <a:t>sistematik </a:t>
            </a:r>
            <a:r>
              <a:rPr lang="tr-TR" sz="2800" dirty="0"/>
              <a:t>bir şekilde </a:t>
            </a:r>
            <a:r>
              <a:rPr lang="tr-TR" sz="2800" dirty="0">
                <a:solidFill>
                  <a:srgbClr val="C00000"/>
                </a:solidFill>
              </a:rPr>
              <a:t>okul programları </a:t>
            </a:r>
            <a:r>
              <a:rPr lang="tr-TR" sz="2800" dirty="0"/>
              <a:t>aracılığıyla öğrenilirken bir kısmı da </a:t>
            </a:r>
            <a:r>
              <a:rPr lang="tr-TR" sz="2800" dirty="0">
                <a:solidFill>
                  <a:srgbClr val="C00000"/>
                </a:solidFill>
              </a:rPr>
              <a:t>toplum içinde sistematik olmayan öğrenmeler </a:t>
            </a:r>
            <a:r>
              <a:rPr lang="tr-TR" sz="2800" dirty="0"/>
              <a:t>yoluyla kazanılır. </a:t>
            </a:r>
          </a:p>
          <a:p>
            <a:endParaRPr lang="tr-TR" dirty="0"/>
          </a:p>
        </p:txBody>
      </p:sp>
      <p:sp>
        <p:nvSpPr>
          <p:cNvPr id="4" name="Alt Bilgi Yer Tutucusu 3">
            <a:extLst>
              <a:ext uri="{FF2B5EF4-FFF2-40B4-BE49-F238E27FC236}">
                <a16:creationId xmlns:a16="http://schemas.microsoft.com/office/drawing/2014/main" id="{9A6CB627-B375-417D-A533-010B816EB3F0}"/>
              </a:ext>
            </a:extLst>
          </p:cNvPr>
          <p:cNvSpPr>
            <a:spLocks noGrp="1"/>
          </p:cNvSpPr>
          <p:nvPr>
            <p:ph type="ftr" sz="quarter" idx="11"/>
          </p:nvPr>
        </p:nvSpPr>
        <p:spPr/>
        <p:txBody>
          <a:bodyPr/>
          <a:lstStyle/>
          <a:p>
            <a:r>
              <a:rPr lang="da-DK"/>
              <a:t>Beceri Öğretimi</a:t>
            </a:r>
            <a:endParaRPr lang="tr-TR"/>
          </a:p>
        </p:txBody>
      </p:sp>
      <p:sp>
        <p:nvSpPr>
          <p:cNvPr id="5" name="Slayt Numarası Yer Tutucusu 4">
            <a:extLst>
              <a:ext uri="{FF2B5EF4-FFF2-40B4-BE49-F238E27FC236}">
                <a16:creationId xmlns:a16="http://schemas.microsoft.com/office/drawing/2014/main" id="{27103CC7-A3AD-4564-9DB2-015F3E467DED}"/>
              </a:ext>
            </a:extLst>
          </p:cNvPr>
          <p:cNvSpPr>
            <a:spLocks noGrp="1"/>
          </p:cNvSpPr>
          <p:nvPr>
            <p:ph type="sldNum" sz="quarter" idx="12"/>
          </p:nvPr>
        </p:nvSpPr>
        <p:spPr/>
        <p:txBody>
          <a:bodyPr/>
          <a:lstStyle/>
          <a:p>
            <a:fld id="{B1DEFA8C-F947-479F-BE07-76B6B3F80BF1}" type="slidenum">
              <a:rPr lang="tr-TR" smtClean="0"/>
              <a:pPr/>
              <a:t>5</a:t>
            </a:fld>
            <a:endParaRPr lang="tr-TR"/>
          </a:p>
        </p:txBody>
      </p:sp>
    </p:spTree>
    <p:extLst>
      <p:ext uri="{BB962C8B-B14F-4D97-AF65-F5344CB8AC3E}">
        <p14:creationId xmlns:p14="http://schemas.microsoft.com/office/powerpoint/2010/main" val="50247773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43491" y="404664"/>
            <a:ext cx="6571343" cy="1152129"/>
          </a:xfrm>
        </p:spPr>
        <p:txBody>
          <a:bodyPr>
            <a:normAutofit/>
          </a:bodyPr>
          <a:lstStyle/>
          <a:p>
            <a:pPr algn="ctr"/>
            <a:r>
              <a:rPr lang="tr-TR" sz="2000" b="1" dirty="0">
                <a:solidFill>
                  <a:srgbClr val="C00000"/>
                </a:solidFill>
              </a:rPr>
              <a:t>Tek fırsat yöntemiyle yapılan değerlendirmelerin yararları ve sınırlılıkları nelerdir?</a:t>
            </a:r>
          </a:p>
        </p:txBody>
      </p:sp>
      <p:sp>
        <p:nvSpPr>
          <p:cNvPr id="3" name="2 İçerik Yer Tutucusu"/>
          <p:cNvSpPr>
            <a:spLocks noGrp="1"/>
          </p:cNvSpPr>
          <p:nvPr>
            <p:ph idx="1"/>
          </p:nvPr>
        </p:nvSpPr>
        <p:spPr>
          <a:xfrm>
            <a:off x="323528" y="1916832"/>
            <a:ext cx="8424936" cy="4142195"/>
          </a:xfrm>
        </p:spPr>
        <p:txBody>
          <a:bodyPr>
            <a:normAutofit fontScale="92500" lnSpcReduction="10000"/>
          </a:bodyPr>
          <a:lstStyle/>
          <a:p>
            <a:pPr marL="0" indent="0">
              <a:buNone/>
            </a:pPr>
            <a:r>
              <a:rPr lang="tr-TR" sz="3000" i="1" dirty="0"/>
              <a:t>Yararları:</a:t>
            </a:r>
          </a:p>
          <a:p>
            <a:pPr lvl="1"/>
            <a:r>
              <a:rPr lang="tr-TR" sz="3000" dirty="0"/>
              <a:t>Değerlendirme </a:t>
            </a:r>
            <a:r>
              <a:rPr lang="tr-TR" sz="3000" dirty="0">
                <a:solidFill>
                  <a:srgbClr val="C00000"/>
                </a:solidFill>
              </a:rPr>
              <a:t>kısa sürede tamamlanır. </a:t>
            </a:r>
          </a:p>
          <a:p>
            <a:pPr lvl="1"/>
            <a:r>
              <a:rPr lang="tr-TR" sz="3000" dirty="0"/>
              <a:t>Öğrencinin yaptığı ilk yanlış davranışta değerlendirme sona erdirilerek öğretime geçildiği için </a:t>
            </a:r>
            <a:r>
              <a:rPr lang="tr-TR" sz="3000" dirty="0">
                <a:solidFill>
                  <a:srgbClr val="C00000"/>
                </a:solidFill>
              </a:rPr>
              <a:t>öğretime ayrılan süre artar.</a:t>
            </a:r>
          </a:p>
          <a:p>
            <a:pPr lvl="1"/>
            <a:r>
              <a:rPr lang="tr-TR" sz="3000" dirty="0"/>
              <a:t>Değerlendirme sırasında öğrenmenin gerçekleşmesi çok düşük bir ihtimal olduğu için </a:t>
            </a:r>
            <a:r>
              <a:rPr lang="tr-TR" sz="3000" dirty="0">
                <a:solidFill>
                  <a:srgbClr val="C00000"/>
                </a:solidFill>
              </a:rPr>
              <a:t>uygulamanın etkisi daha kesin</a:t>
            </a:r>
            <a:r>
              <a:rPr lang="tr-TR" sz="3000" dirty="0"/>
              <a:t> olarak ortaya konmuş olur. </a:t>
            </a:r>
          </a:p>
        </p:txBody>
      </p:sp>
      <p:sp>
        <p:nvSpPr>
          <p:cNvPr id="4" name="3 Altbilgi Yer Tutucusu"/>
          <p:cNvSpPr>
            <a:spLocks noGrp="1"/>
          </p:cNvSpPr>
          <p:nvPr>
            <p:ph type="ftr" sz="quarter" idx="11"/>
          </p:nvPr>
        </p:nvSpPr>
        <p:spPr>
          <a:xfrm>
            <a:off x="533400" y="6438896"/>
            <a:ext cx="4834673" cy="302472"/>
          </a:xfrm>
        </p:spPr>
        <p:txBody>
          <a:bodyPr/>
          <a:lstStyle/>
          <a:p>
            <a:r>
              <a:rPr lang="da-DK"/>
              <a:t>Beceri Öğretimi</a:t>
            </a:r>
            <a:endParaRPr lang="tr-TR" dirty="0"/>
          </a:p>
        </p:txBody>
      </p:sp>
      <p:sp>
        <p:nvSpPr>
          <p:cNvPr id="6" name="Slayt Numarası Yer Tutucusu 5"/>
          <p:cNvSpPr>
            <a:spLocks noGrp="1"/>
          </p:cNvSpPr>
          <p:nvPr>
            <p:ph type="sldNum" sz="quarter" idx="12"/>
          </p:nvPr>
        </p:nvSpPr>
        <p:spPr/>
        <p:txBody>
          <a:bodyPr/>
          <a:lstStyle/>
          <a:p>
            <a:fld id="{B1DEFA8C-F947-479F-BE07-76B6B3F80BF1}" type="slidenum">
              <a:rPr lang="tr-TR" smtClean="0"/>
              <a:pPr/>
              <a:t>50</a:t>
            </a:fld>
            <a:endParaRPr lang="tr-T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251520" y="1916832"/>
            <a:ext cx="8496944" cy="3970860"/>
          </a:xfrm>
        </p:spPr>
        <p:txBody>
          <a:bodyPr>
            <a:normAutofit/>
          </a:bodyPr>
          <a:lstStyle/>
          <a:p>
            <a:pPr marL="0" indent="0">
              <a:buNone/>
            </a:pPr>
            <a:r>
              <a:rPr lang="tr-TR" sz="2800" i="1" dirty="0"/>
              <a:t>Sınırlılığı:</a:t>
            </a:r>
          </a:p>
          <a:p>
            <a:pPr lvl="1"/>
            <a:r>
              <a:rPr lang="tr-TR" sz="2800" dirty="0"/>
              <a:t>Beceri analizinde öğrencinin doğru olarak sergileyebileceği basamaklar varken öğrencinin ilk yaptığı yanlış basamakta değerlendirmeye son verildiği için </a:t>
            </a:r>
            <a:r>
              <a:rPr lang="tr-TR" sz="2800" dirty="0">
                <a:solidFill>
                  <a:srgbClr val="C00000"/>
                </a:solidFill>
              </a:rPr>
              <a:t>tüm basamaklara </a:t>
            </a:r>
            <a:r>
              <a:rPr lang="tr-TR" sz="2800" dirty="0"/>
              <a:t>ilişkin </a:t>
            </a:r>
            <a:r>
              <a:rPr lang="tr-TR" sz="2800" dirty="0">
                <a:solidFill>
                  <a:srgbClr val="C00000"/>
                </a:solidFill>
              </a:rPr>
              <a:t>doğru bir değerlendirme yapılamamış olabilir. </a:t>
            </a:r>
          </a:p>
          <a:p>
            <a:pPr lvl="1"/>
            <a:r>
              <a:rPr lang="tr-TR" sz="2800" dirty="0"/>
              <a:t>Bu durum yöntemin sınırlılığı olarak ele alınmalıdır.</a:t>
            </a:r>
          </a:p>
          <a:p>
            <a:endParaRPr lang="tr-TR" dirty="0"/>
          </a:p>
        </p:txBody>
      </p:sp>
      <p:sp>
        <p:nvSpPr>
          <p:cNvPr id="4" name="3 Altbilgi Yer Tutucusu"/>
          <p:cNvSpPr>
            <a:spLocks noGrp="1"/>
          </p:cNvSpPr>
          <p:nvPr>
            <p:ph type="ftr" sz="quarter" idx="11"/>
          </p:nvPr>
        </p:nvSpPr>
        <p:spPr>
          <a:xfrm>
            <a:off x="533400" y="6438896"/>
            <a:ext cx="4834673" cy="302472"/>
          </a:xfrm>
        </p:spPr>
        <p:txBody>
          <a:bodyPr/>
          <a:lstStyle/>
          <a:p>
            <a:r>
              <a:rPr lang="da-DK"/>
              <a:t>Beceri Öğretimi</a:t>
            </a:r>
            <a:endParaRPr lang="tr-TR" dirty="0"/>
          </a:p>
        </p:txBody>
      </p:sp>
      <p:sp>
        <p:nvSpPr>
          <p:cNvPr id="6" name="Slayt Numarası Yer Tutucusu 5"/>
          <p:cNvSpPr>
            <a:spLocks noGrp="1"/>
          </p:cNvSpPr>
          <p:nvPr>
            <p:ph type="sldNum" sz="quarter" idx="12"/>
          </p:nvPr>
        </p:nvSpPr>
        <p:spPr/>
        <p:txBody>
          <a:bodyPr/>
          <a:lstStyle/>
          <a:p>
            <a:fld id="{B1DEFA8C-F947-479F-BE07-76B6B3F80BF1}" type="slidenum">
              <a:rPr lang="tr-TR" smtClean="0"/>
              <a:pPr/>
              <a:t>51</a:t>
            </a:fld>
            <a:endParaRPr lang="tr-T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43491" y="476671"/>
            <a:ext cx="7016941" cy="1008113"/>
          </a:xfrm>
        </p:spPr>
        <p:txBody>
          <a:bodyPr>
            <a:noAutofit/>
          </a:bodyPr>
          <a:lstStyle/>
          <a:p>
            <a:pPr algn="ctr"/>
            <a:r>
              <a:rPr lang="tr-TR" sz="2000" b="1" dirty="0">
                <a:solidFill>
                  <a:srgbClr val="C00000"/>
                </a:solidFill>
              </a:rPr>
              <a:t>Çok fırsat yöntemiyle yapılan değerlendirmelerin yararları ve sınırlılıkları nelerdir?</a:t>
            </a:r>
          </a:p>
        </p:txBody>
      </p:sp>
      <p:sp>
        <p:nvSpPr>
          <p:cNvPr id="3" name="2 İçerik Yer Tutucusu"/>
          <p:cNvSpPr>
            <a:spLocks noGrp="1"/>
          </p:cNvSpPr>
          <p:nvPr>
            <p:ph idx="1"/>
          </p:nvPr>
        </p:nvSpPr>
        <p:spPr>
          <a:xfrm>
            <a:off x="323528" y="1772816"/>
            <a:ext cx="8424936" cy="4354271"/>
          </a:xfrm>
        </p:spPr>
        <p:txBody>
          <a:bodyPr>
            <a:noAutofit/>
          </a:bodyPr>
          <a:lstStyle/>
          <a:p>
            <a:r>
              <a:rPr lang="tr-TR" sz="2800" dirty="0"/>
              <a:t>Çok fırsat yönteminde öğrencinin doğru olarak sergileyebileceği </a:t>
            </a:r>
            <a:r>
              <a:rPr lang="tr-TR" sz="2800" dirty="0">
                <a:solidFill>
                  <a:srgbClr val="C00000"/>
                </a:solidFill>
              </a:rPr>
              <a:t>tüm basamaklar için şans tanınıyor olması </a:t>
            </a:r>
            <a:r>
              <a:rPr lang="tr-TR" sz="2800" dirty="0"/>
              <a:t>yöntemin bir yararı olarak değerlendirilebilir. </a:t>
            </a:r>
          </a:p>
          <a:p>
            <a:r>
              <a:rPr lang="tr-TR" sz="2800" dirty="0"/>
              <a:t>Ancak öğrencinin doğru olarak sergileyemediği basamakların öğretmen tarafından yerine getirilmesi sırasında </a:t>
            </a:r>
            <a:r>
              <a:rPr lang="tr-TR" sz="2800" dirty="0">
                <a:solidFill>
                  <a:srgbClr val="C00000"/>
                </a:solidFill>
              </a:rPr>
              <a:t>öğrenme gerçekleşebilir. </a:t>
            </a:r>
          </a:p>
          <a:p>
            <a:r>
              <a:rPr lang="tr-TR" sz="2800" dirty="0"/>
              <a:t>Bu durum uygulamanın etkililiğini tek fırsat yöntemindeki gibi </a:t>
            </a:r>
            <a:r>
              <a:rPr lang="tr-TR" sz="2800" dirty="0">
                <a:solidFill>
                  <a:srgbClr val="C00000"/>
                </a:solidFill>
              </a:rPr>
              <a:t>net </a:t>
            </a:r>
            <a:r>
              <a:rPr lang="tr-TR" sz="2800" dirty="0"/>
              <a:t>bir biçimde </a:t>
            </a:r>
            <a:r>
              <a:rPr lang="tr-TR" sz="2800" dirty="0">
                <a:solidFill>
                  <a:srgbClr val="C00000"/>
                </a:solidFill>
              </a:rPr>
              <a:t>görmeyi engeller.</a:t>
            </a:r>
          </a:p>
          <a:p>
            <a:endParaRPr lang="tr-TR" sz="2800" dirty="0"/>
          </a:p>
        </p:txBody>
      </p:sp>
      <p:sp>
        <p:nvSpPr>
          <p:cNvPr id="4" name="3 Altbilgi Yer Tutucusu"/>
          <p:cNvSpPr>
            <a:spLocks noGrp="1"/>
          </p:cNvSpPr>
          <p:nvPr>
            <p:ph type="ftr" sz="quarter" idx="11"/>
          </p:nvPr>
        </p:nvSpPr>
        <p:spPr>
          <a:xfrm>
            <a:off x="533400" y="6309320"/>
            <a:ext cx="4834673" cy="360040"/>
          </a:xfrm>
        </p:spPr>
        <p:txBody>
          <a:bodyPr/>
          <a:lstStyle/>
          <a:p>
            <a:r>
              <a:rPr lang="da-DK"/>
              <a:t>Beceri Öğretimi</a:t>
            </a:r>
            <a:endParaRPr lang="tr-TR" dirty="0"/>
          </a:p>
        </p:txBody>
      </p:sp>
      <p:sp>
        <p:nvSpPr>
          <p:cNvPr id="6" name="Slayt Numarası Yer Tutucusu 5"/>
          <p:cNvSpPr>
            <a:spLocks noGrp="1"/>
          </p:cNvSpPr>
          <p:nvPr>
            <p:ph type="sldNum" sz="quarter" idx="12"/>
          </p:nvPr>
        </p:nvSpPr>
        <p:spPr/>
        <p:txBody>
          <a:bodyPr/>
          <a:lstStyle/>
          <a:p>
            <a:fld id="{B1DEFA8C-F947-479F-BE07-76B6B3F80BF1}" type="slidenum">
              <a:rPr lang="tr-TR" smtClean="0"/>
              <a:pPr/>
              <a:t>52</a:t>
            </a:fld>
            <a:endParaRPr lang="tr-T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251520" y="1916832"/>
            <a:ext cx="8496944" cy="4136648"/>
          </a:xfrm>
        </p:spPr>
        <p:txBody>
          <a:bodyPr>
            <a:normAutofit/>
          </a:bodyPr>
          <a:lstStyle/>
          <a:p>
            <a:r>
              <a:rPr lang="tr-TR" sz="2800" dirty="0"/>
              <a:t>Dolayısıyla öğrenci tarafından doğru olarak sergilenmeyen basamağın öğretmen tarafından gerçekleştirilmesi hem bir yarar hem de bir sınırlılık içermektedir. </a:t>
            </a:r>
          </a:p>
          <a:p>
            <a:r>
              <a:rPr lang="tr-TR" sz="2800" dirty="0"/>
              <a:t>Öğretmenler/uygulamacılar hangi yöntemi kullanacaklarına karar verirken iki yöntemin yarar ve sınırlılıklarını dikkate almalıdırlar. </a:t>
            </a:r>
          </a:p>
        </p:txBody>
      </p:sp>
      <p:sp>
        <p:nvSpPr>
          <p:cNvPr id="4" name="3 Altbilgi Yer Tutucusu"/>
          <p:cNvSpPr>
            <a:spLocks noGrp="1"/>
          </p:cNvSpPr>
          <p:nvPr>
            <p:ph type="ftr" sz="quarter" idx="11"/>
          </p:nvPr>
        </p:nvSpPr>
        <p:spPr>
          <a:xfrm>
            <a:off x="533400" y="6309320"/>
            <a:ext cx="4834673" cy="432048"/>
          </a:xfrm>
        </p:spPr>
        <p:txBody>
          <a:bodyPr/>
          <a:lstStyle/>
          <a:p>
            <a:r>
              <a:rPr lang="da-DK"/>
              <a:t>Beceri Öğretimi</a:t>
            </a:r>
            <a:endParaRPr lang="tr-TR" dirty="0"/>
          </a:p>
        </p:txBody>
      </p:sp>
      <p:sp>
        <p:nvSpPr>
          <p:cNvPr id="6" name="Slayt Numarası Yer Tutucusu 5"/>
          <p:cNvSpPr>
            <a:spLocks noGrp="1"/>
          </p:cNvSpPr>
          <p:nvPr>
            <p:ph type="sldNum" sz="quarter" idx="12"/>
          </p:nvPr>
        </p:nvSpPr>
        <p:spPr/>
        <p:txBody>
          <a:bodyPr/>
          <a:lstStyle/>
          <a:p>
            <a:fld id="{B1DEFA8C-F947-479F-BE07-76B6B3F80BF1}" type="slidenum">
              <a:rPr lang="tr-TR" smtClean="0"/>
              <a:pPr/>
              <a:t>53</a:t>
            </a:fld>
            <a:endParaRPr lang="tr-T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43491" y="692696"/>
            <a:ext cx="6571343" cy="936105"/>
          </a:xfrm>
        </p:spPr>
        <p:txBody>
          <a:bodyPr>
            <a:normAutofit/>
          </a:bodyPr>
          <a:lstStyle/>
          <a:p>
            <a:pPr algn="ctr"/>
            <a:r>
              <a:rPr lang="tr-TR" sz="2800" b="1" dirty="0">
                <a:solidFill>
                  <a:srgbClr val="C00000"/>
                </a:solidFill>
              </a:rPr>
              <a:t>III. Amaçların Düzenlenmesi</a:t>
            </a:r>
          </a:p>
        </p:txBody>
      </p:sp>
      <p:sp>
        <p:nvSpPr>
          <p:cNvPr id="3" name="2 İçerik Yer Tutucusu"/>
          <p:cNvSpPr>
            <a:spLocks noGrp="1"/>
          </p:cNvSpPr>
          <p:nvPr>
            <p:ph idx="1"/>
          </p:nvPr>
        </p:nvSpPr>
        <p:spPr>
          <a:xfrm>
            <a:off x="395536" y="1988840"/>
            <a:ext cx="8424936" cy="4070187"/>
          </a:xfrm>
        </p:spPr>
        <p:txBody>
          <a:bodyPr>
            <a:normAutofit/>
          </a:bodyPr>
          <a:lstStyle/>
          <a:p>
            <a:r>
              <a:rPr lang="tr-TR" sz="2800" dirty="0"/>
              <a:t>Öğrencinin beceriye ilişkin performans düzeyinin belirlenmesini beceriye ilişkin amaçların oluşturulması izler.</a:t>
            </a:r>
          </a:p>
          <a:p>
            <a:r>
              <a:rPr lang="tr-TR" sz="2800" dirty="0"/>
              <a:t>Beceriye ilişkin uzun dönemli amaç, öğrencinin farklı kişilerle, farklı ortamlarda ve farklı araç-gereçlerle </a:t>
            </a:r>
            <a:r>
              <a:rPr lang="tr-TR" sz="2800" dirty="0">
                <a:solidFill>
                  <a:srgbClr val="C00000"/>
                </a:solidFill>
              </a:rPr>
              <a:t>%100 </a:t>
            </a:r>
            <a:r>
              <a:rPr lang="tr-TR" sz="2800" dirty="0"/>
              <a:t>ya da </a:t>
            </a:r>
            <a:r>
              <a:rPr lang="tr-TR" sz="2800" dirty="0">
                <a:solidFill>
                  <a:srgbClr val="C00000"/>
                </a:solidFill>
              </a:rPr>
              <a:t>%80-90 ve üzeri doğruluk düzeyinde </a:t>
            </a:r>
            <a:r>
              <a:rPr lang="tr-TR" sz="2800" dirty="0"/>
              <a:t>beceriyi yerine getirmesidir.</a:t>
            </a:r>
            <a:r>
              <a:rPr lang="tr-TR" sz="2800" dirty="0">
                <a:solidFill>
                  <a:schemeClr val="bg1"/>
                </a:solidFill>
              </a:rPr>
              <a:t> </a:t>
            </a:r>
          </a:p>
        </p:txBody>
      </p:sp>
      <p:sp>
        <p:nvSpPr>
          <p:cNvPr id="4" name="3 Altbilgi Yer Tutucusu"/>
          <p:cNvSpPr>
            <a:spLocks noGrp="1"/>
          </p:cNvSpPr>
          <p:nvPr>
            <p:ph type="ftr" sz="quarter" idx="11"/>
          </p:nvPr>
        </p:nvSpPr>
        <p:spPr>
          <a:xfrm>
            <a:off x="533400" y="6309320"/>
            <a:ext cx="4834673" cy="360040"/>
          </a:xfrm>
        </p:spPr>
        <p:txBody>
          <a:bodyPr/>
          <a:lstStyle/>
          <a:p>
            <a:r>
              <a:rPr lang="da-DK"/>
              <a:t>Beceri Öğretimi</a:t>
            </a:r>
            <a:endParaRPr lang="tr-TR" dirty="0"/>
          </a:p>
        </p:txBody>
      </p:sp>
      <p:sp>
        <p:nvSpPr>
          <p:cNvPr id="6" name="Slayt Numarası Yer Tutucusu 5"/>
          <p:cNvSpPr>
            <a:spLocks noGrp="1"/>
          </p:cNvSpPr>
          <p:nvPr>
            <p:ph type="sldNum" sz="quarter" idx="12"/>
          </p:nvPr>
        </p:nvSpPr>
        <p:spPr/>
        <p:txBody>
          <a:bodyPr/>
          <a:lstStyle/>
          <a:p>
            <a:fld id="{B1DEFA8C-F947-479F-BE07-76B6B3F80BF1}" type="slidenum">
              <a:rPr lang="tr-TR" smtClean="0"/>
              <a:pPr/>
              <a:t>54</a:t>
            </a:fld>
            <a:endParaRPr lang="tr-T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43491" y="404664"/>
            <a:ext cx="7088949" cy="1293711"/>
          </a:xfrm>
        </p:spPr>
        <p:txBody>
          <a:bodyPr>
            <a:normAutofit/>
          </a:bodyPr>
          <a:lstStyle/>
          <a:p>
            <a:pPr algn="ctr"/>
            <a:r>
              <a:rPr lang="tr-TR" sz="2800" b="1" dirty="0">
                <a:solidFill>
                  <a:srgbClr val="C00000"/>
                </a:solidFill>
                <a:effectLst/>
              </a:rPr>
              <a:t>IV. Beceri Basamaklarının Hangi Yaklaşımla Öğretileceğine Karar Verme</a:t>
            </a:r>
            <a:endParaRPr lang="tr-TR" sz="2800" b="1" dirty="0">
              <a:solidFill>
                <a:srgbClr val="C00000"/>
              </a:solidFill>
            </a:endParaRPr>
          </a:p>
        </p:txBody>
      </p:sp>
      <p:sp>
        <p:nvSpPr>
          <p:cNvPr id="3" name="2 İçerik Yer Tutucusu"/>
          <p:cNvSpPr>
            <a:spLocks noGrp="1"/>
          </p:cNvSpPr>
          <p:nvPr>
            <p:ph idx="1"/>
          </p:nvPr>
        </p:nvSpPr>
        <p:spPr>
          <a:xfrm>
            <a:off x="323528" y="1916832"/>
            <a:ext cx="8496944" cy="4142195"/>
          </a:xfrm>
        </p:spPr>
        <p:txBody>
          <a:bodyPr>
            <a:normAutofit fontScale="85000" lnSpcReduction="20000"/>
          </a:bodyPr>
          <a:lstStyle/>
          <a:p>
            <a:r>
              <a:rPr lang="tr-TR" sz="3300" dirty="0"/>
              <a:t>Amaçlar oluşturulduktan sonra uygulamacı öğrencinin özelliklerine göre beceri analizinde yer alan tüm basamakları </a:t>
            </a:r>
            <a:r>
              <a:rPr lang="tr-TR" sz="3300" b="1" dirty="0">
                <a:solidFill>
                  <a:srgbClr val="C00000"/>
                </a:solidFill>
              </a:rPr>
              <a:t>‘bir arada’</a:t>
            </a:r>
            <a:r>
              <a:rPr lang="tr-TR" sz="3300" dirty="0">
                <a:solidFill>
                  <a:srgbClr val="C00000"/>
                </a:solidFill>
              </a:rPr>
              <a:t> </a:t>
            </a:r>
            <a:r>
              <a:rPr lang="tr-TR" sz="3300" dirty="0"/>
              <a:t>mı yoksa </a:t>
            </a:r>
            <a:r>
              <a:rPr lang="tr-TR" sz="3300" b="1" dirty="0">
                <a:solidFill>
                  <a:srgbClr val="C00000"/>
                </a:solidFill>
              </a:rPr>
              <a:t>‘tek tek’ </a:t>
            </a:r>
            <a:r>
              <a:rPr lang="tr-TR" sz="3300" dirty="0"/>
              <a:t>mi öğreteceğine karar vermelidir. </a:t>
            </a:r>
          </a:p>
          <a:p>
            <a:r>
              <a:rPr lang="tr-TR" sz="3300" dirty="0"/>
              <a:t>Burada </a:t>
            </a:r>
            <a:r>
              <a:rPr lang="tr-TR" sz="3300" dirty="0">
                <a:solidFill>
                  <a:srgbClr val="C00000"/>
                </a:solidFill>
              </a:rPr>
              <a:t>üç yaklaşım </a:t>
            </a:r>
            <a:r>
              <a:rPr lang="tr-TR" sz="3300" dirty="0"/>
              <a:t>kullanılır:</a:t>
            </a:r>
          </a:p>
          <a:p>
            <a:pPr lvl="1"/>
            <a:r>
              <a:rPr lang="tr-TR" sz="3300" dirty="0"/>
              <a:t>(a) Tüm beceri yaklaşımı</a:t>
            </a:r>
          </a:p>
          <a:p>
            <a:pPr lvl="1"/>
            <a:r>
              <a:rPr lang="tr-TR" sz="3300" dirty="0"/>
              <a:t>(b) İleri zincirleme yaklaşımı</a:t>
            </a:r>
          </a:p>
          <a:p>
            <a:pPr lvl="1"/>
            <a:r>
              <a:rPr lang="tr-TR" sz="3300" dirty="0"/>
              <a:t>(c) Tersine/geriye zincirleme yaklaşımı</a:t>
            </a:r>
          </a:p>
          <a:p>
            <a:endParaRPr lang="tr-TR" sz="3200" dirty="0"/>
          </a:p>
        </p:txBody>
      </p:sp>
      <p:sp>
        <p:nvSpPr>
          <p:cNvPr id="4" name="3 Altbilgi Yer Tutucusu"/>
          <p:cNvSpPr>
            <a:spLocks noGrp="1"/>
          </p:cNvSpPr>
          <p:nvPr>
            <p:ph type="ftr" sz="quarter" idx="11"/>
          </p:nvPr>
        </p:nvSpPr>
        <p:spPr>
          <a:xfrm>
            <a:off x="533400" y="6234879"/>
            <a:ext cx="4834673" cy="434481"/>
          </a:xfrm>
        </p:spPr>
        <p:txBody>
          <a:bodyPr/>
          <a:lstStyle/>
          <a:p>
            <a:r>
              <a:rPr lang="da-DK"/>
              <a:t>Beceri Öğretimi</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55</a:t>
            </a:fld>
            <a:endParaRPr lang="tr-T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259632" y="556686"/>
            <a:ext cx="7488832" cy="1072114"/>
          </a:xfrm>
        </p:spPr>
        <p:txBody>
          <a:bodyPr>
            <a:normAutofit/>
          </a:bodyPr>
          <a:lstStyle/>
          <a:p>
            <a:pPr algn="ctr"/>
            <a:r>
              <a:rPr lang="tr-TR" sz="2400" b="1" dirty="0">
                <a:solidFill>
                  <a:srgbClr val="C00000"/>
                </a:solidFill>
                <a:effectLst/>
              </a:rPr>
              <a:t>(a) Tüm Beceri Yaklaşımına Göre Beceri Basamaklarının Öğretilmesi</a:t>
            </a:r>
            <a:endParaRPr lang="tr-TR" sz="2400" b="1" dirty="0">
              <a:solidFill>
                <a:srgbClr val="C00000"/>
              </a:solidFill>
            </a:endParaRPr>
          </a:p>
        </p:txBody>
      </p:sp>
      <p:sp>
        <p:nvSpPr>
          <p:cNvPr id="3" name="2 İçerik Yer Tutucusu"/>
          <p:cNvSpPr>
            <a:spLocks noGrp="1"/>
          </p:cNvSpPr>
          <p:nvPr>
            <p:ph idx="1"/>
          </p:nvPr>
        </p:nvSpPr>
        <p:spPr>
          <a:xfrm>
            <a:off x="251520" y="1988840"/>
            <a:ext cx="8640960" cy="3960440"/>
          </a:xfrm>
        </p:spPr>
        <p:txBody>
          <a:bodyPr>
            <a:normAutofit/>
          </a:bodyPr>
          <a:lstStyle/>
          <a:p>
            <a:r>
              <a:rPr lang="tr-TR" sz="2800" dirty="0"/>
              <a:t>Uzun dönemli amaca ulaşmak için bir öğretim oturumunda beceri analizinde yer alan </a:t>
            </a:r>
            <a:r>
              <a:rPr lang="tr-TR" sz="2800" dirty="0">
                <a:solidFill>
                  <a:srgbClr val="C00000"/>
                </a:solidFill>
              </a:rPr>
              <a:t>tüm basamaklar </a:t>
            </a:r>
            <a:r>
              <a:rPr lang="tr-TR" sz="2800" dirty="0"/>
              <a:t>baştan sona </a:t>
            </a:r>
            <a:r>
              <a:rPr lang="tr-TR" sz="2800" dirty="0">
                <a:solidFill>
                  <a:srgbClr val="C00000"/>
                </a:solidFill>
              </a:rPr>
              <a:t>‘bir seferde’ </a:t>
            </a:r>
            <a:r>
              <a:rPr lang="tr-TR" sz="2800" dirty="0"/>
              <a:t>öğretilir. </a:t>
            </a:r>
          </a:p>
          <a:p>
            <a:r>
              <a:rPr lang="tr-TR" sz="2800" dirty="0"/>
              <a:t>Bu yaklaşıma ‘tüm beceri yaklaşımı’ denir. </a:t>
            </a:r>
          </a:p>
          <a:p>
            <a:r>
              <a:rPr lang="tr-TR" sz="2800" dirty="0"/>
              <a:t>Tüm beceri yaklaşımı, zincirleme becerilerin öğretiminde </a:t>
            </a:r>
            <a:r>
              <a:rPr lang="tr-TR" sz="2800" dirty="0">
                <a:solidFill>
                  <a:srgbClr val="C00000"/>
                </a:solidFill>
              </a:rPr>
              <a:t>en yaygın </a:t>
            </a:r>
            <a:r>
              <a:rPr lang="tr-TR" sz="2800" dirty="0"/>
              <a:t>olarak kullanılan yaklaşımdır. </a:t>
            </a:r>
          </a:p>
        </p:txBody>
      </p:sp>
      <p:sp>
        <p:nvSpPr>
          <p:cNvPr id="4" name="3 Altbilgi Yer Tutucusu"/>
          <p:cNvSpPr>
            <a:spLocks noGrp="1"/>
          </p:cNvSpPr>
          <p:nvPr>
            <p:ph type="ftr" sz="quarter" idx="11"/>
          </p:nvPr>
        </p:nvSpPr>
        <p:spPr>
          <a:xfrm>
            <a:off x="533400" y="6301314"/>
            <a:ext cx="4834673" cy="440054"/>
          </a:xfrm>
        </p:spPr>
        <p:txBody>
          <a:bodyPr/>
          <a:lstStyle/>
          <a:p>
            <a:r>
              <a:rPr lang="da-DK"/>
              <a:t>Beceri Öğretimi</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56</a:t>
            </a:fld>
            <a:endParaRPr lang="tr-T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43491" y="548680"/>
            <a:ext cx="6872925" cy="1008112"/>
          </a:xfrm>
        </p:spPr>
        <p:txBody>
          <a:bodyPr>
            <a:normAutofit/>
          </a:bodyPr>
          <a:lstStyle/>
          <a:p>
            <a:pPr algn="ctr"/>
            <a:r>
              <a:rPr lang="tr-TR" sz="2400" b="1" dirty="0">
                <a:solidFill>
                  <a:srgbClr val="C00000"/>
                </a:solidFill>
                <a:effectLst/>
              </a:rPr>
              <a:t>(b) İleri Zincirleme Yaklaşımına Göre Beceri Basamaklarının Öğretilmesi</a:t>
            </a:r>
            <a:endParaRPr lang="tr-TR" sz="2400" b="1" dirty="0">
              <a:solidFill>
                <a:srgbClr val="C00000"/>
              </a:solidFill>
            </a:endParaRPr>
          </a:p>
        </p:txBody>
      </p:sp>
      <p:sp>
        <p:nvSpPr>
          <p:cNvPr id="3" name="2 İçerik Yer Tutucusu"/>
          <p:cNvSpPr>
            <a:spLocks noGrp="1"/>
          </p:cNvSpPr>
          <p:nvPr>
            <p:ph idx="1"/>
          </p:nvPr>
        </p:nvSpPr>
        <p:spPr>
          <a:xfrm>
            <a:off x="107504" y="1916832"/>
            <a:ext cx="8898770" cy="4138247"/>
          </a:xfrm>
        </p:spPr>
        <p:txBody>
          <a:bodyPr>
            <a:normAutofit fontScale="85000" lnSpcReduction="20000"/>
          </a:bodyPr>
          <a:lstStyle/>
          <a:p>
            <a:pPr>
              <a:defRPr/>
            </a:pPr>
            <a:r>
              <a:rPr lang="tr-TR" sz="2800" dirty="0"/>
              <a:t>İleri zincirleme yaklaşımında beceri analizinde yer alan beceri basamakları </a:t>
            </a:r>
            <a:r>
              <a:rPr lang="tr-TR" sz="2800" b="1" i="1" dirty="0">
                <a:solidFill>
                  <a:srgbClr val="C00000"/>
                </a:solidFill>
              </a:rPr>
              <a:t>‘önce yapılandan sonra yapılana doğru’</a:t>
            </a:r>
            <a:r>
              <a:rPr lang="tr-TR" sz="2800" dirty="0">
                <a:solidFill>
                  <a:srgbClr val="C00000"/>
                </a:solidFill>
              </a:rPr>
              <a:t> </a:t>
            </a:r>
            <a:r>
              <a:rPr lang="tr-TR" sz="2800" dirty="0"/>
              <a:t>bir sırayla öğretilir. </a:t>
            </a:r>
          </a:p>
          <a:p>
            <a:pPr>
              <a:defRPr/>
            </a:pPr>
            <a:r>
              <a:rPr lang="tr-TR" sz="2800" dirty="0"/>
              <a:t>İleri zincirleme yaklaşımında beceri analizindeki ilk basamakla öğretime başlanır ve her öğretim oturumunda yalnızca </a:t>
            </a:r>
            <a:r>
              <a:rPr lang="tr-TR" sz="2800" b="1" i="1" dirty="0">
                <a:solidFill>
                  <a:srgbClr val="C00000"/>
                </a:solidFill>
              </a:rPr>
              <a:t>‘bir basamağın öğretilmesi’</a:t>
            </a:r>
            <a:r>
              <a:rPr lang="tr-TR" sz="2800" dirty="0">
                <a:solidFill>
                  <a:srgbClr val="C00000"/>
                </a:solidFill>
              </a:rPr>
              <a:t> </a:t>
            </a:r>
            <a:r>
              <a:rPr lang="tr-TR" sz="2800" dirty="0"/>
              <a:t>söz konusudur. </a:t>
            </a:r>
          </a:p>
          <a:p>
            <a:pPr>
              <a:defRPr/>
            </a:pPr>
            <a:r>
              <a:rPr lang="tr-TR" sz="2800" dirty="0"/>
              <a:t>Diğer bir deyişle, beceri analizinde yer alan ilk basamak öğrenci tarafından doğru olarak sergilendikten sonra ikinci basamağın öğretimine geçilir ve bu süreç beceri analizinde yer alan tüm basamakların öğretimi gerçekleştirilinceye kadar sürdürülür. </a:t>
            </a:r>
          </a:p>
        </p:txBody>
      </p:sp>
      <p:sp>
        <p:nvSpPr>
          <p:cNvPr id="4" name="3 Altbilgi Yer Tutucusu"/>
          <p:cNvSpPr>
            <a:spLocks noGrp="1"/>
          </p:cNvSpPr>
          <p:nvPr>
            <p:ph type="ftr" sz="quarter" idx="11"/>
          </p:nvPr>
        </p:nvSpPr>
        <p:spPr>
          <a:xfrm>
            <a:off x="533400" y="6309320"/>
            <a:ext cx="4834673" cy="432048"/>
          </a:xfrm>
        </p:spPr>
        <p:txBody>
          <a:bodyPr/>
          <a:lstStyle/>
          <a:p>
            <a:r>
              <a:rPr lang="da-DK"/>
              <a:t>Beceri Öğretimi</a:t>
            </a:r>
            <a:endParaRPr lang="tr-TR" dirty="0"/>
          </a:p>
        </p:txBody>
      </p:sp>
      <p:sp>
        <p:nvSpPr>
          <p:cNvPr id="6" name="Slayt Numarası Yer Tutucusu 5"/>
          <p:cNvSpPr>
            <a:spLocks noGrp="1"/>
          </p:cNvSpPr>
          <p:nvPr>
            <p:ph type="sldNum" sz="quarter" idx="12"/>
          </p:nvPr>
        </p:nvSpPr>
        <p:spPr/>
        <p:txBody>
          <a:bodyPr/>
          <a:lstStyle/>
          <a:p>
            <a:fld id="{B1DEFA8C-F947-479F-BE07-76B6B3F80BF1}" type="slidenum">
              <a:rPr lang="tr-TR" smtClean="0"/>
              <a:pPr/>
              <a:t>57</a:t>
            </a:fld>
            <a:endParaRPr lang="tr-T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187624" y="448963"/>
            <a:ext cx="7560839" cy="1107829"/>
          </a:xfrm>
        </p:spPr>
        <p:txBody>
          <a:bodyPr>
            <a:noAutofit/>
          </a:bodyPr>
          <a:lstStyle/>
          <a:p>
            <a:pPr algn="ctr"/>
            <a:r>
              <a:rPr lang="tr-TR" sz="2400" b="1" dirty="0">
                <a:solidFill>
                  <a:srgbClr val="C00000"/>
                </a:solidFill>
                <a:effectLst/>
              </a:rPr>
              <a:t>(c) Tersine/Geriye Zincirleme Yaklaşımına Göre Beceri Basamaklarının Öğretilmesi</a:t>
            </a:r>
            <a:endParaRPr lang="tr-TR" sz="2400" b="1" dirty="0">
              <a:solidFill>
                <a:srgbClr val="C00000"/>
              </a:solidFill>
            </a:endParaRPr>
          </a:p>
        </p:txBody>
      </p:sp>
      <p:sp>
        <p:nvSpPr>
          <p:cNvPr id="3" name="2 İçerik Yer Tutucusu"/>
          <p:cNvSpPr>
            <a:spLocks noGrp="1"/>
          </p:cNvSpPr>
          <p:nvPr>
            <p:ph idx="1"/>
          </p:nvPr>
        </p:nvSpPr>
        <p:spPr>
          <a:xfrm>
            <a:off x="179512" y="1906802"/>
            <a:ext cx="8826762" cy="4152225"/>
          </a:xfrm>
        </p:spPr>
        <p:txBody>
          <a:bodyPr>
            <a:normAutofit fontScale="85000" lnSpcReduction="20000"/>
          </a:bodyPr>
          <a:lstStyle/>
          <a:p>
            <a:pPr>
              <a:defRPr/>
            </a:pPr>
            <a:r>
              <a:rPr lang="tr-TR" sz="2800" dirty="0"/>
              <a:t>Tersine/geriye zincirleme yaklaşımında beceri analizinde yer alan beceri basamakları </a:t>
            </a:r>
            <a:r>
              <a:rPr lang="tr-TR" sz="2800" b="1" i="1" dirty="0">
                <a:solidFill>
                  <a:srgbClr val="C00000"/>
                </a:solidFill>
              </a:rPr>
              <a:t>‘en son yapılandan en önce yapılana doğru’</a:t>
            </a:r>
            <a:r>
              <a:rPr lang="tr-TR" sz="2800" dirty="0">
                <a:solidFill>
                  <a:srgbClr val="C00000"/>
                </a:solidFill>
              </a:rPr>
              <a:t> </a:t>
            </a:r>
            <a:r>
              <a:rPr lang="tr-TR" sz="2800" dirty="0"/>
              <a:t>bir sırayla öğretilir. </a:t>
            </a:r>
          </a:p>
          <a:p>
            <a:pPr>
              <a:defRPr/>
            </a:pPr>
            <a:r>
              <a:rPr lang="tr-TR" sz="2800" dirty="0"/>
              <a:t>Tersine/geriye zincirleme yaklaşımında beceri analizindeki son basamakla öğretime başlanır ve her öğretim oturumunda yalnızca </a:t>
            </a:r>
            <a:r>
              <a:rPr lang="tr-TR" sz="2800" b="1" i="1" dirty="0">
                <a:solidFill>
                  <a:srgbClr val="C00000"/>
                </a:solidFill>
              </a:rPr>
              <a:t>‘bir basamağın öğretilmesi’ </a:t>
            </a:r>
            <a:r>
              <a:rPr lang="tr-TR" sz="2800" dirty="0"/>
              <a:t>söz konusudur. </a:t>
            </a:r>
          </a:p>
          <a:p>
            <a:pPr>
              <a:defRPr/>
            </a:pPr>
            <a:r>
              <a:rPr lang="tr-TR" sz="2800" dirty="0"/>
              <a:t>Bir başka ifadeyle, beceri analizinde yer alan son basamak öğrenci tarafından doğru olarak sergilendikten sonra sondan ikinci basamağın öğretimine geçilir ve bu süreç beceri analizinde yer alan ilk basamağın öğretimine değin sürdürülür.</a:t>
            </a:r>
          </a:p>
        </p:txBody>
      </p:sp>
      <p:sp>
        <p:nvSpPr>
          <p:cNvPr id="4" name="3 Altbilgi Yer Tutucusu"/>
          <p:cNvSpPr>
            <a:spLocks noGrp="1"/>
          </p:cNvSpPr>
          <p:nvPr>
            <p:ph type="ftr" sz="quarter" idx="11"/>
          </p:nvPr>
        </p:nvSpPr>
        <p:spPr>
          <a:xfrm>
            <a:off x="533400" y="6438896"/>
            <a:ext cx="4834673" cy="302472"/>
          </a:xfrm>
        </p:spPr>
        <p:txBody>
          <a:bodyPr/>
          <a:lstStyle/>
          <a:p>
            <a:r>
              <a:rPr lang="da-DK"/>
              <a:t>Beceri Öğretimi</a:t>
            </a:r>
            <a:endParaRPr lang="tr-TR" dirty="0"/>
          </a:p>
        </p:txBody>
      </p:sp>
      <p:sp>
        <p:nvSpPr>
          <p:cNvPr id="6" name="Slayt Numarası Yer Tutucusu 5"/>
          <p:cNvSpPr>
            <a:spLocks noGrp="1"/>
          </p:cNvSpPr>
          <p:nvPr>
            <p:ph type="sldNum" sz="quarter" idx="12"/>
          </p:nvPr>
        </p:nvSpPr>
        <p:spPr/>
        <p:txBody>
          <a:bodyPr/>
          <a:lstStyle/>
          <a:p>
            <a:fld id="{B1DEFA8C-F947-479F-BE07-76B6B3F80BF1}" type="slidenum">
              <a:rPr lang="tr-TR" smtClean="0"/>
              <a:pPr/>
              <a:t>58</a:t>
            </a:fld>
            <a:endParaRPr lang="tr-T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331640" y="548680"/>
            <a:ext cx="7056784" cy="1061798"/>
          </a:xfrm>
        </p:spPr>
        <p:txBody>
          <a:bodyPr>
            <a:normAutofit/>
          </a:bodyPr>
          <a:lstStyle/>
          <a:p>
            <a:pPr algn="ctr"/>
            <a:r>
              <a:rPr lang="tr-TR" sz="2800" b="1" dirty="0">
                <a:solidFill>
                  <a:srgbClr val="C00000"/>
                </a:solidFill>
              </a:rPr>
              <a:t>V. Kullanılacak İpuçlarının Belirlenmesi </a:t>
            </a:r>
          </a:p>
        </p:txBody>
      </p:sp>
      <p:sp>
        <p:nvSpPr>
          <p:cNvPr id="3" name="2 İçerik Yer Tutucusu"/>
          <p:cNvSpPr>
            <a:spLocks noGrp="1"/>
          </p:cNvSpPr>
          <p:nvPr>
            <p:ph idx="1"/>
          </p:nvPr>
        </p:nvSpPr>
        <p:spPr>
          <a:xfrm>
            <a:off x="323528" y="2042527"/>
            <a:ext cx="8363272" cy="3834746"/>
          </a:xfrm>
        </p:spPr>
        <p:txBody>
          <a:bodyPr>
            <a:normAutofit/>
          </a:bodyPr>
          <a:lstStyle/>
          <a:p>
            <a:r>
              <a:rPr lang="tr-TR" sz="2800" b="1" dirty="0"/>
              <a:t>İpucu, </a:t>
            </a:r>
            <a:r>
              <a:rPr lang="tr-TR" sz="2800" dirty="0"/>
              <a:t>öğrencinin tepkide bulunmasından önce öğretmen tarafından öğrencinin doğru tepkide bulunma olasılığını arttırmak üzere sunulan </a:t>
            </a:r>
            <a:r>
              <a:rPr lang="tr-TR" sz="2800" dirty="0">
                <a:solidFill>
                  <a:srgbClr val="C00000"/>
                </a:solidFill>
              </a:rPr>
              <a:t>uygulamacı yardımı </a:t>
            </a:r>
            <a:r>
              <a:rPr lang="tr-TR" sz="2800" dirty="0"/>
              <a:t>olarak tanımlanır.</a:t>
            </a:r>
          </a:p>
          <a:p>
            <a:r>
              <a:rPr lang="tr-TR" sz="2800" dirty="0"/>
              <a:t>Beceri öğretimine başlamadan önce beceriyi öğretirken </a:t>
            </a:r>
            <a:r>
              <a:rPr lang="tr-TR" sz="2800" dirty="0">
                <a:solidFill>
                  <a:srgbClr val="C00000"/>
                </a:solidFill>
              </a:rPr>
              <a:t>kullanılacak ipucunun belirlenmesi </a:t>
            </a:r>
            <a:r>
              <a:rPr lang="tr-TR" sz="2800" dirty="0"/>
              <a:t>gerekir.  </a:t>
            </a:r>
          </a:p>
          <a:p>
            <a:endParaRPr lang="tr-TR" dirty="0"/>
          </a:p>
        </p:txBody>
      </p:sp>
      <p:sp>
        <p:nvSpPr>
          <p:cNvPr id="4" name="3 Altbilgi Yer Tutucusu"/>
          <p:cNvSpPr>
            <a:spLocks noGrp="1"/>
          </p:cNvSpPr>
          <p:nvPr>
            <p:ph type="ftr" sz="quarter" idx="11"/>
          </p:nvPr>
        </p:nvSpPr>
        <p:spPr>
          <a:xfrm>
            <a:off x="533400" y="6309320"/>
            <a:ext cx="4834673" cy="432048"/>
          </a:xfrm>
        </p:spPr>
        <p:txBody>
          <a:bodyPr/>
          <a:lstStyle/>
          <a:p>
            <a:r>
              <a:rPr lang="da-DK"/>
              <a:t>Beceri Öğretimi</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59</a:t>
            </a:fld>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382CB79-CF69-4855-B048-319F6939DF5A}"/>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4E1CE88-821F-4E04-84AB-21207C324FF3}"/>
              </a:ext>
            </a:extLst>
          </p:cNvPr>
          <p:cNvSpPr>
            <a:spLocks noGrp="1"/>
          </p:cNvSpPr>
          <p:nvPr>
            <p:ph idx="1"/>
          </p:nvPr>
        </p:nvSpPr>
        <p:spPr>
          <a:xfrm>
            <a:off x="487725" y="2015733"/>
            <a:ext cx="8404755" cy="4005555"/>
          </a:xfrm>
        </p:spPr>
        <p:txBody>
          <a:bodyPr>
            <a:normAutofit/>
          </a:bodyPr>
          <a:lstStyle/>
          <a:p>
            <a:r>
              <a:rPr lang="tr-TR" sz="2800" dirty="0"/>
              <a:t>“Tipik gelişen öğrenciler” kendilerine sağlanan</a:t>
            </a:r>
            <a:r>
              <a:rPr lang="tr-TR" sz="2800" dirty="0">
                <a:solidFill>
                  <a:srgbClr val="FF0000"/>
                </a:solidFill>
              </a:rPr>
              <a:t> </a:t>
            </a:r>
            <a:r>
              <a:rPr lang="tr-TR" sz="2800" dirty="0">
                <a:solidFill>
                  <a:srgbClr val="C00000"/>
                </a:solidFill>
              </a:rPr>
              <a:t>öğrenme fırsatlarını </a:t>
            </a:r>
            <a:r>
              <a:rPr lang="tr-TR" sz="2800" dirty="0"/>
              <a:t>kullanarak bilişsel ve </a:t>
            </a:r>
            <a:r>
              <a:rPr lang="tr-TR" sz="2800" dirty="0" err="1"/>
              <a:t>psiko</a:t>
            </a:r>
            <a:r>
              <a:rPr lang="tr-TR" sz="2800" dirty="0"/>
              <a:t>-motor alanlarla ilgili bu temel davranış, kavram ve becerileri </a:t>
            </a:r>
            <a:r>
              <a:rPr lang="tr-TR" sz="2800" dirty="0">
                <a:solidFill>
                  <a:srgbClr val="C00000"/>
                </a:solidFill>
              </a:rPr>
              <a:t>gelişimlerinin doğal sonucu </a:t>
            </a:r>
            <a:r>
              <a:rPr lang="tr-TR" sz="2800" dirty="0"/>
              <a:t>olarak kazanabilirler. </a:t>
            </a:r>
          </a:p>
          <a:p>
            <a:r>
              <a:rPr lang="tr-TR" sz="2800" dirty="0"/>
              <a:t>Oysa özel gereksinimli öğrencilerin kendilerine sağlanan öğrenme fırsatlarından yararlanabilmeleri “tipik gelişen öğrenciler” kadar </a:t>
            </a:r>
            <a:r>
              <a:rPr lang="tr-TR" sz="2800" dirty="0">
                <a:solidFill>
                  <a:srgbClr val="C00000"/>
                </a:solidFill>
              </a:rPr>
              <a:t>kolay değil</a:t>
            </a:r>
            <a:r>
              <a:rPr lang="tr-TR" sz="2800" dirty="0"/>
              <a:t>dir. </a:t>
            </a:r>
          </a:p>
          <a:p>
            <a:endParaRPr lang="tr-TR" dirty="0"/>
          </a:p>
        </p:txBody>
      </p:sp>
      <p:sp>
        <p:nvSpPr>
          <p:cNvPr id="4" name="Alt Bilgi Yer Tutucusu 3">
            <a:extLst>
              <a:ext uri="{FF2B5EF4-FFF2-40B4-BE49-F238E27FC236}">
                <a16:creationId xmlns:a16="http://schemas.microsoft.com/office/drawing/2014/main" id="{57F3A85A-EF25-4098-9B1B-41DEF2CB5AA2}"/>
              </a:ext>
            </a:extLst>
          </p:cNvPr>
          <p:cNvSpPr>
            <a:spLocks noGrp="1"/>
          </p:cNvSpPr>
          <p:nvPr>
            <p:ph type="ftr" sz="quarter" idx="11"/>
          </p:nvPr>
        </p:nvSpPr>
        <p:spPr/>
        <p:txBody>
          <a:bodyPr/>
          <a:lstStyle/>
          <a:p>
            <a:r>
              <a:rPr lang="da-DK"/>
              <a:t>Beceri Öğretimi</a:t>
            </a:r>
            <a:endParaRPr lang="tr-TR"/>
          </a:p>
        </p:txBody>
      </p:sp>
      <p:sp>
        <p:nvSpPr>
          <p:cNvPr id="5" name="Slayt Numarası Yer Tutucusu 4">
            <a:extLst>
              <a:ext uri="{FF2B5EF4-FFF2-40B4-BE49-F238E27FC236}">
                <a16:creationId xmlns:a16="http://schemas.microsoft.com/office/drawing/2014/main" id="{8C44E0F9-411D-47F7-BA14-11A531F3715F}"/>
              </a:ext>
            </a:extLst>
          </p:cNvPr>
          <p:cNvSpPr>
            <a:spLocks noGrp="1"/>
          </p:cNvSpPr>
          <p:nvPr>
            <p:ph type="sldNum" sz="quarter" idx="12"/>
          </p:nvPr>
        </p:nvSpPr>
        <p:spPr/>
        <p:txBody>
          <a:bodyPr/>
          <a:lstStyle/>
          <a:p>
            <a:fld id="{B1DEFA8C-F947-479F-BE07-76B6B3F80BF1}" type="slidenum">
              <a:rPr lang="tr-TR" smtClean="0"/>
              <a:pPr/>
              <a:t>6</a:t>
            </a:fld>
            <a:endParaRPr lang="tr-TR"/>
          </a:p>
        </p:txBody>
      </p:sp>
    </p:spTree>
    <p:extLst>
      <p:ext uri="{BB962C8B-B14F-4D97-AF65-F5344CB8AC3E}">
        <p14:creationId xmlns:p14="http://schemas.microsoft.com/office/powerpoint/2010/main" val="74743974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43491" y="620688"/>
            <a:ext cx="6571343" cy="864097"/>
          </a:xfrm>
        </p:spPr>
        <p:txBody>
          <a:bodyPr/>
          <a:lstStyle/>
          <a:p>
            <a:endParaRPr lang="tr-TR" dirty="0"/>
          </a:p>
        </p:txBody>
      </p:sp>
      <p:sp>
        <p:nvSpPr>
          <p:cNvPr id="3" name="2 İçerik Yer Tutucusu"/>
          <p:cNvSpPr>
            <a:spLocks noGrp="1"/>
          </p:cNvSpPr>
          <p:nvPr>
            <p:ph idx="1"/>
          </p:nvPr>
        </p:nvSpPr>
        <p:spPr>
          <a:xfrm>
            <a:off x="251520" y="1700808"/>
            <a:ext cx="8568952" cy="4426278"/>
          </a:xfrm>
        </p:spPr>
        <p:txBody>
          <a:bodyPr>
            <a:noAutofit/>
          </a:bodyPr>
          <a:lstStyle/>
          <a:p>
            <a:r>
              <a:rPr lang="tr-TR" sz="2800" dirty="0">
                <a:solidFill>
                  <a:srgbClr val="C00000"/>
                </a:solidFill>
              </a:rPr>
              <a:t>Altı tür ipucu</a:t>
            </a:r>
            <a:r>
              <a:rPr lang="tr-TR" sz="2800" dirty="0"/>
              <a:t>ndan söz edilebilir:</a:t>
            </a:r>
          </a:p>
          <a:p>
            <a:pPr lvl="1"/>
            <a:r>
              <a:rPr lang="tr-TR" sz="2800" dirty="0"/>
              <a:t>Jest ya da mimik ipucu</a:t>
            </a:r>
          </a:p>
          <a:p>
            <a:pPr lvl="1"/>
            <a:r>
              <a:rPr lang="tr-TR" sz="2800" dirty="0"/>
              <a:t>İşaret ipucu</a:t>
            </a:r>
          </a:p>
          <a:p>
            <a:pPr lvl="1"/>
            <a:r>
              <a:rPr lang="tr-TR" sz="2800" dirty="0"/>
              <a:t>Görsel ipucu (resimli ya da iki boyutlu ipucu)</a:t>
            </a:r>
          </a:p>
          <a:p>
            <a:pPr lvl="1"/>
            <a:r>
              <a:rPr lang="tr-TR" sz="2800" dirty="0"/>
              <a:t>Sözel ipucu</a:t>
            </a:r>
          </a:p>
          <a:p>
            <a:pPr lvl="1"/>
            <a:r>
              <a:rPr lang="tr-TR" sz="2800" dirty="0"/>
              <a:t>Model ipucu</a:t>
            </a:r>
          </a:p>
          <a:p>
            <a:pPr lvl="1"/>
            <a:r>
              <a:rPr lang="tr-TR" sz="2800" dirty="0"/>
              <a:t>Fiziksel ipucu (tam fiziksel ipucu, kısmi fiziksel ipucu, gölgelendirme/gölge olma)</a:t>
            </a:r>
          </a:p>
        </p:txBody>
      </p:sp>
      <p:sp>
        <p:nvSpPr>
          <p:cNvPr id="4" name="3 Altbilgi Yer Tutucusu"/>
          <p:cNvSpPr>
            <a:spLocks noGrp="1"/>
          </p:cNvSpPr>
          <p:nvPr>
            <p:ph type="ftr" sz="quarter" idx="11"/>
          </p:nvPr>
        </p:nvSpPr>
        <p:spPr>
          <a:xfrm>
            <a:off x="533400" y="6309320"/>
            <a:ext cx="4834673" cy="432048"/>
          </a:xfrm>
        </p:spPr>
        <p:txBody>
          <a:bodyPr/>
          <a:lstStyle/>
          <a:p>
            <a:r>
              <a:rPr lang="da-DK"/>
              <a:t>Beceri Öğretimi</a:t>
            </a:r>
            <a:endParaRPr lang="tr-TR" dirty="0"/>
          </a:p>
        </p:txBody>
      </p:sp>
      <p:sp>
        <p:nvSpPr>
          <p:cNvPr id="6" name="Slayt Numarası Yer Tutucusu 5"/>
          <p:cNvSpPr>
            <a:spLocks noGrp="1"/>
          </p:cNvSpPr>
          <p:nvPr>
            <p:ph type="sldNum" sz="quarter" idx="12"/>
          </p:nvPr>
        </p:nvSpPr>
        <p:spPr/>
        <p:txBody>
          <a:bodyPr/>
          <a:lstStyle/>
          <a:p>
            <a:fld id="{B1DEFA8C-F947-479F-BE07-76B6B3F80BF1}" type="slidenum">
              <a:rPr lang="tr-TR" smtClean="0"/>
              <a:pPr/>
              <a:t>60</a:t>
            </a:fld>
            <a:endParaRPr lang="tr-T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323528" y="1988840"/>
            <a:ext cx="8352928" cy="4032448"/>
          </a:xfrm>
        </p:spPr>
        <p:txBody>
          <a:bodyPr>
            <a:normAutofit/>
          </a:bodyPr>
          <a:lstStyle/>
          <a:p>
            <a:r>
              <a:rPr lang="tr-TR" sz="2800" i="1" u="sng" dirty="0"/>
              <a:t>Jest ya da Mimik İpucu:</a:t>
            </a:r>
            <a:r>
              <a:rPr lang="tr-TR" sz="2800" i="1" dirty="0"/>
              <a:t> </a:t>
            </a:r>
            <a:r>
              <a:rPr lang="tr-TR" sz="2800" dirty="0"/>
              <a:t>Çocuğa istenen beceriyle ilişkili olarak bir jest ya da mimik yapmaktır.</a:t>
            </a:r>
          </a:p>
          <a:p>
            <a:r>
              <a:rPr lang="tr-TR" sz="2800" dirty="0"/>
              <a:t>Örneğin kavanoz açma becerisine yönelik olarak elle açma jesti yapmak ya da çocuğun doğru davranışını onaylamak için gözlerini açıp kapamak.</a:t>
            </a:r>
            <a:endParaRPr lang="en-US" sz="2800" dirty="0"/>
          </a:p>
          <a:p>
            <a:endParaRPr lang="tr-TR" dirty="0"/>
          </a:p>
        </p:txBody>
      </p:sp>
      <p:sp>
        <p:nvSpPr>
          <p:cNvPr id="4" name="3 Altbilgi Yer Tutucusu"/>
          <p:cNvSpPr>
            <a:spLocks noGrp="1"/>
          </p:cNvSpPr>
          <p:nvPr>
            <p:ph type="ftr" sz="quarter" idx="11"/>
          </p:nvPr>
        </p:nvSpPr>
        <p:spPr>
          <a:xfrm>
            <a:off x="533400" y="6438896"/>
            <a:ext cx="4834673" cy="302472"/>
          </a:xfrm>
        </p:spPr>
        <p:txBody>
          <a:bodyPr/>
          <a:lstStyle/>
          <a:p>
            <a:r>
              <a:rPr lang="da-DK"/>
              <a:t>Beceri Öğretimi</a:t>
            </a:r>
            <a:endParaRPr lang="tr-TR" dirty="0"/>
          </a:p>
        </p:txBody>
      </p:sp>
      <p:sp>
        <p:nvSpPr>
          <p:cNvPr id="6" name="Slayt Numarası Yer Tutucusu 5"/>
          <p:cNvSpPr>
            <a:spLocks noGrp="1"/>
          </p:cNvSpPr>
          <p:nvPr>
            <p:ph type="sldNum" sz="quarter" idx="12"/>
          </p:nvPr>
        </p:nvSpPr>
        <p:spPr/>
        <p:txBody>
          <a:bodyPr/>
          <a:lstStyle/>
          <a:p>
            <a:fld id="{B1DEFA8C-F947-479F-BE07-76B6B3F80BF1}" type="slidenum">
              <a:rPr lang="tr-TR" smtClean="0"/>
              <a:pPr/>
              <a:t>61</a:t>
            </a:fld>
            <a:endParaRPr lang="tr-T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395536" y="2132856"/>
            <a:ext cx="8352928" cy="3625260"/>
          </a:xfrm>
        </p:spPr>
        <p:txBody>
          <a:bodyPr>
            <a:normAutofit/>
          </a:bodyPr>
          <a:lstStyle/>
          <a:p>
            <a:r>
              <a:rPr lang="tr-TR" sz="2800" i="1" u="sng" dirty="0"/>
              <a:t>İşaret İpucu:</a:t>
            </a:r>
            <a:r>
              <a:rPr lang="tr-TR" sz="2800" i="1" dirty="0"/>
              <a:t> </a:t>
            </a:r>
            <a:r>
              <a:rPr lang="tr-TR" sz="2800" dirty="0"/>
              <a:t>Çocuğa istenen beceriyle ilişkili olarak bir işaret yapmaktır.</a:t>
            </a:r>
          </a:p>
          <a:p>
            <a:r>
              <a:rPr lang="tr-TR" sz="2800" dirty="0"/>
              <a:t>Örneğin sorulan resmi göstermesine yönelik olarak doğru resmi parmakla işaret etmek.  </a:t>
            </a:r>
          </a:p>
        </p:txBody>
      </p:sp>
      <p:sp>
        <p:nvSpPr>
          <p:cNvPr id="4" name="3 Altbilgi Yer Tutucusu"/>
          <p:cNvSpPr>
            <a:spLocks noGrp="1"/>
          </p:cNvSpPr>
          <p:nvPr>
            <p:ph type="ftr" sz="quarter" idx="11"/>
          </p:nvPr>
        </p:nvSpPr>
        <p:spPr>
          <a:xfrm>
            <a:off x="533400" y="6309320"/>
            <a:ext cx="4834673" cy="432048"/>
          </a:xfrm>
        </p:spPr>
        <p:txBody>
          <a:bodyPr/>
          <a:lstStyle/>
          <a:p>
            <a:r>
              <a:rPr lang="da-DK"/>
              <a:t>Beceri Öğretimi</a:t>
            </a:r>
            <a:endParaRPr lang="tr-TR" dirty="0"/>
          </a:p>
        </p:txBody>
      </p:sp>
      <p:sp>
        <p:nvSpPr>
          <p:cNvPr id="6" name="Slayt Numarası Yer Tutucusu 5"/>
          <p:cNvSpPr>
            <a:spLocks noGrp="1"/>
          </p:cNvSpPr>
          <p:nvPr>
            <p:ph type="sldNum" sz="quarter" idx="12"/>
          </p:nvPr>
        </p:nvSpPr>
        <p:spPr/>
        <p:txBody>
          <a:bodyPr/>
          <a:lstStyle/>
          <a:p>
            <a:fld id="{B1DEFA8C-F947-479F-BE07-76B6B3F80BF1}" type="slidenum">
              <a:rPr lang="tr-TR" smtClean="0"/>
              <a:pPr/>
              <a:t>62</a:t>
            </a:fld>
            <a:endParaRPr lang="tr-T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323528" y="1916832"/>
            <a:ext cx="8352928" cy="4306040"/>
          </a:xfrm>
        </p:spPr>
        <p:txBody>
          <a:bodyPr>
            <a:normAutofit/>
          </a:bodyPr>
          <a:lstStyle/>
          <a:p>
            <a:r>
              <a:rPr lang="tr-TR" sz="2800" i="1" u="sng" dirty="0"/>
              <a:t>Görsel İpucu:</a:t>
            </a:r>
            <a:r>
              <a:rPr lang="tr-TR" sz="2800" i="1" dirty="0"/>
              <a:t> </a:t>
            </a:r>
            <a:r>
              <a:rPr lang="tr-TR" sz="2800" dirty="0"/>
              <a:t>İstenen davranışın ya da nesnenin fotoğrafını, resmini vb. çocuğa sunmaktır.</a:t>
            </a:r>
          </a:p>
          <a:p>
            <a:r>
              <a:rPr lang="tr-TR" sz="2800" dirty="0"/>
              <a:t>Örneğin çocuk dişlerini fırçalamak için diş macununu aldığında ancak diş macununun kapağını açmak için kapağa yönelmediğinde çocuğa diş macununun kapağının resmini göstermek.  </a:t>
            </a:r>
          </a:p>
          <a:p>
            <a:endParaRPr lang="tr-TR" dirty="0"/>
          </a:p>
        </p:txBody>
      </p:sp>
      <p:sp>
        <p:nvSpPr>
          <p:cNvPr id="4" name="3 Altbilgi Yer Tutucusu"/>
          <p:cNvSpPr>
            <a:spLocks noGrp="1"/>
          </p:cNvSpPr>
          <p:nvPr>
            <p:ph type="ftr" sz="quarter" idx="11"/>
          </p:nvPr>
        </p:nvSpPr>
        <p:spPr>
          <a:xfrm>
            <a:off x="533400" y="6438896"/>
            <a:ext cx="4834673" cy="302472"/>
          </a:xfrm>
        </p:spPr>
        <p:txBody>
          <a:bodyPr/>
          <a:lstStyle/>
          <a:p>
            <a:r>
              <a:rPr lang="da-DK"/>
              <a:t>Beceri Öğretimi</a:t>
            </a:r>
            <a:endParaRPr lang="tr-TR" dirty="0"/>
          </a:p>
        </p:txBody>
      </p:sp>
      <p:sp>
        <p:nvSpPr>
          <p:cNvPr id="6" name="Slayt Numarası Yer Tutucusu 5"/>
          <p:cNvSpPr>
            <a:spLocks noGrp="1"/>
          </p:cNvSpPr>
          <p:nvPr>
            <p:ph type="sldNum" sz="quarter" idx="12"/>
          </p:nvPr>
        </p:nvSpPr>
        <p:spPr/>
        <p:txBody>
          <a:bodyPr/>
          <a:lstStyle/>
          <a:p>
            <a:fld id="{B1DEFA8C-F947-479F-BE07-76B6B3F80BF1}" type="slidenum">
              <a:rPr lang="tr-TR" smtClean="0"/>
              <a:pPr/>
              <a:t>63</a:t>
            </a:fld>
            <a:endParaRPr lang="tr-T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533400" y="1988840"/>
            <a:ext cx="8215064" cy="4176464"/>
          </a:xfrm>
        </p:spPr>
        <p:txBody>
          <a:bodyPr>
            <a:normAutofit/>
          </a:bodyPr>
          <a:lstStyle/>
          <a:p>
            <a:r>
              <a:rPr lang="tr-TR" sz="2800" i="1" u="sng" dirty="0"/>
              <a:t>Sözel İpucu:</a:t>
            </a:r>
            <a:r>
              <a:rPr lang="tr-TR" sz="2800" i="1" dirty="0"/>
              <a:t> </a:t>
            </a:r>
            <a:r>
              <a:rPr lang="tr-TR" sz="2800" dirty="0"/>
              <a:t>Kendisinden ne istendiğini çocuğa söylemektir.</a:t>
            </a:r>
          </a:p>
          <a:p>
            <a:r>
              <a:rPr lang="tr-TR" sz="2800" dirty="0"/>
              <a:t>Örneğin çocuğa “Ayakkabılarını kaldır.” beceri yönergesi verildikten sonra çocuk ayakkabılarını dolaba koyup dolabın kapağını açık bıraktığında “Kapat.” demek.</a:t>
            </a:r>
            <a:endParaRPr lang="en-US" sz="2800" dirty="0"/>
          </a:p>
        </p:txBody>
      </p:sp>
      <p:sp>
        <p:nvSpPr>
          <p:cNvPr id="4" name="3 Altbilgi Yer Tutucusu"/>
          <p:cNvSpPr>
            <a:spLocks noGrp="1"/>
          </p:cNvSpPr>
          <p:nvPr>
            <p:ph type="ftr" sz="quarter" idx="11"/>
          </p:nvPr>
        </p:nvSpPr>
        <p:spPr>
          <a:xfrm>
            <a:off x="533400" y="6309320"/>
            <a:ext cx="4834673" cy="360040"/>
          </a:xfrm>
        </p:spPr>
        <p:txBody>
          <a:bodyPr/>
          <a:lstStyle/>
          <a:p>
            <a:r>
              <a:rPr lang="da-DK"/>
              <a:t>Beceri Öğretimi</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64</a:t>
            </a:fld>
            <a:endParaRPr lang="tr-T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323528" y="1988841"/>
            <a:ext cx="8568952" cy="4032448"/>
          </a:xfrm>
        </p:spPr>
        <p:txBody>
          <a:bodyPr>
            <a:normAutofit lnSpcReduction="10000"/>
          </a:bodyPr>
          <a:lstStyle/>
          <a:p>
            <a:r>
              <a:rPr lang="tr-TR" sz="2800" i="1" u="sng" dirty="0"/>
              <a:t>Model İpucu:</a:t>
            </a:r>
            <a:r>
              <a:rPr lang="tr-TR" sz="2800" i="1" dirty="0"/>
              <a:t> </a:t>
            </a:r>
            <a:r>
              <a:rPr lang="tr-TR" sz="2800" dirty="0"/>
              <a:t>İstenen davranışı yaparak çocuğa göstermektir. </a:t>
            </a:r>
          </a:p>
          <a:p>
            <a:r>
              <a:rPr lang="tr-TR" sz="2800" dirty="0"/>
              <a:t>Örneğin çocuğa yemek masası hazırlama becerisini öğretirken analizdeki her bir basamağı yaparak çocuğa göstermek ve ardından gösterilen basamağı çocuğun yapması (“Ben yemek masasını hazırlarken beni dikkatlice izlemeni istiyorum. Ben masaya tabağı koydum. Şimdi sıra sende, sen yap.”). </a:t>
            </a:r>
          </a:p>
          <a:p>
            <a:endParaRPr lang="tr-TR" dirty="0"/>
          </a:p>
        </p:txBody>
      </p:sp>
      <p:sp>
        <p:nvSpPr>
          <p:cNvPr id="4" name="3 Altbilgi Yer Tutucusu"/>
          <p:cNvSpPr>
            <a:spLocks noGrp="1"/>
          </p:cNvSpPr>
          <p:nvPr>
            <p:ph type="ftr" sz="quarter" idx="11"/>
          </p:nvPr>
        </p:nvSpPr>
        <p:spPr>
          <a:xfrm>
            <a:off x="533400" y="6438896"/>
            <a:ext cx="4834673" cy="302472"/>
          </a:xfrm>
        </p:spPr>
        <p:txBody>
          <a:bodyPr/>
          <a:lstStyle/>
          <a:p>
            <a:r>
              <a:rPr lang="da-DK"/>
              <a:t>Beceri Öğretimi</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65</a:t>
            </a:fld>
            <a:endParaRPr lang="tr-T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395536" y="1853755"/>
            <a:ext cx="8352928" cy="4311549"/>
          </a:xfrm>
        </p:spPr>
        <p:txBody>
          <a:bodyPr>
            <a:normAutofit fontScale="77500" lnSpcReduction="20000"/>
          </a:bodyPr>
          <a:lstStyle/>
          <a:p>
            <a:r>
              <a:rPr lang="tr-TR" sz="3600" i="1" u="sng" dirty="0"/>
              <a:t>Fiziksel İpucu:</a:t>
            </a:r>
            <a:r>
              <a:rPr lang="tr-TR" sz="3600" i="1" dirty="0"/>
              <a:t> </a:t>
            </a:r>
            <a:r>
              <a:rPr lang="tr-TR" sz="3600" dirty="0"/>
              <a:t>İstenen davranışı çocuğa fiziksel olarak ona dokunarak yaptırmaktır. </a:t>
            </a:r>
          </a:p>
          <a:p>
            <a:r>
              <a:rPr lang="tr-TR" sz="3600" dirty="0"/>
              <a:t>Kendi içinde tam fiziksel ipucundan gölge olmaya doğru bir hiyerarşisi vardır. </a:t>
            </a:r>
          </a:p>
          <a:p>
            <a:r>
              <a:rPr lang="tr-TR" sz="3600" dirty="0"/>
              <a:t>Örneğin çocuğun elinden, bileğinden tutarak (tam fiziksel ipucu); bileğine, dirseğine, omzuna dokunarak (kısmi fiziksel ipucu) ya da dokunmadan arkasında durarak (gölge olma/gölgelendirme) çocuğun beceriyi yapmasını sağlamak. </a:t>
            </a:r>
            <a:endParaRPr lang="en-US" sz="3600" dirty="0"/>
          </a:p>
          <a:p>
            <a:endParaRPr lang="tr-TR" dirty="0"/>
          </a:p>
        </p:txBody>
      </p:sp>
      <p:sp>
        <p:nvSpPr>
          <p:cNvPr id="4" name="3 Altbilgi Yer Tutucusu"/>
          <p:cNvSpPr>
            <a:spLocks noGrp="1"/>
          </p:cNvSpPr>
          <p:nvPr>
            <p:ph type="ftr" sz="quarter" idx="11"/>
          </p:nvPr>
        </p:nvSpPr>
        <p:spPr>
          <a:xfrm>
            <a:off x="533400" y="6438896"/>
            <a:ext cx="4834673" cy="302472"/>
          </a:xfrm>
        </p:spPr>
        <p:txBody>
          <a:bodyPr/>
          <a:lstStyle/>
          <a:p>
            <a:r>
              <a:rPr lang="da-DK"/>
              <a:t>Beceri Öğretimi</a:t>
            </a:r>
            <a:endParaRPr lang="tr-TR" dirty="0"/>
          </a:p>
        </p:txBody>
      </p:sp>
      <p:sp>
        <p:nvSpPr>
          <p:cNvPr id="6" name="Slayt Numarası Yer Tutucusu 5"/>
          <p:cNvSpPr>
            <a:spLocks noGrp="1"/>
          </p:cNvSpPr>
          <p:nvPr>
            <p:ph type="sldNum" sz="quarter" idx="12"/>
          </p:nvPr>
        </p:nvSpPr>
        <p:spPr/>
        <p:txBody>
          <a:bodyPr/>
          <a:lstStyle/>
          <a:p>
            <a:fld id="{B1DEFA8C-F947-479F-BE07-76B6B3F80BF1}" type="slidenum">
              <a:rPr lang="tr-TR" smtClean="0"/>
              <a:pPr/>
              <a:t>66</a:t>
            </a:fld>
            <a:endParaRPr lang="tr-T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43491" y="476671"/>
            <a:ext cx="7088949" cy="1008113"/>
          </a:xfrm>
        </p:spPr>
        <p:txBody>
          <a:bodyPr>
            <a:normAutofit/>
          </a:bodyPr>
          <a:lstStyle/>
          <a:p>
            <a:pPr algn="ctr"/>
            <a:r>
              <a:rPr lang="tr-TR" sz="2400" b="1" dirty="0">
                <a:solidFill>
                  <a:srgbClr val="C00000"/>
                </a:solidFill>
              </a:rPr>
              <a:t>İpuçlarını kullanırken dikkat edilecek noktalar nelerdir?</a:t>
            </a:r>
          </a:p>
        </p:txBody>
      </p:sp>
      <p:sp>
        <p:nvSpPr>
          <p:cNvPr id="3" name="2 İçerik Yer Tutucusu"/>
          <p:cNvSpPr>
            <a:spLocks noGrp="1"/>
          </p:cNvSpPr>
          <p:nvPr>
            <p:ph idx="1"/>
          </p:nvPr>
        </p:nvSpPr>
        <p:spPr>
          <a:xfrm>
            <a:off x="395536" y="1916832"/>
            <a:ext cx="8287072" cy="4032448"/>
          </a:xfrm>
        </p:spPr>
        <p:txBody>
          <a:bodyPr>
            <a:normAutofit/>
          </a:bodyPr>
          <a:lstStyle/>
          <a:p>
            <a:pPr lvl="0"/>
            <a:r>
              <a:rPr lang="tr-TR" sz="2800" dirty="0">
                <a:solidFill>
                  <a:srgbClr val="C00000"/>
                </a:solidFill>
              </a:rPr>
              <a:t>En ılımlı ipucu, </a:t>
            </a:r>
            <a:r>
              <a:rPr lang="tr-TR" sz="2800" dirty="0"/>
              <a:t>bir başka deyişle öğrenci vücudu üzerinde en az kontrol gerektiren ancak en etkili ipucu seçilmelidir.</a:t>
            </a:r>
          </a:p>
          <a:p>
            <a:pPr lvl="0"/>
            <a:r>
              <a:rPr lang="tr-TR" sz="2800" dirty="0"/>
              <a:t>Çalışılan yetersizlik grubunun özelliğine bağlı olarak gerekli durumlarda </a:t>
            </a:r>
            <a:r>
              <a:rPr lang="tr-TR" sz="2800" dirty="0">
                <a:solidFill>
                  <a:srgbClr val="C00000"/>
                </a:solidFill>
              </a:rPr>
              <a:t>ipucu türleri birleştirilerek </a:t>
            </a:r>
            <a:r>
              <a:rPr lang="tr-TR" sz="2800" dirty="0"/>
              <a:t>kullanılabilir (model ipucu+sözel ipucu, fiziksel ipucu+sözel ipucu gibi).</a:t>
            </a:r>
          </a:p>
        </p:txBody>
      </p:sp>
      <p:sp>
        <p:nvSpPr>
          <p:cNvPr id="4" name="3 Altbilgi Yer Tutucusu"/>
          <p:cNvSpPr>
            <a:spLocks noGrp="1"/>
          </p:cNvSpPr>
          <p:nvPr>
            <p:ph type="ftr" sz="quarter" idx="11"/>
          </p:nvPr>
        </p:nvSpPr>
        <p:spPr>
          <a:xfrm>
            <a:off x="533400" y="6309320"/>
            <a:ext cx="4834673" cy="360040"/>
          </a:xfrm>
        </p:spPr>
        <p:txBody>
          <a:bodyPr/>
          <a:lstStyle/>
          <a:p>
            <a:r>
              <a:rPr lang="da-DK"/>
              <a:t>Beceri Öğretimi</a:t>
            </a:r>
            <a:endParaRPr lang="tr-TR" dirty="0"/>
          </a:p>
        </p:txBody>
      </p:sp>
      <p:sp>
        <p:nvSpPr>
          <p:cNvPr id="6" name="Slayt Numarası Yer Tutucusu 5"/>
          <p:cNvSpPr>
            <a:spLocks noGrp="1"/>
          </p:cNvSpPr>
          <p:nvPr>
            <p:ph type="sldNum" sz="quarter" idx="12"/>
          </p:nvPr>
        </p:nvSpPr>
        <p:spPr/>
        <p:txBody>
          <a:bodyPr/>
          <a:lstStyle/>
          <a:p>
            <a:fld id="{B1DEFA8C-F947-479F-BE07-76B6B3F80BF1}" type="slidenum">
              <a:rPr lang="tr-TR" smtClean="0"/>
              <a:pPr/>
              <a:t>67</a:t>
            </a:fld>
            <a:endParaRPr lang="tr-T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251520" y="1772816"/>
            <a:ext cx="8784976" cy="4280664"/>
          </a:xfrm>
        </p:spPr>
        <p:txBody>
          <a:bodyPr>
            <a:noAutofit/>
          </a:bodyPr>
          <a:lstStyle/>
          <a:p>
            <a:pPr lvl="0"/>
            <a:r>
              <a:rPr lang="tr-TR" sz="2600" dirty="0"/>
              <a:t>Davranışla doğrudan ilgili ve </a:t>
            </a:r>
            <a:r>
              <a:rPr lang="tr-TR" sz="2600" dirty="0">
                <a:solidFill>
                  <a:srgbClr val="C00000"/>
                </a:solidFill>
              </a:rPr>
              <a:t>en doğal ipucu </a:t>
            </a:r>
            <a:r>
              <a:rPr lang="tr-TR" sz="2600" dirty="0"/>
              <a:t>türü seçilmelidir.</a:t>
            </a:r>
          </a:p>
          <a:p>
            <a:pPr lvl="0"/>
            <a:r>
              <a:rPr lang="tr-TR" sz="2600" dirty="0"/>
              <a:t>İpucu sadece öğrencinin </a:t>
            </a:r>
            <a:r>
              <a:rPr lang="tr-TR" sz="2600" dirty="0">
                <a:solidFill>
                  <a:srgbClr val="C00000"/>
                </a:solidFill>
              </a:rPr>
              <a:t>dikkatini yönelttiği durumlarda </a:t>
            </a:r>
            <a:r>
              <a:rPr lang="tr-TR" sz="2600" dirty="0"/>
              <a:t>sunulmalıdır.</a:t>
            </a:r>
          </a:p>
          <a:p>
            <a:pPr lvl="0"/>
            <a:r>
              <a:rPr lang="tr-TR" sz="2600" dirty="0"/>
              <a:t>İpucu öğrenciyi </a:t>
            </a:r>
            <a:r>
              <a:rPr lang="tr-TR" sz="2600" dirty="0">
                <a:solidFill>
                  <a:srgbClr val="C00000"/>
                </a:solidFill>
              </a:rPr>
              <a:t>destekleyici biçimde </a:t>
            </a:r>
            <a:r>
              <a:rPr lang="tr-TR" sz="2600" dirty="0"/>
              <a:t>sunulmalıdır.</a:t>
            </a:r>
          </a:p>
          <a:p>
            <a:r>
              <a:rPr lang="tr-TR" sz="2600" dirty="0"/>
              <a:t>İpucu olabildiğince </a:t>
            </a:r>
            <a:r>
              <a:rPr lang="tr-TR" sz="2600" dirty="0">
                <a:solidFill>
                  <a:srgbClr val="C00000"/>
                </a:solidFill>
              </a:rPr>
              <a:t>erken silikleştirilmeli</a:t>
            </a:r>
            <a:r>
              <a:rPr lang="tr-TR" sz="2600" dirty="0"/>
              <a:t>dir. </a:t>
            </a:r>
          </a:p>
          <a:p>
            <a:r>
              <a:rPr lang="tr-TR" sz="2600" dirty="0"/>
              <a:t>Böylece çocuğun kendisine sunulan yönergelere ya da yöneltilen sorulara doğru tepkide bulunur duruma gelmesi hedeflenmelidir.</a:t>
            </a:r>
          </a:p>
        </p:txBody>
      </p:sp>
      <p:sp>
        <p:nvSpPr>
          <p:cNvPr id="4" name="3 Altbilgi Yer Tutucusu"/>
          <p:cNvSpPr>
            <a:spLocks noGrp="1"/>
          </p:cNvSpPr>
          <p:nvPr>
            <p:ph type="ftr" sz="quarter" idx="11"/>
          </p:nvPr>
        </p:nvSpPr>
        <p:spPr>
          <a:xfrm>
            <a:off x="533400" y="6309320"/>
            <a:ext cx="4834673" cy="432048"/>
          </a:xfrm>
        </p:spPr>
        <p:txBody>
          <a:bodyPr/>
          <a:lstStyle/>
          <a:p>
            <a:r>
              <a:rPr lang="da-DK"/>
              <a:t>Beceri Öğretimi</a:t>
            </a:r>
            <a:endParaRPr lang="tr-TR" dirty="0"/>
          </a:p>
        </p:txBody>
      </p:sp>
      <p:sp>
        <p:nvSpPr>
          <p:cNvPr id="6" name="Slayt Numarası Yer Tutucusu 5"/>
          <p:cNvSpPr>
            <a:spLocks noGrp="1"/>
          </p:cNvSpPr>
          <p:nvPr>
            <p:ph type="sldNum" sz="quarter" idx="12"/>
          </p:nvPr>
        </p:nvSpPr>
        <p:spPr/>
        <p:txBody>
          <a:bodyPr/>
          <a:lstStyle/>
          <a:p>
            <a:fld id="{B1DEFA8C-F947-479F-BE07-76B6B3F80BF1}" type="slidenum">
              <a:rPr lang="tr-TR" smtClean="0"/>
              <a:pPr/>
              <a:t>68</a:t>
            </a:fld>
            <a:endParaRPr lang="tr-T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533400" y="1988840"/>
            <a:ext cx="8215064" cy="3888432"/>
          </a:xfrm>
        </p:spPr>
        <p:txBody>
          <a:bodyPr>
            <a:normAutofit/>
          </a:bodyPr>
          <a:lstStyle/>
          <a:p>
            <a:pPr lvl="0"/>
            <a:r>
              <a:rPr lang="tr-TR" sz="2800" dirty="0"/>
              <a:t>İpuçları</a:t>
            </a:r>
            <a:r>
              <a:rPr lang="tr-TR" sz="2800" dirty="0">
                <a:solidFill>
                  <a:srgbClr val="C00000"/>
                </a:solidFill>
              </a:rPr>
              <a:t> sistematik </a:t>
            </a:r>
            <a:r>
              <a:rPr lang="tr-TR" sz="2800" dirty="0"/>
              <a:t>biçimde kullanılmalı, gelişigüzel biçimde kullanılmamalıdır. </a:t>
            </a:r>
          </a:p>
          <a:p>
            <a:r>
              <a:rPr lang="tr-TR" sz="2800" dirty="0">
                <a:solidFill>
                  <a:srgbClr val="C00000"/>
                </a:solidFill>
              </a:rPr>
              <a:t>İpucu bağımlılığı </a:t>
            </a:r>
            <a:r>
              <a:rPr lang="tr-TR" sz="2800" dirty="0"/>
              <a:t>yaratmamaya özen gösterilmelidir. </a:t>
            </a:r>
          </a:p>
          <a:p>
            <a:r>
              <a:rPr lang="tr-TR" sz="2800" dirty="0"/>
              <a:t>Bu amaçla </a:t>
            </a:r>
            <a:r>
              <a:rPr lang="tr-TR" sz="2800" dirty="0" err="1"/>
              <a:t>ipuçsuz</a:t>
            </a:r>
            <a:r>
              <a:rPr lang="tr-TR" sz="2800" dirty="0"/>
              <a:t> doğru tepkileri ayrımlı pekiştirmek ve doğal ön uyaranlara odaklanmak önemlidir. </a:t>
            </a:r>
          </a:p>
          <a:p>
            <a:pPr>
              <a:buNone/>
            </a:pPr>
            <a:endParaRPr lang="tr-TR" dirty="0">
              <a:solidFill>
                <a:schemeClr val="bg1"/>
              </a:solidFill>
            </a:endParaRPr>
          </a:p>
        </p:txBody>
      </p:sp>
      <p:sp>
        <p:nvSpPr>
          <p:cNvPr id="4" name="3 Altbilgi Yer Tutucusu"/>
          <p:cNvSpPr>
            <a:spLocks noGrp="1"/>
          </p:cNvSpPr>
          <p:nvPr>
            <p:ph type="ftr" sz="quarter" idx="11"/>
          </p:nvPr>
        </p:nvSpPr>
        <p:spPr>
          <a:xfrm>
            <a:off x="533400" y="6309320"/>
            <a:ext cx="4834673" cy="432048"/>
          </a:xfrm>
        </p:spPr>
        <p:txBody>
          <a:bodyPr/>
          <a:lstStyle/>
          <a:p>
            <a:r>
              <a:rPr lang="da-DK"/>
              <a:t>Beceri Öğretimi</a:t>
            </a:r>
            <a:endParaRPr lang="tr-TR" dirty="0"/>
          </a:p>
        </p:txBody>
      </p:sp>
      <p:sp>
        <p:nvSpPr>
          <p:cNvPr id="6" name="Slayt Numarası Yer Tutucusu 5"/>
          <p:cNvSpPr>
            <a:spLocks noGrp="1"/>
          </p:cNvSpPr>
          <p:nvPr>
            <p:ph type="sldNum" sz="quarter" idx="12"/>
          </p:nvPr>
        </p:nvSpPr>
        <p:spPr/>
        <p:txBody>
          <a:bodyPr/>
          <a:lstStyle/>
          <a:p>
            <a:fld id="{B1DEFA8C-F947-479F-BE07-76B6B3F80BF1}" type="slidenum">
              <a:rPr lang="tr-TR" smtClean="0"/>
              <a:pPr/>
              <a:t>69</a:t>
            </a:fld>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AE48CC5-C628-4D57-B178-57DC10DEE15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A3F8A46-0C8E-4F5B-931A-414BD26F7563}"/>
              </a:ext>
            </a:extLst>
          </p:cNvPr>
          <p:cNvSpPr>
            <a:spLocks noGrp="1"/>
          </p:cNvSpPr>
          <p:nvPr>
            <p:ph idx="1"/>
          </p:nvPr>
        </p:nvSpPr>
        <p:spPr>
          <a:xfrm>
            <a:off x="467544" y="1916833"/>
            <a:ext cx="8424935" cy="4104456"/>
          </a:xfrm>
        </p:spPr>
        <p:txBody>
          <a:bodyPr>
            <a:normAutofit lnSpcReduction="10000"/>
          </a:bodyPr>
          <a:lstStyle/>
          <a:p>
            <a:r>
              <a:rPr lang="tr-TR" sz="2400" dirty="0"/>
              <a:t>Eğitim ortamlarında bu hizmetlerden yararlandığı varsayılan özel gereksinimli öğrencilerin; </a:t>
            </a:r>
          </a:p>
          <a:p>
            <a:pPr lvl="1"/>
            <a:r>
              <a:rPr lang="tr-TR" sz="2400" dirty="0"/>
              <a:t>kendileri için </a:t>
            </a:r>
            <a:r>
              <a:rPr lang="tr-TR" sz="2400" dirty="0">
                <a:solidFill>
                  <a:srgbClr val="C00000"/>
                </a:solidFill>
              </a:rPr>
              <a:t>en az kısıtlayıcı eğitim ortamlarına</a:t>
            </a:r>
            <a:r>
              <a:rPr lang="tr-TR" sz="2400" dirty="0"/>
              <a:t> yerleştirildiklerini </a:t>
            </a:r>
          </a:p>
          <a:p>
            <a:pPr lvl="1"/>
            <a:r>
              <a:rPr lang="tr-TR" sz="2400" dirty="0">
                <a:solidFill>
                  <a:srgbClr val="C00000"/>
                </a:solidFill>
              </a:rPr>
              <a:t>uygun programlarla </a:t>
            </a:r>
          </a:p>
          <a:p>
            <a:pPr lvl="1"/>
            <a:r>
              <a:rPr lang="tr-TR" sz="2400" dirty="0"/>
              <a:t>alanda yetişmiş </a:t>
            </a:r>
            <a:r>
              <a:rPr lang="tr-TR" sz="2400" dirty="0">
                <a:solidFill>
                  <a:srgbClr val="C00000"/>
                </a:solidFill>
              </a:rPr>
              <a:t>nitelikli  öğretmenlerle</a:t>
            </a:r>
          </a:p>
          <a:p>
            <a:pPr lvl="1"/>
            <a:r>
              <a:rPr lang="tr-TR" sz="2400" dirty="0">
                <a:solidFill>
                  <a:srgbClr val="C00000"/>
                </a:solidFill>
              </a:rPr>
              <a:t>sistematik öğretim olanaklarıyla </a:t>
            </a:r>
            <a:r>
              <a:rPr lang="tr-TR" sz="2400" dirty="0"/>
              <a:t>ve </a:t>
            </a:r>
          </a:p>
          <a:p>
            <a:pPr lvl="1"/>
            <a:r>
              <a:rPr lang="tr-TR" sz="2400" dirty="0">
                <a:solidFill>
                  <a:srgbClr val="C00000"/>
                </a:solidFill>
              </a:rPr>
              <a:t>uygun destek özel eğitim hizmetleriyle </a:t>
            </a:r>
            <a:r>
              <a:rPr lang="tr-TR" sz="2400" dirty="0"/>
              <a:t>karşılaştıklarını söylemek oldukça </a:t>
            </a:r>
            <a:r>
              <a:rPr lang="tr-TR" sz="2400" dirty="0">
                <a:solidFill>
                  <a:srgbClr val="C00000"/>
                </a:solidFill>
              </a:rPr>
              <a:t>güçtür. </a:t>
            </a:r>
          </a:p>
          <a:p>
            <a:endParaRPr lang="tr-TR" dirty="0"/>
          </a:p>
        </p:txBody>
      </p:sp>
      <p:sp>
        <p:nvSpPr>
          <p:cNvPr id="4" name="Alt Bilgi Yer Tutucusu 3">
            <a:extLst>
              <a:ext uri="{FF2B5EF4-FFF2-40B4-BE49-F238E27FC236}">
                <a16:creationId xmlns:a16="http://schemas.microsoft.com/office/drawing/2014/main" id="{2F5AB734-49D5-46A4-B58F-E4A7BC60F67A}"/>
              </a:ext>
            </a:extLst>
          </p:cNvPr>
          <p:cNvSpPr>
            <a:spLocks noGrp="1"/>
          </p:cNvSpPr>
          <p:nvPr>
            <p:ph type="ftr" sz="quarter" idx="11"/>
          </p:nvPr>
        </p:nvSpPr>
        <p:spPr/>
        <p:txBody>
          <a:bodyPr/>
          <a:lstStyle/>
          <a:p>
            <a:r>
              <a:rPr lang="da-DK"/>
              <a:t>Beceri Öğretimi</a:t>
            </a:r>
            <a:endParaRPr lang="tr-TR"/>
          </a:p>
        </p:txBody>
      </p:sp>
      <p:sp>
        <p:nvSpPr>
          <p:cNvPr id="5" name="Slayt Numarası Yer Tutucusu 4">
            <a:extLst>
              <a:ext uri="{FF2B5EF4-FFF2-40B4-BE49-F238E27FC236}">
                <a16:creationId xmlns:a16="http://schemas.microsoft.com/office/drawing/2014/main" id="{755E9BE6-6EA2-452E-B91A-F9EF7CFE7ED5}"/>
              </a:ext>
            </a:extLst>
          </p:cNvPr>
          <p:cNvSpPr>
            <a:spLocks noGrp="1"/>
          </p:cNvSpPr>
          <p:nvPr>
            <p:ph type="sldNum" sz="quarter" idx="12"/>
          </p:nvPr>
        </p:nvSpPr>
        <p:spPr/>
        <p:txBody>
          <a:bodyPr/>
          <a:lstStyle/>
          <a:p>
            <a:fld id="{B1DEFA8C-F947-479F-BE07-76B6B3F80BF1}" type="slidenum">
              <a:rPr lang="tr-TR" smtClean="0"/>
              <a:pPr/>
              <a:t>7</a:t>
            </a:fld>
            <a:endParaRPr lang="tr-TR"/>
          </a:p>
        </p:txBody>
      </p:sp>
    </p:spTree>
    <p:extLst>
      <p:ext uri="{BB962C8B-B14F-4D97-AF65-F5344CB8AC3E}">
        <p14:creationId xmlns:p14="http://schemas.microsoft.com/office/powerpoint/2010/main" val="331587043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43491" y="332656"/>
            <a:ext cx="7016941" cy="1368152"/>
          </a:xfrm>
        </p:spPr>
        <p:txBody>
          <a:bodyPr>
            <a:noAutofit/>
          </a:bodyPr>
          <a:lstStyle/>
          <a:p>
            <a:pPr algn="ctr"/>
            <a:r>
              <a:rPr lang="tr-TR" sz="2800" b="1" dirty="0">
                <a:solidFill>
                  <a:srgbClr val="C00000"/>
                </a:solidFill>
              </a:rPr>
              <a:t>VI. Öğretim Yönteminin Belirlenerek Öğretim </a:t>
            </a:r>
            <a:r>
              <a:rPr lang="tr-TR" sz="2800" b="1" dirty="0" err="1">
                <a:solidFill>
                  <a:srgbClr val="C00000"/>
                </a:solidFill>
              </a:rPr>
              <a:t>SürecinİN</a:t>
            </a:r>
            <a:r>
              <a:rPr lang="tr-TR" sz="2800" b="1" dirty="0">
                <a:solidFill>
                  <a:srgbClr val="C00000"/>
                </a:solidFill>
              </a:rPr>
              <a:t> Yazılması ve Uygulanması </a:t>
            </a:r>
          </a:p>
        </p:txBody>
      </p:sp>
      <p:sp>
        <p:nvSpPr>
          <p:cNvPr id="3" name="2 İçerik Yer Tutucusu"/>
          <p:cNvSpPr>
            <a:spLocks noGrp="1"/>
          </p:cNvSpPr>
          <p:nvPr>
            <p:ph idx="1"/>
          </p:nvPr>
        </p:nvSpPr>
        <p:spPr>
          <a:xfrm>
            <a:off x="251520" y="1988840"/>
            <a:ext cx="8496944" cy="4051799"/>
          </a:xfrm>
        </p:spPr>
        <p:txBody>
          <a:bodyPr>
            <a:normAutofit/>
          </a:bodyPr>
          <a:lstStyle/>
          <a:p>
            <a:r>
              <a:rPr lang="tr-TR" sz="2800" dirty="0"/>
              <a:t>Amaçlar oluşturulduktan ve ipuçları belirlendikten sonra </a:t>
            </a:r>
          </a:p>
          <a:p>
            <a:pPr lvl="1"/>
            <a:r>
              <a:rPr lang="tr-TR" sz="2800" dirty="0"/>
              <a:t>(a) öğretilecek becerinin özelliği</a:t>
            </a:r>
          </a:p>
          <a:p>
            <a:pPr lvl="1"/>
            <a:r>
              <a:rPr lang="tr-TR" sz="2800" dirty="0"/>
              <a:t>(b) öğrencinin özellikleri</a:t>
            </a:r>
          </a:p>
          <a:p>
            <a:pPr lvl="1"/>
            <a:r>
              <a:rPr lang="tr-TR" sz="2800" dirty="0"/>
              <a:t>(c) öğretim için ayrılacak zaman ve</a:t>
            </a:r>
          </a:p>
          <a:p>
            <a:pPr lvl="1"/>
            <a:r>
              <a:rPr lang="tr-TR" sz="2800" dirty="0"/>
              <a:t>(d) öğretmenin yeterlilikleri dikkate alınarak </a:t>
            </a:r>
            <a:r>
              <a:rPr lang="tr-TR" sz="2800" dirty="0">
                <a:solidFill>
                  <a:srgbClr val="C00000"/>
                </a:solidFill>
              </a:rPr>
              <a:t>öğretim yöntemi seçilmeli,</a:t>
            </a:r>
            <a:r>
              <a:rPr lang="tr-TR" sz="2800" dirty="0"/>
              <a:t> öğretim süreci</a:t>
            </a:r>
            <a:r>
              <a:rPr lang="tr-TR" sz="2800" dirty="0">
                <a:solidFill>
                  <a:srgbClr val="C00000"/>
                </a:solidFill>
              </a:rPr>
              <a:t> yazılmalı </a:t>
            </a:r>
            <a:r>
              <a:rPr lang="tr-TR" sz="2800" dirty="0"/>
              <a:t>ve </a:t>
            </a:r>
            <a:r>
              <a:rPr lang="tr-TR" sz="2800" dirty="0">
                <a:solidFill>
                  <a:srgbClr val="C00000"/>
                </a:solidFill>
              </a:rPr>
              <a:t>öğretim gerçekleştirilmeli</a:t>
            </a:r>
            <a:r>
              <a:rPr lang="tr-TR" sz="2800" dirty="0"/>
              <a:t>dir. </a:t>
            </a:r>
          </a:p>
        </p:txBody>
      </p:sp>
      <p:sp>
        <p:nvSpPr>
          <p:cNvPr id="4" name="3 Altbilgi Yer Tutucusu"/>
          <p:cNvSpPr>
            <a:spLocks noGrp="1"/>
          </p:cNvSpPr>
          <p:nvPr>
            <p:ph type="ftr" sz="quarter" idx="11"/>
          </p:nvPr>
        </p:nvSpPr>
        <p:spPr>
          <a:xfrm>
            <a:off x="533400" y="6438896"/>
            <a:ext cx="4834673" cy="302472"/>
          </a:xfrm>
        </p:spPr>
        <p:txBody>
          <a:bodyPr/>
          <a:lstStyle/>
          <a:p>
            <a:r>
              <a:rPr lang="da-DK"/>
              <a:t>Beceri Öğretimi</a:t>
            </a:r>
            <a:endParaRPr lang="tr-TR" dirty="0"/>
          </a:p>
        </p:txBody>
      </p:sp>
      <p:sp>
        <p:nvSpPr>
          <p:cNvPr id="6" name="Slayt Numarası Yer Tutucusu 5"/>
          <p:cNvSpPr>
            <a:spLocks noGrp="1"/>
          </p:cNvSpPr>
          <p:nvPr>
            <p:ph type="sldNum" sz="quarter" idx="12"/>
          </p:nvPr>
        </p:nvSpPr>
        <p:spPr/>
        <p:txBody>
          <a:bodyPr/>
          <a:lstStyle/>
          <a:p>
            <a:fld id="{B1DEFA8C-F947-479F-BE07-76B6B3F80BF1}" type="slidenum">
              <a:rPr lang="tr-TR" smtClean="0"/>
              <a:pPr/>
              <a:t>70</a:t>
            </a:fld>
            <a:endParaRPr lang="tr-T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323528" y="1916832"/>
            <a:ext cx="8496944" cy="4136648"/>
          </a:xfrm>
        </p:spPr>
        <p:txBody>
          <a:bodyPr>
            <a:normAutofit fontScale="92500"/>
          </a:bodyPr>
          <a:lstStyle/>
          <a:p>
            <a:r>
              <a:rPr lang="tr-TR" sz="2800" dirty="0"/>
              <a:t>Beceri öğretiminde öğretilecek becerinin özelliğine göre tepki ipucu yöntemlerinden yararlanılabileceği gibi video teknolojisine dayalı yöntemlerden ya da doğal öğretim yöntemlerinden yararlanılabilir.</a:t>
            </a:r>
          </a:p>
          <a:p>
            <a:r>
              <a:rPr lang="tr-TR" sz="2800" dirty="0"/>
              <a:t>Ayrıca beceriler öğretilirken </a:t>
            </a:r>
            <a:r>
              <a:rPr lang="tr-TR" sz="2800" b="1" dirty="0">
                <a:solidFill>
                  <a:srgbClr val="C00000"/>
                </a:solidFill>
              </a:rPr>
              <a:t>doğal bağlamda</a:t>
            </a:r>
            <a:r>
              <a:rPr lang="tr-TR" sz="2800" dirty="0">
                <a:solidFill>
                  <a:srgbClr val="C00000"/>
                </a:solidFill>
              </a:rPr>
              <a:t> </a:t>
            </a:r>
            <a:r>
              <a:rPr lang="tr-TR" sz="2800" b="1" dirty="0">
                <a:solidFill>
                  <a:srgbClr val="C00000"/>
                </a:solidFill>
              </a:rPr>
              <a:t>günlük rutinler içerisinde</a:t>
            </a:r>
            <a:r>
              <a:rPr lang="tr-TR" sz="2800" dirty="0"/>
              <a:t> becerilerin öğretimine yer verilmesi, hem becerinin daha kolay öğrenilmesine hem de kalıcılık ve genellemenin sağlanmasına hizmet edecektir.  </a:t>
            </a:r>
          </a:p>
        </p:txBody>
      </p:sp>
      <p:sp>
        <p:nvSpPr>
          <p:cNvPr id="4" name="Altbilgi Yer Tutucusu 3"/>
          <p:cNvSpPr>
            <a:spLocks noGrp="1"/>
          </p:cNvSpPr>
          <p:nvPr>
            <p:ph type="ftr" sz="quarter" idx="11"/>
          </p:nvPr>
        </p:nvSpPr>
        <p:spPr>
          <a:xfrm>
            <a:off x="533400" y="6438896"/>
            <a:ext cx="4834673" cy="302472"/>
          </a:xfrm>
        </p:spPr>
        <p:txBody>
          <a:bodyPr/>
          <a:lstStyle/>
          <a:p>
            <a:r>
              <a:rPr lang="da-DK"/>
              <a:t>Beceri Öğretimi</a:t>
            </a:r>
            <a:endParaRPr lang="tr-TR" dirty="0"/>
          </a:p>
        </p:txBody>
      </p:sp>
      <p:sp>
        <p:nvSpPr>
          <p:cNvPr id="6" name="Slayt Numarası Yer Tutucusu 5"/>
          <p:cNvSpPr>
            <a:spLocks noGrp="1"/>
          </p:cNvSpPr>
          <p:nvPr>
            <p:ph type="sldNum" sz="quarter" idx="12"/>
          </p:nvPr>
        </p:nvSpPr>
        <p:spPr/>
        <p:txBody>
          <a:bodyPr/>
          <a:lstStyle/>
          <a:p>
            <a:fld id="{B1DEFA8C-F947-479F-BE07-76B6B3F80BF1}" type="slidenum">
              <a:rPr lang="tr-TR" smtClean="0"/>
              <a:pPr/>
              <a:t>71</a:t>
            </a:fld>
            <a:endParaRPr lang="tr-TR"/>
          </a:p>
        </p:txBody>
      </p:sp>
    </p:spTree>
    <p:extLst>
      <p:ext uri="{BB962C8B-B14F-4D97-AF65-F5344CB8AC3E}">
        <p14:creationId xmlns:p14="http://schemas.microsoft.com/office/powerpoint/2010/main" val="402036228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43491" y="404664"/>
            <a:ext cx="7088949" cy="1296144"/>
          </a:xfrm>
        </p:spPr>
        <p:txBody>
          <a:bodyPr>
            <a:noAutofit/>
          </a:bodyPr>
          <a:lstStyle/>
          <a:p>
            <a:pPr algn="ctr"/>
            <a:r>
              <a:rPr lang="tr-TR" sz="2800" b="1" dirty="0">
                <a:solidFill>
                  <a:srgbClr val="C00000"/>
                </a:solidFill>
              </a:rPr>
              <a:t>VII. Yoklama/Değerlendirme Oturumlarının (Günlük ya da Aralıklı Yoklama) Yapılması </a:t>
            </a:r>
          </a:p>
        </p:txBody>
      </p:sp>
      <p:sp>
        <p:nvSpPr>
          <p:cNvPr id="3" name="2 İçerik Yer Tutucusu"/>
          <p:cNvSpPr>
            <a:spLocks noGrp="1"/>
          </p:cNvSpPr>
          <p:nvPr>
            <p:ph idx="1"/>
          </p:nvPr>
        </p:nvSpPr>
        <p:spPr>
          <a:xfrm>
            <a:off x="107504" y="1772816"/>
            <a:ext cx="8856984" cy="4320480"/>
          </a:xfrm>
        </p:spPr>
        <p:txBody>
          <a:bodyPr>
            <a:noAutofit/>
          </a:bodyPr>
          <a:lstStyle/>
          <a:p>
            <a:r>
              <a:rPr lang="tr-TR" sz="2800" dirty="0"/>
              <a:t>Becerinin öğretimi gerçekleştirilirken ya da gerçekleştirildikten sonra mutlaka yoklama/değerlendirme oturumlarına yer verilmelidir. </a:t>
            </a:r>
          </a:p>
          <a:p>
            <a:r>
              <a:rPr lang="tr-TR" sz="2800" dirty="0"/>
              <a:t>Yoklama/değerlendirme oturumları </a:t>
            </a:r>
            <a:r>
              <a:rPr lang="tr-TR" sz="2800" dirty="0">
                <a:solidFill>
                  <a:srgbClr val="C00000"/>
                </a:solidFill>
              </a:rPr>
              <a:t>öğretimin gidişatı hakkında </a:t>
            </a:r>
            <a:r>
              <a:rPr lang="tr-TR" sz="2800" dirty="0"/>
              <a:t>öğretmene/uygulamacıya bilgi verir. </a:t>
            </a:r>
          </a:p>
          <a:p>
            <a:r>
              <a:rPr lang="tr-TR" sz="2800" dirty="0"/>
              <a:t>Yoklama/değerlendirme oturumları, </a:t>
            </a:r>
            <a:r>
              <a:rPr lang="tr-TR" sz="2800" dirty="0">
                <a:solidFill>
                  <a:srgbClr val="C00000"/>
                </a:solidFill>
              </a:rPr>
              <a:t>günlük yoklama </a:t>
            </a:r>
            <a:r>
              <a:rPr lang="tr-TR" sz="2800" dirty="0"/>
              <a:t>oturumu şeklinde yapılabileceği gibi </a:t>
            </a:r>
            <a:r>
              <a:rPr lang="tr-TR" sz="2800" dirty="0">
                <a:solidFill>
                  <a:srgbClr val="C00000"/>
                </a:solidFill>
              </a:rPr>
              <a:t>aralıklı yoklama </a:t>
            </a:r>
            <a:r>
              <a:rPr lang="tr-TR" sz="2800" dirty="0"/>
              <a:t>oturumları şeklinde de düzenlenebilir. </a:t>
            </a:r>
          </a:p>
        </p:txBody>
      </p:sp>
      <p:sp>
        <p:nvSpPr>
          <p:cNvPr id="4" name="3 Altbilgi Yer Tutucusu"/>
          <p:cNvSpPr>
            <a:spLocks noGrp="1"/>
          </p:cNvSpPr>
          <p:nvPr>
            <p:ph type="ftr" sz="quarter" idx="11"/>
          </p:nvPr>
        </p:nvSpPr>
        <p:spPr>
          <a:xfrm>
            <a:off x="533400" y="6438896"/>
            <a:ext cx="4834673" cy="230464"/>
          </a:xfrm>
        </p:spPr>
        <p:txBody>
          <a:bodyPr/>
          <a:lstStyle/>
          <a:p>
            <a:r>
              <a:rPr lang="da-DK"/>
              <a:t>Beceri Öğretimi</a:t>
            </a:r>
            <a:endParaRPr lang="tr-TR" dirty="0"/>
          </a:p>
        </p:txBody>
      </p:sp>
      <p:sp>
        <p:nvSpPr>
          <p:cNvPr id="6" name="Slayt Numarası Yer Tutucusu 5"/>
          <p:cNvSpPr>
            <a:spLocks noGrp="1"/>
          </p:cNvSpPr>
          <p:nvPr>
            <p:ph type="sldNum" sz="quarter" idx="12"/>
          </p:nvPr>
        </p:nvSpPr>
        <p:spPr/>
        <p:txBody>
          <a:bodyPr/>
          <a:lstStyle/>
          <a:p>
            <a:fld id="{B1DEFA8C-F947-479F-BE07-76B6B3F80BF1}" type="slidenum">
              <a:rPr lang="tr-TR" smtClean="0"/>
              <a:pPr/>
              <a:t>72</a:t>
            </a:fld>
            <a:endParaRPr lang="tr-T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a:xfrm>
            <a:off x="179512" y="2060848"/>
            <a:ext cx="8856984" cy="4104456"/>
          </a:xfrm>
        </p:spPr>
        <p:txBody>
          <a:bodyPr>
            <a:noAutofit/>
          </a:bodyPr>
          <a:lstStyle/>
          <a:p>
            <a:r>
              <a:rPr lang="tr-TR" sz="2600" dirty="0"/>
              <a:t>Yoklama/değerlendirme oturumları yapılırken performans alımında olduğu gibi öğrenciye beceri yönergesi sunulur (ör. ‘Masayı hazırla.’).  </a:t>
            </a:r>
          </a:p>
          <a:p>
            <a:r>
              <a:rPr lang="tr-TR" sz="2600" dirty="0"/>
              <a:t>Yanıt aralığı süresince öğrencinin tepkide bulunması beklenir.</a:t>
            </a:r>
          </a:p>
          <a:p>
            <a:r>
              <a:rPr lang="tr-TR" sz="2600" dirty="0"/>
              <a:t>Öğrencinin performansı izlenerek kayıt altına alınır. </a:t>
            </a:r>
          </a:p>
          <a:p>
            <a:r>
              <a:rPr lang="tr-TR" sz="2600" dirty="0"/>
              <a:t>Böylece öğrencinin beceri basamaklarını ne kadar doğrulukta gerçekleştirdiği belirlenir. </a:t>
            </a:r>
          </a:p>
        </p:txBody>
      </p:sp>
      <p:sp>
        <p:nvSpPr>
          <p:cNvPr id="4" name="3 Altbilgi Yer Tutucusu"/>
          <p:cNvSpPr>
            <a:spLocks noGrp="1"/>
          </p:cNvSpPr>
          <p:nvPr>
            <p:ph type="ftr" sz="quarter" idx="11"/>
          </p:nvPr>
        </p:nvSpPr>
        <p:spPr>
          <a:xfrm>
            <a:off x="533400" y="6438896"/>
            <a:ext cx="4834673" cy="302472"/>
          </a:xfrm>
        </p:spPr>
        <p:txBody>
          <a:bodyPr/>
          <a:lstStyle/>
          <a:p>
            <a:r>
              <a:rPr lang="da-DK"/>
              <a:t>Beceri Öğretimi</a:t>
            </a:r>
            <a:endParaRPr lang="tr-TR" dirty="0"/>
          </a:p>
        </p:txBody>
      </p:sp>
      <p:sp>
        <p:nvSpPr>
          <p:cNvPr id="6" name="Slayt Numarası Yer Tutucusu 5"/>
          <p:cNvSpPr>
            <a:spLocks noGrp="1"/>
          </p:cNvSpPr>
          <p:nvPr>
            <p:ph type="sldNum" sz="quarter" idx="12"/>
          </p:nvPr>
        </p:nvSpPr>
        <p:spPr/>
        <p:txBody>
          <a:bodyPr/>
          <a:lstStyle/>
          <a:p>
            <a:fld id="{B1DEFA8C-F947-479F-BE07-76B6B3F80BF1}" type="slidenum">
              <a:rPr lang="tr-TR" smtClean="0"/>
              <a:pPr/>
              <a:t>73</a:t>
            </a:fld>
            <a:endParaRPr lang="tr-T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395536" y="1916832"/>
            <a:ext cx="8352927" cy="4136647"/>
          </a:xfrm>
        </p:spPr>
        <p:txBody>
          <a:bodyPr>
            <a:normAutofit fontScale="92500" lnSpcReduction="10000"/>
          </a:bodyPr>
          <a:lstStyle/>
          <a:p>
            <a:r>
              <a:rPr lang="tr-TR" sz="2800" b="1" dirty="0">
                <a:solidFill>
                  <a:srgbClr val="C00000"/>
                </a:solidFill>
              </a:rPr>
              <a:t>Yoklama oturumunda öğrenciye hiçbir biçimde ipucu sunulmaz. </a:t>
            </a:r>
          </a:p>
          <a:p>
            <a:r>
              <a:rPr lang="tr-TR" sz="2800" dirty="0"/>
              <a:t>Beceri analizine göre yoklama/değerlendirme oturumu bittikten sonra </a:t>
            </a:r>
            <a:r>
              <a:rPr lang="tr-TR" sz="2800" dirty="0">
                <a:solidFill>
                  <a:srgbClr val="C00000"/>
                </a:solidFill>
              </a:rPr>
              <a:t>“doğru olarak gerçekleşen basamak yüzdesi” </a:t>
            </a:r>
            <a:r>
              <a:rPr lang="tr-TR" sz="2800" dirty="0"/>
              <a:t>bulunur. </a:t>
            </a:r>
          </a:p>
          <a:p>
            <a:r>
              <a:rPr lang="tr-TR" sz="2800" dirty="0"/>
              <a:t>Bulunan bu yüzdeler grafiğe </a:t>
            </a:r>
            <a:r>
              <a:rPr lang="tr-TR" sz="2800" dirty="0">
                <a:solidFill>
                  <a:srgbClr val="C00000"/>
                </a:solidFill>
              </a:rPr>
              <a:t>uygulama verisi</a:t>
            </a:r>
            <a:r>
              <a:rPr lang="tr-TR" sz="2800" dirty="0"/>
              <a:t> olarak işlenir. </a:t>
            </a:r>
          </a:p>
          <a:p>
            <a:r>
              <a:rPr lang="tr-TR" sz="2800" dirty="0"/>
              <a:t>Grafik verilerine dayalı olarak gerektiğinde uygulamada </a:t>
            </a:r>
            <a:r>
              <a:rPr lang="tr-TR" sz="2800" dirty="0">
                <a:solidFill>
                  <a:srgbClr val="C00000"/>
                </a:solidFill>
              </a:rPr>
              <a:t>değişikliklere ve/veya uyarlamalara</a:t>
            </a:r>
            <a:r>
              <a:rPr lang="tr-TR" sz="2800" dirty="0"/>
              <a:t> yer verilir.</a:t>
            </a:r>
          </a:p>
          <a:p>
            <a:endParaRPr lang="tr-TR" dirty="0"/>
          </a:p>
        </p:txBody>
      </p:sp>
      <p:sp>
        <p:nvSpPr>
          <p:cNvPr id="4" name="Altbilgi Yer Tutucusu 3"/>
          <p:cNvSpPr>
            <a:spLocks noGrp="1"/>
          </p:cNvSpPr>
          <p:nvPr>
            <p:ph type="ftr" sz="quarter" idx="11"/>
          </p:nvPr>
        </p:nvSpPr>
        <p:spPr/>
        <p:txBody>
          <a:bodyPr/>
          <a:lstStyle/>
          <a:p>
            <a:r>
              <a:rPr lang="da-DK"/>
              <a:t>Beceri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74</a:t>
            </a:fld>
            <a:endParaRPr lang="tr-TR"/>
          </a:p>
        </p:txBody>
      </p:sp>
    </p:spTree>
    <p:extLst>
      <p:ext uri="{BB962C8B-B14F-4D97-AF65-F5344CB8AC3E}">
        <p14:creationId xmlns:p14="http://schemas.microsoft.com/office/powerpoint/2010/main" val="301618696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43491" y="593055"/>
            <a:ext cx="7160957" cy="1035746"/>
          </a:xfrm>
        </p:spPr>
        <p:txBody>
          <a:bodyPr>
            <a:normAutofit/>
          </a:bodyPr>
          <a:lstStyle/>
          <a:p>
            <a:pPr algn="ctr"/>
            <a:r>
              <a:rPr lang="tr-TR" sz="2800" b="1" dirty="0">
                <a:solidFill>
                  <a:srgbClr val="C00000"/>
                </a:solidFill>
              </a:rPr>
              <a:t>VII. Genelleme ve İzleme   Verilerinin Toplanması</a:t>
            </a:r>
          </a:p>
        </p:txBody>
      </p:sp>
      <p:sp>
        <p:nvSpPr>
          <p:cNvPr id="3" name="İçerik Yer Tutucusu 2"/>
          <p:cNvSpPr>
            <a:spLocks noGrp="1"/>
          </p:cNvSpPr>
          <p:nvPr>
            <p:ph idx="1"/>
          </p:nvPr>
        </p:nvSpPr>
        <p:spPr>
          <a:xfrm>
            <a:off x="457200" y="1988841"/>
            <a:ext cx="8229600" cy="4032448"/>
          </a:xfrm>
        </p:spPr>
        <p:txBody>
          <a:bodyPr>
            <a:noAutofit/>
          </a:bodyPr>
          <a:lstStyle/>
          <a:p>
            <a:r>
              <a:rPr lang="tr-TR" sz="2800" dirty="0"/>
              <a:t>Genelleme oturumları</a:t>
            </a:r>
            <a:r>
              <a:rPr lang="tr-TR" sz="2800" b="1" dirty="0"/>
              <a:t> </a:t>
            </a:r>
            <a:r>
              <a:rPr lang="tr-TR" sz="2800" b="1" dirty="0">
                <a:solidFill>
                  <a:srgbClr val="C00000"/>
                </a:solidFill>
              </a:rPr>
              <a:t>“ön-test ve son-test genelleme”</a:t>
            </a:r>
            <a:r>
              <a:rPr lang="tr-TR" sz="2800" dirty="0"/>
              <a:t> oturumu biçiminde gerçekleştirilir. </a:t>
            </a:r>
          </a:p>
          <a:p>
            <a:r>
              <a:rPr lang="tr-TR" sz="2800" i="1" dirty="0"/>
              <a:t>Ön-test genelleme oturumu, </a:t>
            </a:r>
            <a:r>
              <a:rPr lang="tr-TR" sz="2800" dirty="0">
                <a:solidFill>
                  <a:srgbClr val="C00000"/>
                </a:solidFill>
              </a:rPr>
              <a:t>başlama düzeyi oturumlarının son verisinin toplandığı gün </a:t>
            </a:r>
            <a:r>
              <a:rPr lang="tr-TR" sz="2800" dirty="0"/>
              <a:t>ya da </a:t>
            </a:r>
            <a:r>
              <a:rPr lang="tr-TR" sz="2800" dirty="0">
                <a:solidFill>
                  <a:srgbClr val="C00000"/>
                </a:solidFill>
              </a:rPr>
              <a:t>başlama düzeyi oturumları tamamlandıktan ve öğretim oturumlarına başlamadan hemen önce </a:t>
            </a:r>
            <a:r>
              <a:rPr lang="tr-TR" sz="2800" dirty="0"/>
              <a:t>yapılır.</a:t>
            </a:r>
          </a:p>
        </p:txBody>
      </p:sp>
      <p:sp>
        <p:nvSpPr>
          <p:cNvPr id="4" name="Altbilgi Yer Tutucusu 3"/>
          <p:cNvSpPr>
            <a:spLocks noGrp="1"/>
          </p:cNvSpPr>
          <p:nvPr>
            <p:ph type="ftr" sz="quarter" idx="11"/>
          </p:nvPr>
        </p:nvSpPr>
        <p:spPr>
          <a:xfrm>
            <a:off x="533400" y="6480969"/>
            <a:ext cx="4834673" cy="260399"/>
          </a:xfrm>
        </p:spPr>
        <p:txBody>
          <a:bodyPr/>
          <a:lstStyle/>
          <a:p>
            <a:r>
              <a:rPr lang="da-DK"/>
              <a:t>Beceri Öğretimi</a:t>
            </a:r>
            <a:endParaRPr lang="tr-TR" dirty="0"/>
          </a:p>
        </p:txBody>
      </p:sp>
      <p:sp>
        <p:nvSpPr>
          <p:cNvPr id="6" name="Slayt Numarası Yer Tutucusu 5"/>
          <p:cNvSpPr>
            <a:spLocks noGrp="1"/>
          </p:cNvSpPr>
          <p:nvPr>
            <p:ph type="sldNum" sz="quarter" idx="12"/>
          </p:nvPr>
        </p:nvSpPr>
        <p:spPr/>
        <p:txBody>
          <a:bodyPr/>
          <a:lstStyle/>
          <a:p>
            <a:fld id="{B1DEFA8C-F947-479F-BE07-76B6B3F80BF1}" type="slidenum">
              <a:rPr lang="tr-TR" smtClean="0"/>
              <a:pPr/>
              <a:t>75</a:t>
            </a:fld>
            <a:endParaRPr lang="tr-TR"/>
          </a:p>
        </p:txBody>
      </p:sp>
    </p:spTree>
    <p:extLst>
      <p:ext uri="{BB962C8B-B14F-4D97-AF65-F5344CB8AC3E}">
        <p14:creationId xmlns:p14="http://schemas.microsoft.com/office/powerpoint/2010/main" val="3715924420"/>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395536" y="2132856"/>
            <a:ext cx="8280920" cy="3816424"/>
          </a:xfrm>
        </p:spPr>
        <p:txBody>
          <a:bodyPr>
            <a:normAutofit/>
          </a:bodyPr>
          <a:lstStyle/>
          <a:p>
            <a:r>
              <a:rPr lang="tr-TR" sz="2800" dirty="0"/>
              <a:t>Ön-test genelleme oturumu, genelleme araç-gereçleri, ortam, kişi vb. kullanılarak </a:t>
            </a:r>
            <a:r>
              <a:rPr lang="tr-TR" sz="2800" dirty="0">
                <a:solidFill>
                  <a:srgbClr val="C00000"/>
                </a:solidFill>
              </a:rPr>
              <a:t>tek oturum </a:t>
            </a:r>
            <a:r>
              <a:rPr lang="tr-TR" sz="2800" dirty="0"/>
              <a:t>şeklinde gerçekleştirilir. </a:t>
            </a:r>
          </a:p>
          <a:p>
            <a:r>
              <a:rPr lang="tr-TR" sz="2800" dirty="0"/>
              <a:t>Bu oturumda elde edilen veriler “Genelleme ve İzleme Oturumları Veri Kayıt </a:t>
            </a:r>
            <a:r>
              <a:rPr lang="tr-TR" sz="2800" dirty="0" err="1"/>
              <a:t>Formu”nda</a:t>
            </a:r>
            <a:r>
              <a:rPr lang="tr-TR" sz="2800" dirty="0"/>
              <a:t> </a:t>
            </a:r>
            <a:r>
              <a:rPr lang="tr-TR" sz="2800" b="1" dirty="0">
                <a:solidFill>
                  <a:srgbClr val="C00000"/>
                </a:solidFill>
              </a:rPr>
              <a:t>“Ön-test Genelleme Oturumu” </a:t>
            </a:r>
            <a:r>
              <a:rPr lang="tr-TR" sz="2800" dirty="0"/>
              <a:t>sütununa kaydedilir. </a:t>
            </a:r>
          </a:p>
        </p:txBody>
      </p:sp>
      <p:sp>
        <p:nvSpPr>
          <p:cNvPr id="4" name="Altbilgi Yer Tutucusu 3"/>
          <p:cNvSpPr>
            <a:spLocks noGrp="1"/>
          </p:cNvSpPr>
          <p:nvPr>
            <p:ph type="ftr" sz="quarter" idx="11"/>
          </p:nvPr>
        </p:nvSpPr>
        <p:spPr>
          <a:xfrm>
            <a:off x="533400" y="6309320"/>
            <a:ext cx="4834673" cy="432048"/>
          </a:xfrm>
        </p:spPr>
        <p:txBody>
          <a:bodyPr/>
          <a:lstStyle/>
          <a:p>
            <a:r>
              <a:rPr lang="da-DK"/>
              <a:t>Beceri Öğretimi</a:t>
            </a:r>
            <a:endParaRPr lang="tr-TR" dirty="0"/>
          </a:p>
        </p:txBody>
      </p:sp>
      <p:sp>
        <p:nvSpPr>
          <p:cNvPr id="6" name="Slayt Numarası Yer Tutucusu 5"/>
          <p:cNvSpPr>
            <a:spLocks noGrp="1"/>
          </p:cNvSpPr>
          <p:nvPr>
            <p:ph type="sldNum" sz="quarter" idx="12"/>
          </p:nvPr>
        </p:nvSpPr>
        <p:spPr/>
        <p:txBody>
          <a:bodyPr/>
          <a:lstStyle/>
          <a:p>
            <a:fld id="{B1DEFA8C-F947-479F-BE07-76B6B3F80BF1}" type="slidenum">
              <a:rPr lang="tr-TR" smtClean="0"/>
              <a:pPr/>
              <a:t>76</a:t>
            </a:fld>
            <a:endParaRPr lang="tr-TR"/>
          </a:p>
        </p:txBody>
      </p:sp>
    </p:spTree>
    <p:extLst>
      <p:ext uri="{BB962C8B-B14F-4D97-AF65-F5344CB8AC3E}">
        <p14:creationId xmlns:p14="http://schemas.microsoft.com/office/powerpoint/2010/main" val="224090589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395536" y="1988840"/>
            <a:ext cx="8280920" cy="3960440"/>
          </a:xfrm>
        </p:spPr>
        <p:txBody>
          <a:bodyPr>
            <a:normAutofit/>
          </a:bodyPr>
          <a:lstStyle/>
          <a:p>
            <a:r>
              <a:rPr lang="tr-TR" sz="2800" i="1" dirty="0"/>
              <a:t>Son-test genelleme oturumu, </a:t>
            </a:r>
            <a:r>
              <a:rPr lang="tr-TR" sz="2800" dirty="0">
                <a:solidFill>
                  <a:srgbClr val="C00000"/>
                </a:solidFill>
              </a:rPr>
              <a:t>öğretimde ölçüt karşılandıktan sonra</a:t>
            </a:r>
            <a:r>
              <a:rPr lang="tr-TR" sz="2800" dirty="0"/>
              <a:t> (öğrenci üç oturum üst üste %80-90 ya da %100 ve üzeri performans sergilendikten sonra) </a:t>
            </a:r>
            <a:r>
              <a:rPr lang="tr-TR" sz="2800" dirty="0">
                <a:solidFill>
                  <a:srgbClr val="C00000"/>
                </a:solidFill>
              </a:rPr>
              <a:t>bir hafta içinde </a:t>
            </a:r>
            <a:r>
              <a:rPr lang="tr-TR" sz="2800" dirty="0"/>
              <a:t>gerçekleştirilir. </a:t>
            </a:r>
          </a:p>
          <a:p>
            <a:r>
              <a:rPr lang="tr-TR" sz="2800" dirty="0"/>
              <a:t>Son-test genelleme oturumu, genelleme araç-gereçleri, ortam, kişi vb. kullanılarak </a:t>
            </a:r>
            <a:r>
              <a:rPr lang="tr-TR" sz="2800" dirty="0">
                <a:solidFill>
                  <a:srgbClr val="C00000"/>
                </a:solidFill>
              </a:rPr>
              <a:t>tek oturum </a:t>
            </a:r>
            <a:r>
              <a:rPr lang="tr-TR" sz="2800" dirty="0"/>
              <a:t>şeklinde</a:t>
            </a:r>
            <a:r>
              <a:rPr lang="tr-TR" sz="2800" dirty="0">
                <a:solidFill>
                  <a:srgbClr val="C00000"/>
                </a:solidFill>
              </a:rPr>
              <a:t> </a:t>
            </a:r>
            <a:r>
              <a:rPr lang="tr-TR" sz="2800" dirty="0"/>
              <a:t>gerçekleştirilir. </a:t>
            </a:r>
          </a:p>
        </p:txBody>
      </p:sp>
      <p:sp>
        <p:nvSpPr>
          <p:cNvPr id="4" name="Altbilgi Yer Tutucusu 3"/>
          <p:cNvSpPr>
            <a:spLocks noGrp="1"/>
          </p:cNvSpPr>
          <p:nvPr>
            <p:ph type="ftr" sz="quarter" idx="11"/>
          </p:nvPr>
        </p:nvSpPr>
        <p:spPr>
          <a:xfrm>
            <a:off x="533400" y="6309320"/>
            <a:ext cx="4834673" cy="432048"/>
          </a:xfrm>
        </p:spPr>
        <p:txBody>
          <a:bodyPr/>
          <a:lstStyle/>
          <a:p>
            <a:r>
              <a:rPr lang="da-DK"/>
              <a:t>Beceri Öğretimi</a:t>
            </a:r>
            <a:endParaRPr lang="tr-TR" dirty="0"/>
          </a:p>
        </p:txBody>
      </p:sp>
      <p:sp>
        <p:nvSpPr>
          <p:cNvPr id="6" name="Slayt Numarası Yer Tutucusu 5"/>
          <p:cNvSpPr>
            <a:spLocks noGrp="1"/>
          </p:cNvSpPr>
          <p:nvPr>
            <p:ph type="sldNum" sz="quarter" idx="12"/>
          </p:nvPr>
        </p:nvSpPr>
        <p:spPr/>
        <p:txBody>
          <a:bodyPr/>
          <a:lstStyle/>
          <a:p>
            <a:fld id="{B1DEFA8C-F947-479F-BE07-76B6B3F80BF1}" type="slidenum">
              <a:rPr lang="tr-TR" smtClean="0"/>
              <a:pPr/>
              <a:t>77</a:t>
            </a:fld>
            <a:endParaRPr lang="tr-TR"/>
          </a:p>
        </p:txBody>
      </p:sp>
    </p:spTree>
    <p:extLst>
      <p:ext uri="{BB962C8B-B14F-4D97-AF65-F5344CB8AC3E}">
        <p14:creationId xmlns:p14="http://schemas.microsoft.com/office/powerpoint/2010/main" val="105617847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533400" y="2204864"/>
            <a:ext cx="8143056" cy="3553252"/>
          </a:xfrm>
        </p:spPr>
        <p:txBody>
          <a:bodyPr/>
          <a:lstStyle/>
          <a:p>
            <a:r>
              <a:rPr lang="tr-TR" sz="2800" dirty="0"/>
              <a:t>Elde edilen veriler “Genelleme ve İzleme Oturumları Veri Kayıt </a:t>
            </a:r>
            <a:r>
              <a:rPr lang="tr-TR" sz="2800" dirty="0" err="1"/>
              <a:t>Formu”nda</a:t>
            </a:r>
            <a:r>
              <a:rPr lang="tr-TR" sz="2800" dirty="0"/>
              <a:t> </a:t>
            </a:r>
            <a:r>
              <a:rPr lang="tr-TR" sz="2800" b="1" dirty="0">
                <a:solidFill>
                  <a:srgbClr val="C00000"/>
                </a:solidFill>
              </a:rPr>
              <a:t>“Son-test Genelleme Oturumu”</a:t>
            </a:r>
            <a:r>
              <a:rPr lang="tr-TR" sz="2800" dirty="0">
                <a:solidFill>
                  <a:srgbClr val="C00000"/>
                </a:solidFill>
              </a:rPr>
              <a:t> </a:t>
            </a:r>
            <a:r>
              <a:rPr lang="tr-TR" sz="2800" dirty="0"/>
              <a:t>sütununa kaydedilir.</a:t>
            </a:r>
          </a:p>
          <a:p>
            <a:r>
              <a:rPr lang="tr-TR" sz="2800" dirty="0"/>
              <a:t>Veriler grafiğe </a:t>
            </a:r>
            <a:r>
              <a:rPr lang="tr-TR" sz="2800" dirty="0">
                <a:solidFill>
                  <a:srgbClr val="C00000"/>
                </a:solidFill>
              </a:rPr>
              <a:t>ön-test son-test genelleme verisi </a:t>
            </a:r>
            <a:r>
              <a:rPr lang="tr-TR" sz="2800" dirty="0"/>
              <a:t>olarak işlenir.  </a:t>
            </a:r>
          </a:p>
          <a:p>
            <a:endParaRPr lang="tr-TR" sz="3200" dirty="0">
              <a:solidFill>
                <a:schemeClr val="bg1"/>
              </a:solidFill>
            </a:endParaRPr>
          </a:p>
          <a:p>
            <a:endParaRPr lang="tr-TR" dirty="0"/>
          </a:p>
        </p:txBody>
      </p:sp>
      <p:sp>
        <p:nvSpPr>
          <p:cNvPr id="4" name="Altbilgi Yer Tutucusu 3"/>
          <p:cNvSpPr>
            <a:spLocks noGrp="1"/>
          </p:cNvSpPr>
          <p:nvPr>
            <p:ph type="ftr" sz="quarter" idx="11"/>
          </p:nvPr>
        </p:nvSpPr>
        <p:spPr>
          <a:xfrm>
            <a:off x="533400" y="6309320"/>
            <a:ext cx="4834673" cy="432048"/>
          </a:xfrm>
        </p:spPr>
        <p:txBody>
          <a:bodyPr/>
          <a:lstStyle/>
          <a:p>
            <a:r>
              <a:rPr lang="da-DK"/>
              <a:t>Beceri Öğretimi</a:t>
            </a:r>
            <a:endParaRPr lang="tr-TR" dirty="0"/>
          </a:p>
        </p:txBody>
      </p:sp>
      <p:sp>
        <p:nvSpPr>
          <p:cNvPr id="6" name="Slayt Numarası Yer Tutucusu 5"/>
          <p:cNvSpPr>
            <a:spLocks noGrp="1"/>
          </p:cNvSpPr>
          <p:nvPr>
            <p:ph type="sldNum" sz="quarter" idx="12"/>
          </p:nvPr>
        </p:nvSpPr>
        <p:spPr/>
        <p:txBody>
          <a:bodyPr/>
          <a:lstStyle/>
          <a:p>
            <a:fld id="{B1DEFA8C-F947-479F-BE07-76B6B3F80BF1}" type="slidenum">
              <a:rPr lang="tr-TR" smtClean="0"/>
              <a:pPr/>
              <a:t>78</a:t>
            </a:fld>
            <a:endParaRPr lang="tr-TR"/>
          </a:p>
        </p:txBody>
      </p:sp>
    </p:spTree>
    <p:extLst>
      <p:ext uri="{BB962C8B-B14F-4D97-AF65-F5344CB8AC3E}">
        <p14:creationId xmlns:p14="http://schemas.microsoft.com/office/powerpoint/2010/main" val="319512726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395536" y="1916832"/>
            <a:ext cx="8424936" cy="4032448"/>
          </a:xfrm>
        </p:spPr>
        <p:txBody>
          <a:bodyPr>
            <a:normAutofit/>
          </a:bodyPr>
          <a:lstStyle/>
          <a:p>
            <a:r>
              <a:rPr lang="tr-TR" sz="2800" i="1" dirty="0"/>
              <a:t>İzleme oturumları, </a:t>
            </a:r>
            <a:r>
              <a:rPr lang="tr-TR" sz="2800" dirty="0"/>
              <a:t>öğretimde </a:t>
            </a:r>
            <a:r>
              <a:rPr lang="tr-TR" sz="2800" dirty="0">
                <a:solidFill>
                  <a:srgbClr val="C00000"/>
                </a:solidFill>
              </a:rPr>
              <a:t>ölçüt karşılandıktan sonra </a:t>
            </a:r>
            <a:r>
              <a:rPr lang="tr-TR" sz="2800" dirty="0"/>
              <a:t>(öğrenci üç oturum üst üste %80-90 ya da %100 ve üzeri performans sergilendikten sonra) </a:t>
            </a:r>
            <a:r>
              <a:rPr lang="tr-TR" sz="2800" dirty="0">
                <a:solidFill>
                  <a:srgbClr val="C00000"/>
                </a:solidFill>
              </a:rPr>
              <a:t>belli aralıklarla </a:t>
            </a:r>
            <a:r>
              <a:rPr lang="tr-TR" sz="2800" dirty="0"/>
              <a:t>(ör., birinci, üçüncü, beşinci haftalarda ya da ikinci, dördüncü, altıncı haftalarda) gerçekleştirilir. </a:t>
            </a:r>
          </a:p>
          <a:p>
            <a:r>
              <a:rPr lang="tr-TR" sz="2800" dirty="0"/>
              <a:t>İzleme oturumları belirlenen zaman aralıklarında </a:t>
            </a:r>
            <a:r>
              <a:rPr lang="tr-TR" sz="2800" dirty="0">
                <a:solidFill>
                  <a:srgbClr val="C00000"/>
                </a:solidFill>
              </a:rPr>
              <a:t>günde bir oturum</a:t>
            </a:r>
            <a:r>
              <a:rPr lang="tr-TR" sz="2800" dirty="0"/>
              <a:t> şeklinde yapılır. </a:t>
            </a:r>
          </a:p>
        </p:txBody>
      </p:sp>
      <p:sp>
        <p:nvSpPr>
          <p:cNvPr id="4" name="Altbilgi Yer Tutucusu 3"/>
          <p:cNvSpPr>
            <a:spLocks noGrp="1"/>
          </p:cNvSpPr>
          <p:nvPr>
            <p:ph type="ftr" sz="quarter" idx="11"/>
          </p:nvPr>
        </p:nvSpPr>
        <p:spPr>
          <a:xfrm>
            <a:off x="533400" y="6309320"/>
            <a:ext cx="4834673" cy="360040"/>
          </a:xfrm>
        </p:spPr>
        <p:txBody>
          <a:bodyPr/>
          <a:lstStyle/>
          <a:p>
            <a:r>
              <a:rPr lang="da-DK"/>
              <a:t>Beceri Öğretimi</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79</a:t>
            </a:fld>
            <a:endParaRPr lang="tr-TR"/>
          </a:p>
        </p:txBody>
      </p:sp>
    </p:spTree>
    <p:extLst>
      <p:ext uri="{BB962C8B-B14F-4D97-AF65-F5344CB8AC3E}">
        <p14:creationId xmlns:p14="http://schemas.microsoft.com/office/powerpoint/2010/main" val="23160137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4D948F5-1B74-4E16-835D-91D5EF5C7FEE}"/>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D612B62B-6BD7-43A8-A7E3-8759491E3041}"/>
              </a:ext>
            </a:extLst>
          </p:cNvPr>
          <p:cNvSpPr>
            <a:spLocks noGrp="1"/>
          </p:cNvSpPr>
          <p:nvPr>
            <p:ph idx="1"/>
          </p:nvPr>
        </p:nvSpPr>
        <p:spPr>
          <a:xfrm>
            <a:off x="395536" y="2015733"/>
            <a:ext cx="8496943" cy="4005555"/>
          </a:xfrm>
        </p:spPr>
        <p:txBody>
          <a:bodyPr>
            <a:normAutofit fontScale="92500" lnSpcReduction="10000"/>
          </a:bodyPr>
          <a:lstStyle/>
          <a:p>
            <a:r>
              <a:rPr lang="tr-TR" sz="2800" dirty="0"/>
              <a:t>Bunun sonucu olarak da özel gereksinimli öğrencilerin bilişsel ve </a:t>
            </a:r>
            <a:r>
              <a:rPr lang="tr-TR" sz="2800" dirty="0" err="1"/>
              <a:t>psiko</a:t>
            </a:r>
            <a:r>
              <a:rPr lang="tr-TR" sz="2800" dirty="0"/>
              <a:t>-motor alanlarla ilgili temel davranış, kavram ve becerileri öğrenmeleri </a:t>
            </a:r>
            <a:r>
              <a:rPr lang="tr-TR" sz="2800" dirty="0">
                <a:solidFill>
                  <a:srgbClr val="C00000"/>
                </a:solidFill>
              </a:rPr>
              <a:t>gecikmekte</a:t>
            </a:r>
            <a:r>
              <a:rPr lang="tr-TR" sz="2800" dirty="0"/>
              <a:t> ya da </a:t>
            </a:r>
            <a:r>
              <a:rPr lang="tr-TR" sz="2800" dirty="0">
                <a:solidFill>
                  <a:srgbClr val="C00000"/>
                </a:solidFill>
              </a:rPr>
              <a:t>hiç gerçekleşmemektedir. </a:t>
            </a:r>
          </a:p>
          <a:p>
            <a:r>
              <a:rPr lang="tr-TR" sz="2800" dirty="0"/>
              <a:t>Buradan yola çıkılarak özel gereksinimli öğrencilerin günlük yaşamda yer alan pek çok davranışı ve beceriyi </a:t>
            </a:r>
            <a:r>
              <a:rPr lang="tr-TR" sz="2800" dirty="0">
                <a:solidFill>
                  <a:srgbClr val="C00000"/>
                </a:solidFill>
              </a:rPr>
              <a:t>yerine getirmelerinin</a:t>
            </a:r>
            <a:r>
              <a:rPr lang="tr-TR" sz="2800" dirty="0">
                <a:solidFill>
                  <a:srgbClr val="FF0000"/>
                </a:solidFill>
              </a:rPr>
              <a:t> </a:t>
            </a:r>
            <a:r>
              <a:rPr lang="tr-TR" sz="2800" dirty="0"/>
              <a:t>ve dolayısıyla da </a:t>
            </a:r>
            <a:r>
              <a:rPr lang="tr-TR" sz="2800" dirty="0">
                <a:solidFill>
                  <a:srgbClr val="C00000"/>
                </a:solidFill>
              </a:rPr>
              <a:t>topluma katılmalarının </a:t>
            </a:r>
            <a:r>
              <a:rPr lang="tr-TR" sz="2800" dirty="0"/>
              <a:t>ve </a:t>
            </a:r>
            <a:r>
              <a:rPr lang="tr-TR" sz="2800" dirty="0">
                <a:solidFill>
                  <a:srgbClr val="C00000"/>
                </a:solidFill>
              </a:rPr>
              <a:t>kabul görmelerinin güçleştiği </a:t>
            </a:r>
            <a:r>
              <a:rPr lang="tr-TR" sz="2800" dirty="0"/>
              <a:t>söylenebilir. </a:t>
            </a:r>
          </a:p>
          <a:p>
            <a:endParaRPr lang="tr-TR" dirty="0"/>
          </a:p>
        </p:txBody>
      </p:sp>
      <p:sp>
        <p:nvSpPr>
          <p:cNvPr id="4" name="Alt Bilgi Yer Tutucusu 3">
            <a:extLst>
              <a:ext uri="{FF2B5EF4-FFF2-40B4-BE49-F238E27FC236}">
                <a16:creationId xmlns:a16="http://schemas.microsoft.com/office/drawing/2014/main" id="{B2703006-26D6-4205-9869-4548AFBA75DB}"/>
              </a:ext>
            </a:extLst>
          </p:cNvPr>
          <p:cNvSpPr>
            <a:spLocks noGrp="1"/>
          </p:cNvSpPr>
          <p:nvPr>
            <p:ph type="ftr" sz="quarter" idx="11"/>
          </p:nvPr>
        </p:nvSpPr>
        <p:spPr/>
        <p:txBody>
          <a:bodyPr/>
          <a:lstStyle/>
          <a:p>
            <a:r>
              <a:rPr lang="da-DK"/>
              <a:t>Beceri Öğretimi</a:t>
            </a:r>
            <a:endParaRPr lang="tr-TR"/>
          </a:p>
        </p:txBody>
      </p:sp>
      <p:sp>
        <p:nvSpPr>
          <p:cNvPr id="5" name="Slayt Numarası Yer Tutucusu 4">
            <a:extLst>
              <a:ext uri="{FF2B5EF4-FFF2-40B4-BE49-F238E27FC236}">
                <a16:creationId xmlns:a16="http://schemas.microsoft.com/office/drawing/2014/main" id="{C90565EB-E293-42F7-BE47-C48F8093D551}"/>
              </a:ext>
            </a:extLst>
          </p:cNvPr>
          <p:cNvSpPr>
            <a:spLocks noGrp="1"/>
          </p:cNvSpPr>
          <p:nvPr>
            <p:ph type="sldNum" sz="quarter" idx="12"/>
          </p:nvPr>
        </p:nvSpPr>
        <p:spPr/>
        <p:txBody>
          <a:bodyPr/>
          <a:lstStyle/>
          <a:p>
            <a:fld id="{B1DEFA8C-F947-479F-BE07-76B6B3F80BF1}" type="slidenum">
              <a:rPr lang="tr-TR" smtClean="0"/>
              <a:pPr/>
              <a:t>8</a:t>
            </a:fld>
            <a:endParaRPr lang="tr-TR"/>
          </a:p>
        </p:txBody>
      </p:sp>
    </p:spTree>
    <p:extLst>
      <p:ext uri="{BB962C8B-B14F-4D97-AF65-F5344CB8AC3E}">
        <p14:creationId xmlns:p14="http://schemas.microsoft.com/office/powerpoint/2010/main" val="3646804591"/>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251520" y="2132856"/>
            <a:ext cx="8352928" cy="3744416"/>
          </a:xfrm>
        </p:spPr>
        <p:txBody>
          <a:bodyPr/>
          <a:lstStyle/>
          <a:p>
            <a:r>
              <a:rPr lang="tr-TR" sz="2800" dirty="0"/>
              <a:t>İzleme oturumlarında elde edilen veriler “Genelleme ve İzleme Oturumları Veri Kayıt </a:t>
            </a:r>
            <a:r>
              <a:rPr lang="tr-TR" sz="2800" dirty="0" err="1"/>
              <a:t>Formu”nda</a:t>
            </a:r>
            <a:r>
              <a:rPr lang="tr-TR" sz="2800" dirty="0"/>
              <a:t> </a:t>
            </a:r>
            <a:r>
              <a:rPr lang="tr-TR" sz="2800" b="1" dirty="0">
                <a:solidFill>
                  <a:srgbClr val="C00000"/>
                </a:solidFill>
              </a:rPr>
              <a:t>“1., 2., 3. İzleme Oturumu” </a:t>
            </a:r>
            <a:r>
              <a:rPr lang="tr-TR" sz="2800" dirty="0"/>
              <a:t>sütununa kaydedilir.</a:t>
            </a:r>
          </a:p>
          <a:p>
            <a:r>
              <a:rPr lang="tr-TR" sz="2800" dirty="0"/>
              <a:t>Veriler grafiğe </a:t>
            </a:r>
            <a:r>
              <a:rPr lang="tr-TR" sz="2800" dirty="0">
                <a:solidFill>
                  <a:srgbClr val="C00000"/>
                </a:solidFill>
              </a:rPr>
              <a:t>izleme verisi </a:t>
            </a:r>
            <a:r>
              <a:rPr lang="tr-TR" sz="2800" dirty="0"/>
              <a:t>olarak işlenir.  </a:t>
            </a:r>
          </a:p>
          <a:p>
            <a:endParaRPr lang="tr-TR" sz="3200" dirty="0"/>
          </a:p>
          <a:p>
            <a:endParaRPr lang="tr-TR" dirty="0"/>
          </a:p>
        </p:txBody>
      </p:sp>
      <p:sp>
        <p:nvSpPr>
          <p:cNvPr id="4" name="Altbilgi Yer Tutucusu 3"/>
          <p:cNvSpPr>
            <a:spLocks noGrp="1"/>
          </p:cNvSpPr>
          <p:nvPr>
            <p:ph type="ftr" sz="quarter" idx="11"/>
          </p:nvPr>
        </p:nvSpPr>
        <p:spPr>
          <a:xfrm>
            <a:off x="533400" y="6309320"/>
            <a:ext cx="4834673" cy="360040"/>
          </a:xfrm>
        </p:spPr>
        <p:txBody>
          <a:bodyPr/>
          <a:lstStyle/>
          <a:p>
            <a:r>
              <a:rPr lang="da-DK"/>
              <a:t>Beceri Öğretimi</a:t>
            </a:r>
            <a:endParaRPr lang="tr-TR" dirty="0"/>
          </a:p>
        </p:txBody>
      </p:sp>
      <p:sp>
        <p:nvSpPr>
          <p:cNvPr id="6" name="Slayt Numarası Yer Tutucusu 5"/>
          <p:cNvSpPr>
            <a:spLocks noGrp="1"/>
          </p:cNvSpPr>
          <p:nvPr>
            <p:ph type="sldNum" sz="quarter" idx="12"/>
          </p:nvPr>
        </p:nvSpPr>
        <p:spPr/>
        <p:txBody>
          <a:bodyPr/>
          <a:lstStyle/>
          <a:p>
            <a:fld id="{B1DEFA8C-F947-479F-BE07-76B6B3F80BF1}" type="slidenum">
              <a:rPr lang="tr-TR" smtClean="0"/>
              <a:pPr/>
              <a:t>80</a:t>
            </a:fld>
            <a:endParaRPr lang="tr-TR"/>
          </a:p>
        </p:txBody>
      </p:sp>
    </p:spTree>
    <p:extLst>
      <p:ext uri="{BB962C8B-B14F-4D97-AF65-F5344CB8AC3E}">
        <p14:creationId xmlns:p14="http://schemas.microsoft.com/office/powerpoint/2010/main" val="81384960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7504" y="116632"/>
            <a:ext cx="8712968" cy="1584176"/>
          </a:xfrm>
        </p:spPr>
        <p:txBody>
          <a:bodyPr>
            <a:normAutofit/>
          </a:bodyPr>
          <a:lstStyle/>
          <a:p>
            <a:r>
              <a:rPr lang="tr-TR" sz="2700" b="1" cap="none" dirty="0">
                <a:solidFill>
                  <a:srgbClr val="C00000"/>
                </a:solidFill>
              </a:rPr>
              <a:t>İzleme ve Genelleme Oturumları Veri Kayıt Formu </a:t>
            </a:r>
            <a:br>
              <a:rPr lang="tr-TR" sz="2700" cap="none" dirty="0"/>
            </a:br>
            <a:r>
              <a:rPr lang="tr-TR" sz="2200" b="1" cap="none"/>
              <a:t>Öğrencinin Adı-Soyadı</a:t>
            </a:r>
            <a:r>
              <a:rPr lang="tr-TR" sz="2200" b="1" cap="none" dirty="0"/>
              <a:t>	:</a:t>
            </a:r>
            <a:br>
              <a:rPr lang="tr-TR" sz="2200" cap="none" dirty="0"/>
            </a:br>
            <a:r>
              <a:rPr lang="tr-TR" sz="2200" b="1" cap="none"/>
              <a:t>Uygulamacının Adı-Soyadı</a:t>
            </a:r>
            <a:r>
              <a:rPr lang="tr-TR" sz="2200" b="1" cap="none" dirty="0"/>
              <a:t>	:</a:t>
            </a:r>
            <a:br>
              <a:rPr lang="tr-TR" sz="2200" cap="none" dirty="0"/>
            </a:br>
            <a:r>
              <a:rPr lang="tr-TR" sz="2200" b="1" cap="none" dirty="0"/>
              <a:t>Çalışılan Beceri			:</a:t>
            </a:r>
            <a:endParaRPr lang="tr-TR" sz="2200" dirty="0"/>
          </a:p>
        </p:txBody>
      </p:sp>
      <p:graphicFrame>
        <p:nvGraphicFramePr>
          <p:cNvPr id="6" name="İçerik Yer Tutucusu 5"/>
          <p:cNvGraphicFramePr>
            <a:graphicFrameLocks noGrp="1"/>
          </p:cNvGraphicFramePr>
          <p:nvPr>
            <p:ph idx="1"/>
            <p:extLst>
              <p:ext uri="{D42A27DB-BD31-4B8C-83A1-F6EECF244321}">
                <p14:modId xmlns:p14="http://schemas.microsoft.com/office/powerpoint/2010/main" val="575341337"/>
              </p:ext>
            </p:extLst>
          </p:nvPr>
        </p:nvGraphicFramePr>
        <p:xfrm>
          <a:off x="107503" y="2060848"/>
          <a:ext cx="8898772" cy="4842818"/>
        </p:xfrm>
        <a:graphic>
          <a:graphicData uri="http://schemas.openxmlformats.org/drawingml/2006/table">
            <a:tbl>
              <a:tblPr firstRow="1" bandRow="1">
                <a:tableStyleId>{5C22544A-7EE6-4342-B048-85BDC9FD1C3A}</a:tableStyleId>
              </a:tblPr>
              <a:tblGrid>
                <a:gridCol w="2127749">
                  <a:extLst>
                    <a:ext uri="{9D8B030D-6E8A-4147-A177-3AD203B41FA5}">
                      <a16:colId xmlns:a16="http://schemas.microsoft.com/office/drawing/2014/main" val="20000"/>
                    </a:ext>
                  </a:extLst>
                </a:gridCol>
                <a:gridCol w="1276649">
                  <a:extLst>
                    <a:ext uri="{9D8B030D-6E8A-4147-A177-3AD203B41FA5}">
                      <a16:colId xmlns:a16="http://schemas.microsoft.com/office/drawing/2014/main" val="20001"/>
                    </a:ext>
                  </a:extLst>
                </a:gridCol>
                <a:gridCol w="1418499">
                  <a:extLst>
                    <a:ext uri="{9D8B030D-6E8A-4147-A177-3AD203B41FA5}">
                      <a16:colId xmlns:a16="http://schemas.microsoft.com/office/drawing/2014/main" val="20002"/>
                    </a:ext>
                  </a:extLst>
                </a:gridCol>
                <a:gridCol w="1276649">
                  <a:extLst>
                    <a:ext uri="{9D8B030D-6E8A-4147-A177-3AD203B41FA5}">
                      <a16:colId xmlns:a16="http://schemas.microsoft.com/office/drawing/2014/main" val="20003"/>
                    </a:ext>
                  </a:extLst>
                </a:gridCol>
                <a:gridCol w="1276649">
                  <a:extLst>
                    <a:ext uri="{9D8B030D-6E8A-4147-A177-3AD203B41FA5}">
                      <a16:colId xmlns:a16="http://schemas.microsoft.com/office/drawing/2014/main" val="20004"/>
                    </a:ext>
                  </a:extLst>
                </a:gridCol>
                <a:gridCol w="1522577">
                  <a:extLst>
                    <a:ext uri="{9D8B030D-6E8A-4147-A177-3AD203B41FA5}">
                      <a16:colId xmlns:a16="http://schemas.microsoft.com/office/drawing/2014/main" val="20005"/>
                    </a:ext>
                  </a:extLst>
                </a:gridCol>
              </a:tblGrid>
              <a:tr h="88583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a:solidFill>
                            <a:schemeClr val="bg1"/>
                          </a:solidFill>
                        </a:rPr>
                        <a:t>Beceri Basamakları</a:t>
                      </a:r>
                    </a:p>
                    <a:p>
                      <a:endParaRPr lang="tr-TR" dirty="0"/>
                    </a:p>
                  </a:txBody>
                  <a:tcPr/>
                </a:tc>
                <a:tc>
                  <a:txBody>
                    <a:bodyPr/>
                    <a:lstStyle/>
                    <a:p>
                      <a:pPr algn="ctr"/>
                      <a:r>
                        <a:rPr lang="tr-TR" dirty="0">
                          <a:solidFill>
                            <a:schemeClr val="bg1"/>
                          </a:solidFill>
                        </a:rPr>
                        <a:t>Ön-Test Genelleme Oturumu</a:t>
                      </a:r>
                    </a:p>
                    <a:p>
                      <a:pPr algn="ctr"/>
                      <a:r>
                        <a:rPr lang="tr-TR" dirty="0">
                          <a:solidFill>
                            <a:schemeClr val="bg1"/>
                          </a:solidFill>
                        </a:rPr>
                        <a:t>../../2022</a:t>
                      </a:r>
                    </a:p>
                  </a:txBody>
                  <a:tcPr/>
                </a:tc>
                <a:tc>
                  <a:txBody>
                    <a:bodyPr/>
                    <a:lstStyle/>
                    <a:p>
                      <a:pPr algn="ctr"/>
                      <a:r>
                        <a:rPr lang="tr-TR" dirty="0">
                          <a:solidFill>
                            <a:schemeClr val="bg1"/>
                          </a:solidFill>
                        </a:rPr>
                        <a:t>Son-Test Genelleme Oturumu</a:t>
                      </a:r>
                    </a:p>
                    <a:p>
                      <a:pPr algn="ctr"/>
                      <a:r>
                        <a:rPr lang="tr-TR" dirty="0">
                          <a:solidFill>
                            <a:schemeClr val="bg1"/>
                          </a:solidFill>
                        </a:rPr>
                        <a:t>../../2022</a:t>
                      </a:r>
                    </a:p>
                    <a:p>
                      <a:pPr algn="ctr"/>
                      <a:endParaRPr lang="tr-TR"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a:solidFill>
                            <a:schemeClr val="bg1"/>
                          </a:solidFill>
                        </a:rPr>
                        <a:t>1. İzleme Oturumu</a:t>
                      </a:r>
                    </a:p>
                    <a:p>
                      <a:pPr marL="0" marR="0" indent="0" algn="ctr" defTabSz="914400" rtl="0" eaLnBrk="1" fontAlgn="auto" latinLnBrk="0" hangingPunct="1">
                        <a:lnSpc>
                          <a:spcPct val="100000"/>
                        </a:lnSpc>
                        <a:spcBef>
                          <a:spcPts val="0"/>
                        </a:spcBef>
                        <a:spcAft>
                          <a:spcPts val="0"/>
                        </a:spcAft>
                        <a:buClrTx/>
                        <a:buSzTx/>
                        <a:buFontTx/>
                        <a:buNone/>
                        <a:tabLst/>
                        <a:defRPr/>
                      </a:pPr>
                      <a:r>
                        <a:rPr lang="tr-TR" dirty="0">
                          <a:solidFill>
                            <a:schemeClr val="bg1"/>
                          </a:solidFill>
                        </a:rPr>
                        <a:t>../../2022</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dirty="0">
                          <a:solidFill>
                            <a:schemeClr val="bg1"/>
                          </a:solidFill>
                        </a:rPr>
                        <a:t>2. İzleme Oturumu</a:t>
                      </a:r>
                    </a:p>
                    <a:p>
                      <a:pPr marL="0" marR="0" indent="0" algn="ctr" defTabSz="914400" rtl="0" eaLnBrk="1" fontAlgn="auto" latinLnBrk="0" hangingPunct="1">
                        <a:lnSpc>
                          <a:spcPct val="100000"/>
                        </a:lnSpc>
                        <a:spcBef>
                          <a:spcPts val="0"/>
                        </a:spcBef>
                        <a:spcAft>
                          <a:spcPts val="0"/>
                        </a:spcAft>
                        <a:buClrTx/>
                        <a:buSzTx/>
                        <a:buFontTx/>
                        <a:buNone/>
                        <a:tabLst/>
                        <a:defRPr/>
                      </a:pPr>
                      <a:r>
                        <a:rPr lang="tr-TR" dirty="0">
                          <a:solidFill>
                            <a:schemeClr val="bg1"/>
                          </a:solidFill>
                        </a:rPr>
                        <a:t>../../2022</a:t>
                      </a:r>
                    </a:p>
                    <a:p>
                      <a:pPr algn="ctr"/>
                      <a:endParaRPr lang="tr-TR"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dirty="0">
                          <a:solidFill>
                            <a:schemeClr val="bg1"/>
                          </a:solidFill>
                        </a:rPr>
                        <a:t>3. İzleme Oturumu</a:t>
                      </a:r>
                    </a:p>
                    <a:p>
                      <a:pPr marL="0" marR="0" indent="0" algn="ctr" defTabSz="914400" rtl="0" eaLnBrk="1" fontAlgn="auto" latinLnBrk="0" hangingPunct="1">
                        <a:lnSpc>
                          <a:spcPct val="100000"/>
                        </a:lnSpc>
                        <a:spcBef>
                          <a:spcPts val="0"/>
                        </a:spcBef>
                        <a:spcAft>
                          <a:spcPts val="0"/>
                        </a:spcAft>
                        <a:buClrTx/>
                        <a:buSzTx/>
                        <a:buFontTx/>
                        <a:buNone/>
                        <a:tabLst/>
                        <a:defRPr/>
                      </a:pPr>
                      <a:r>
                        <a:rPr lang="tr-TR" dirty="0">
                          <a:solidFill>
                            <a:schemeClr val="bg1"/>
                          </a:solidFill>
                        </a:rPr>
                        <a:t>../../2022</a:t>
                      </a:r>
                    </a:p>
                    <a:p>
                      <a:pPr algn="ctr"/>
                      <a:endParaRPr lang="tr-TR" dirty="0"/>
                    </a:p>
                  </a:txBody>
                  <a:tcPr/>
                </a:tc>
                <a:extLst>
                  <a:ext uri="{0D108BD9-81ED-4DB2-BD59-A6C34878D82A}">
                    <a16:rowId xmlns:a16="http://schemas.microsoft.com/office/drawing/2014/main" val="10000"/>
                  </a:ext>
                </a:extLst>
              </a:tr>
              <a:tr h="709211">
                <a:tc>
                  <a:txBody>
                    <a:bodyPr/>
                    <a:lstStyle/>
                    <a:p>
                      <a:r>
                        <a:rPr lang="tr-TR" dirty="0"/>
                        <a:t>1. </a:t>
                      </a:r>
                    </a:p>
                  </a:txBody>
                  <a:tcPr/>
                </a:tc>
                <a:tc>
                  <a:txBody>
                    <a:bodyPr/>
                    <a:lstStyle/>
                    <a:p>
                      <a:endParaRPr lang="tr-TR" dirty="0"/>
                    </a:p>
                  </a:txBody>
                  <a:tcPr/>
                </a:tc>
                <a:tc>
                  <a:txBody>
                    <a:bodyPr/>
                    <a:lstStyle/>
                    <a:p>
                      <a:endParaRPr lang="tr-TR" dirty="0"/>
                    </a:p>
                  </a:txBody>
                  <a:tcPr/>
                </a:tc>
                <a:tc>
                  <a:txBody>
                    <a:bodyPr/>
                    <a:lstStyle/>
                    <a:p>
                      <a:endParaRPr lang="tr-TR" dirty="0"/>
                    </a:p>
                  </a:txBody>
                  <a:tcPr/>
                </a:tc>
                <a:tc>
                  <a:txBody>
                    <a:bodyPr/>
                    <a:lstStyle/>
                    <a:p>
                      <a:endParaRPr lang="tr-TR" dirty="0"/>
                    </a:p>
                  </a:txBody>
                  <a:tcPr/>
                </a:tc>
                <a:tc>
                  <a:txBody>
                    <a:bodyPr/>
                    <a:lstStyle/>
                    <a:p>
                      <a:endParaRPr lang="tr-TR" dirty="0"/>
                    </a:p>
                  </a:txBody>
                  <a:tcPr/>
                </a:tc>
                <a:extLst>
                  <a:ext uri="{0D108BD9-81ED-4DB2-BD59-A6C34878D82A}">
                    <a16:rowId xmlns:a16="http://schemas.microsoft.com/office/drawing/2014/main" val="10001"/>
                  </a:ext>
                </a:extLst>
              </a:tr>
              <a:tr h="709211">
                <a:tc>
                  <a:txBody>
                    <a:bodyPr/>
                    <a:lstStyle/>
                    <a:p>
                      <a:r>
                        <a:rPr lang="tr-TR" dirty="0"/>
                        <a:t>2. </a:t>
                      </a:r>
                    </a:p>
                  </a:txBody>
                  <a:tcPr/>
                </a:tc>
                <a:tc>
                  <a:txBody>
                    <a:bodyPr/>
                    <a:lstStyle/>
                    <a:p>
                      <a:endParaRPr lang="tr-TR"/>
                    </a:p>
                  </a:txBody>
                  <a:tcPr/>
                </a:tc>
                <a:tc>
                  <a:txBody>
                    <a:bodyPr/>
                    <a:lstStyle/>
                    <a:p>
                      <a:endParaRPr lang="tr-TR" dirty="0"/>
                    </a:p>
                  </a:txBody>
                  <a:tcPr/>
                </a:tc>
                <a:tc>
                  <a:txBody>
                    <a:bodyPr/>
                    <a:lstStyle/>
                    <a:p>
                      <a:endParaRPr lang="tr-TR"/>
                    </a:p>
                  </a:txBody>
                  <a:tcPr/>
                </a:tc>
                <a:tc>
                  <a:txBody>
                    <a:bodyPr/>
                    <a:lstStyle/>
                    <a:p>
                      <a:endParaRPr lang="tr-TR"/>
                    </a:p>
                  </a:txBody>
                  <a:tcPr/>
                </a:tc>
                <a:tc>
                  <a:txBody>
                    <a:bodyPr/>
                    <a:lstStyle/>
                    <a:p>
                      <a:endParaRPr lang="tr-TR" dirty="0"/>
                    </a:p>
                  </a:txBody>
                  <a:tcPr/>
                </a:tc>
                <a:extLst>
                  <a:ext uri="{0D108BD9-81ED-4DB2-BD59-A6C34878D82A}">
                    <a16:rowId xmlns:a16="http://schemas.microsoft.com/office/drawing/2014/main" val="10002"/>
                  </a:ext>
                </a:extLst>
              </a:tr>
              <a:tr h="709211">
                <a:tc>
                  <a:txBody>
                    <a:bodyPr/>
                    <a:lstStyle/>
                    <a:p>
                      <a:r>
                        <a:rPr lang="tr-TR" dirty="0"/>
                        <a:t>3. </a:t>
                      </a:r>
                    </a:p>
                  </a:txBody>
                  <a:tcPr/>
                </a:tc>
                <a:tc>
                  <a:txBody>
                    <a:bodyPr/>
                    <a:lstStyle/>
                    <a:p>
                      <a:endParaRPr lang="tr-TR"/>
                    </a:p>
                  </a:txBody>
                  <a:tcPr/>
                </a:tc>
                <a:tc>
                  <a:txBody>
                    <a:bodyPr/>
                    <a:lstStyle/>
                    <a:p>
                      <a:endParaRPr lang="tr-TR"/>
                    </a:p>
                  </a:txBody>
                  <a:tcPr/>
                </a:tc>
                <a:tc>
                  <a:txBody>
                    <a:bodyPr/>
                    <a:lstStyle/>
                    <a:p>
                      <a:endParaRPr lang="tr-TR" dirty="0"/>
                    </a:p>
                  </a:txBody>
                  <a:tcPr/>
                </a:tc>
                <a:tc>
                  <a:txBody>
                    <a:bodyPr/>
                    <a:lstStyle/>
                    <a:p>
                      <a:endParaRPr lang="tr-TR" dirty="0"/>
                    </a:p>
                  </a:txBody>
                  <a:tcPr/>
                </a:tc>
                <a:tc>
                  <a:txBody>
                    <a:bodyPr/>
                    <a:lstStyle/>
                    <a:p>
                      <a:endParaRPr lang="tr-TR" dirty="0"/>
                    </a:p>
                  </a:txBody>
                  <a:tcPr/>
                </a:tc>
                <a:extLst>
                  <a:ext uri="{0D108BD9-81ED-4DB2-BD59-A6C34878D82A}">
                    <a16:rowId xmlns:a16="http://schemas.microsoft.com/office/drawing/2014/main" val="10003"/>
                  </a:ext>
                </a:extLst>
              </a:tr>
              <a:tr h="709211">
                <a:tc>
                  <a:txBody>
                    <a:bodyPr/>
                    <a:lstStyle/>
                    <a:p>
                      <a:r>
                        <a:rPr lang="tr-TR" dirty="0"/>
                        <a:t>4. </a:t>
                      </a:r>
                    </a:p>
                  </a:txBody>
                  <a:tcPr/>
                </a:tc>
                <a:tc>
                  <a:txBody>
                    <a:bodyPr/>
                    <a:lstStyle/>
                    <a:p>
                      <a:endParaRPr lang="tr-TR"/>
                    </a:p>
                  </a:txBody>
                  <a:tcPr/>
                </a:tc>
                <a:tc>
                  <a:txBody>
                    <a:bodyPr/>
                    <a:lstStyle/>
                    <a:p>
                      <a:endParaRPr lang="tr-TR"/>
                    </a:p>
                  </a:txBody>
                  <a:tcPr/>
                </a:tc>
                <a:tc>
                  <a:txBody>
                    <a:bodyPr/>
                    <a:lstStyle/>
                    <a:p>
                      <a:endParaRPr lang="tr-TR"/>
                    </a:p>
                  </a:txBody>
                  <a:tcPr/>
                </a:tc>
                <a:tc>
                  <a:txBody>
                    <a:bodyPr/>
                    <a:lstStyle/>
                    <a:p>
                      <a:endParaRPr lang="tr-TR" dirty="0"/>
                    </a:p>
                  </a:txBody>
                  <a:tcPr/>
                </a:tc>
                <a:tc>
                  <a:txBody>
                    <a:bodyPr/>
                    <a:lstStyle/>
                    <a:p>
                      <a:endParaRPr lang="tr-TR"/>
                    </a:p>
                  </a:txBody>
                  <a:tcPr/>
                </a:tc>
                <a:extLst>
                  <a:ext uri="{0D108BD9-81ED-4DB2-BD59-A6C34878D82A}">
                    <a16:rowId xmlns:a16="http://schemas.microsoft.com/office/drawing/2014/main" val="10004"/>
                  </a:ext>
                </a:extLst>
              </a:tr>
              <a:tr h="88583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1" dirty="0"/>
                        <a:t>Doğru Tepki Yüzdesi</a:t>
                      </a:r>
                    </a:p>
                    <a:p>
                      <a:endParaRPr lang="tr-TR" dirty="0"/>
                    </a:p>
                  </a:txBody>
                  <a:tcPr/>
                </a:tc>
                <a:tc>
                  <a:txBody>
                    <a:bodyPr/>
                    <a:lstStyle/>
                    <a:p>
                      <a:endParaRPr lang="tr-TR"/>
                    </a:p>
                  </a:txBody>
                  <a:tcPr/>
                </a:tc>
                <a:tc>
                  <a:txBody>
                    <a:bodyPr/>
                    <a:lstStyle/>
                    <a:p>
                      <a:endParaRPr lang="tr-TR"/>
                    </a:p>
                  </a:txBody>
                  <a:tcPr/>
                </a:tc>
                <a:tc>
                  <a:txBody>
                    <a:bodyPr/>
                    <a:lstStyle/>
                    <a:p>
                      <a:endParaRPr lang="tr-TR" dirty="0"/>
                    </a:p>
                  </a:txBody>
                  <a:tcPr/>
                </a:tc>
                <a:tc>
                  <a:txBody>
                    <a:bodyPr/>
                    <a:lstStyle/>
                    <a:p>
                      <a:endParaRPr lang="tr-TR" dirty="0"/>
                    </a:p>
                  </a:txBody>
                  <a:tcPr/>
                </a:tc>
                <a:tc>
                  <a:txBody>
                    <a:bodyPr/>
                    <a:lstStyle/>
                    <a:p>
                      <a:endParaRPr lang="tr-TR" dirty="0"/>
                    </a:p>
                  </a:txBody>
                  <a:tcPr/>
                </a:tc>
                <a:extLst>
                  <a:ext uri="{0D108BD9-81ED-4DB2-BD59-A6C34878D82A}">
                    <a16:rowId xmlns:a16="http://schemas.microsoft.com/office/drawing/2014/main" val="10005"/>
                  </a:ext>
                </a:extLst>
              </a:tr>
            </a:tbl>
          </a:graphicData>
        </a:graphic>
      </p:graphicFrame>
      <p:sp>
        <p:nvSpPr>
          <p:cNvPr id="4" name="Altbilgi Yer Tutucusu 3"/>
          <p:cNvSpPr>
            <a:spLocks noGrp="1"/>
          </p:cNvSpPr>
          <p:nvPr>
            <p:ph type="ftr" sz="quarter" idx="11"/>
          </p:nvPr>
        </p:nvSpPr>
        <p:spPr/>
        <p:txBody>
          <a:bodyPr/>
          <a:lstStyle/>
          <a:p>
            <a:r>
              <a:rPr lang="da-DK" dirty="0"/>
              <a:t>Beceri Öğretimi</a:t>
            </a:r>
            <a:endParaRPr lang="tr-TR" dirty="0"/>
          </a:p>
        </p:txBody>
      </p:sp>
      <p:sp>
        <p:nvSpPr>
          <p:cNvPr id="5" name="Slayt Numarası Yer Tutucusu 4"/>
          <p:cNvSpPr>
            <a:spLocks noGrp="1"/>
          </p:cNvSpPr>
          <p:nvPr>
            <p:ph type="sldNum" sz="quarter" idx="12"/>
          </p:nvPr>
        </p:nvSpPr>
        <p:spPr/>
        <p:txBody>
          <a:bodyPr/>
          <a:lstStyle/>
          <a:p>
            <a:fld id="{B1DEFA8C-F947-479F-BE07-76B6B3F80BF1}" type="slidenum">
              <a:rPr lang="tr-TR" smtClean="0"/>
              <a:pPr/>
              <a:t>81</a:t>
            </a:fld>
            <a:endParaRPr lang="tr-TR"/>
          </a:p>
        </p:txBody>
      </p:sp>
    </p:spTree>
    <p:extLst>
      <p:ext uri="{BB962C8B-B14F-4D97-AF65-F5344CB8AC3E}">
        <p14:creationId xmlns:p14="http://schemas.microsoft.com/office/powerpoint/2010/main" val="114799291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43491" y="620688"/>
            <a:ext cx="6571343" cy="936105"/>
          </a:xfrm>
        </p:spPr>
        <p:txBody>
          <a:bodyPr>
            <a:normAutofit/>
          </a:bodyPr>
          <a:lstStyle/>
          <a:p>
            <a:pPr algn="ctr"/>
            <a:r>
              <a:rPr lang="tr-TR" sz="2800" b="1" dirty="0">
                <a:solidFill>
                  <a:srgbClr val="C00000"/>
                </a:solidFill>
              </a:rPr>
              <a:t>Kaynakça</a:t>
            </a:r>
          </a:p>
        </p:txBody>
      </p:sp>
      <p:sp>
        <p:nvSpPr>
          <p:cNvPr id="3" name="İçerik Yer Tutucusu 2"/>
          <p:cNvSpPr>
            <a:spLocks noGrp="1"/>
          </p:cNvSpPr>
          <p:nvPr>
            <p:ph idx="1"/>
          </p:nvPr>
        </p:nvSpPr>
        <p:spPr>
          <a:xfrm>
            <a:off x="179512" y="1916832"/>
            <a:ext cx="8784976" cy="4142195"/>
          </a:xfrm>
        </p:spPr>
        <p:txBody>
          <a:bodyPr>
            <a:noAutofit/>
          </a:bodyPr>
          <a:lstStyle/>
          <a:p>
            <a:r>
              <a:rPr lang="en-US" sz="1600" dirty="0"/>
              <a:t>Collins, B. C. (2012). </a:t>
            </a:r>
            <a:r>
              <a:rPr lang="en-US" sz="1600" i="1" dirty="0"/>
              <a:t>Systematic instruction for students with moderate and severe disabilities.</a:t>
            </a:r>
            <a:r>
              <a:rPr lang="en-US" sz="1600" dirty="0"/>
              <a:t> Paul Brookes Pub. Co. Inc.</a:t>
            </a:r>
            <a:endParaRPr lang="tr-TR" sz="1600" dirty="0"/>
          </a:p>
          <a:p>
            <a:r>
              <a:rPr lang="tr-TR" sz="1600" dirty="0"/>
              <a:t>Sazak, E. (Editör) (2022). </a:t>
            </a:r>
            <a:r>
              <a:rPr lang="tr-TR" sz="1600" i="1" dirty="0"/>
              <a:t>Yanlışsız öğretim yöntemleri.</a:t>
            </a:r>
            <a:r>
              <a:rPr lang="tr-TR" sz="1600" dirty="0"/>
              <a:t> </a:t>
            </a:r>
            <a:r>
              <a:rPr lang="tr-TR" sz="1600" dirty="0" err="1"/>
              <a:t>Pegem</a:t>
            </a:r>
            <a:r>
              <a:rPr lang="tr-TR" sz="1600" dirty="0"/>
              <a:t> Akademi. </a:t>
            </a:r>
          </a:p>
          <a:p>
            <a:r>
              <a:rPr lang="tr-TR" sz="1600" dirty="0" err="1"/>
              <a:t>Snell</a:t>
            </a:r>
            <a:r>
              <a:rPr lang="tr-TR" sz="1600" dirty="0"/>
              <a:t>, M. E., &amp; Brown, F. (2000). </a:t>
            </a:r>
            <a:r>
              <a:rPr lang="tr-TR" sz="1600" i="1" dirty="0" err="1"/>
              <a:t>Instruction</a:t>
            </a:r>
            <a:r>
              <a:rPr lang="tr-TR" sz="1600" i="1" dirty="0"/>
              <a:t> of </a:t>
            </a:r>
            <a:r>
              <a:rPr lang="tr-TR" sz="1600" i="1" dirty="0" err="1"/>
              <a:t>students</a:t>
            </a:r>
            <a:r>
              <a:rPr lang="tr-TR" sz="1600" i="1" dirty="0"/>
              <a:t> </a:t>
            </a:r>
            <a:r>
              <a:rPr lang="tr-TR" sz="1600" i="1" dirty="0" err="1"/>
              <a:t>with</a:t>
            </a:r>
            <a:r>
              <a:rPr lang="tr-TR" sz="1600" i="1" dirty="0"/>
              <a:t> severe </a:t>
            </a:r>
            <a:r>
              <a:rPr lang="tr-TR" sz="1600" i="1" dirty="0" err="1"/>
              <a:t>disabilities</a:t>
            </a:r>
            <a:r>
              <a:rPr lang="tr-TR" sz="1600" dirty="0"/>
              <a:t> (5. Basım). </a:t>
            </a:r>
            <a:r>
              <a:rPr lang="tr-TR" sz="1600" dirty="0" err="1"/>
              <a:t>Merill</a:t>
            </a:r>
            <a:r>
              <a:rPr lang="tr-TR" sz="1600" dirty="0"/>
              <a:t> </a:t>
            </a:r>
            <a:r>
              <a:rPr lang="tr-TR" sz="1600" dirty="0" err="1"/>
              <a:t>Prentice-Hall</a:t>
            </a:r>
            <a:r>
              <a:rPr lang="tr-TR" sz="1600" dirty="0"/>
              <a:t>, </a:t>
            </a:r>
            <a:r>
              <a:rPr lang="tr-TR" sz="1600" dirty="0" err="1"/>
              <a:t>Inc</a:t>
            </a:r>
            <a:r>
              <a:rPr lang="tr-TR" sz="1600" dirty="0"/>
              <a:t>. </a:t>
            </a:r>
          </a:p>
          <a:p>
            <a:r>
              <a:rPr lang="en-US" sz="1600" dirty="0"/>
              <a:t>Snell, M. E., &amp; Brown, F. (2014). Selecting teaching strategies and arranging educational environments.</a:t>
            </a:r>
            <a:r>
              <a:rPr lang="tr-TR" sz="1600" dirty="0"/>
              <a:t> </a:t>
            </a:r>
            <a:r>
              <a:rPr lang="tr-TR" sz="1600" dirty="0" err="1"/>
              <a:t>In</a:t>
            </a:r>
            <a:r>
              <a:rPr lang="tr-TR" sz="1600" dirty="0"/>
              <a:t> </a:t>
            </a:r>
            <a:r>
              <a:rPr lang="en-US" sz="1600" dirty="0"/>
              <a:t>M. E. Snell, &amp; F. Brown (Eds.), </a:t>
            </a:r>
            <a:r>
              <a:rPr lang="en-US" sz="1600" i="1" dirty="0"/>
              <a:t>Instruction of students with severe </a:t>
            </a:r>
            <a:r>
              <a:rPr lang="en-US" sz="1600" i="1" dirty="0" err="1"/>
              <a:t>disabilit</a:t>
            </a:r>
            <a:r>
              <a:rPr lang="tr-TR" sz="1600" i="1" dirty="0"/>
              <a:t>i</a:t>
            </a:r>
            <a:r>
              <a:rPr lang="en-US" sz="1600" i="1" dirty="0"/>
              <a:t>es </a:t>
            </a:r>
            <a:r>
              <a:rPr lang="en-US" sz="1600" dirty="0"/>
              <a:t>(</a:t>
            </a:r>
            <a:r>
              <a:rPr lang="tr-TR" sz="1600" dirty="0" err="1"/>
              <a:t>pp</a:t>
            </a:r>
            <a:r>
              <a:rPr lang="en-US" sz="1600" dirty="0"/>
              <a:t>. 71-134). Pearson</a:t>
            </a:r>
            <a:r>
              <a:rPr lang="tr-TR" sz="1600" dirty="0"/>
              <a:t> New International Edition.</a:t>
            </a:r>
          </a:p>
          <a:p>
            <a:r>
              <a:rPr lang="tr-TR" sz="1600" dirty="0"/>
              <a:t>Tekin-İftar, E., &amp; Kırcaali-İftar, G. (2012). </a:t>
            </a:r>
            <a:r>
              <a:rPr lang="tr-TR" sz="1600" i="1" dirty="0"/>
              <a:t>Özel eğitimde yanlışsız öğretim yöntemleri. </a:t>
            </a:r>
            <a:r>
              <a:rPr lang="tr-TR" sz="1600" dirty="0"/>
              <a:t>Vize Yayıncılık.</a:t>
            </a:r>
            <a:r>
              <a:rPr lang="en-US" sz="1600" dirty="0"/>
              <a:t> </a:t>
            </a:r>
            <a:endParaRPr lang="tr-TR" sz="1600" dirty="0"/>
          </a:p>
          <a:p>
            <a:r>
              <a:rPr lang="tr-TR" sz="1600" dirty="0" err="1"/>
              <a:t>Wolery</a:t>
            </a:r>
            <a:r>
              <a:rPr lang="tr-TR" sz="1600" dirty="0"/>
              <a:t>, M., </a:t>
            </a:r>
            <a:r>
              <a:rPr lang="tr-TR" sz="1600" dirty="0" err="1"/>
              <a:t>Ault</a:t>
            </a:r>
            <a:r>
              <a:rPr lang="tr-TR" sz="1600" dirty="0"/>
              <a:t>, M. J., &amp; </a:t>
            </a:r>
            <a:r>
              <a:rPr lang="tr-TR" sz="1600" dirty="0" err="1"/>
              <a:t>Doyle</a:t>
            </a:r>
            <a:r>
              <a:rPr lang="tr-TR" sz="1600" dirty="0"/>
              <a:t>, P. M. (1992). </a:t>
            </a:r>
            <a:r>
              <a:rPr lang="tr-TR" sz="1600" i="1" dirty="0" err="1"/>
              <a:t>Teaching</a:t>
            </a:r>
            <a:r>
              <a:rPr lang="tr-TR" sz="1600" i="1" dirty="0"/>
              <a:t> </a:t>
            </a:r>
            <a:r>
              <a:rPr lang="tr-TR" sz="1600" i="1" dirty="0" err="1"/>
              <a:t>students</a:t>
            </a:r>
            <a:r>
              <a:rPr lang="tr-TR" sz="1600" i="1" dirty="0"/>
              <a:t> </a:t>
            </a:r>
            <a:r>
              <a:rPr lang="tr-TR" sz="1600" i="1" dirty="0" err="1"/>
              <a:t>with</a:t>
            </a:r>
            <a:r>
              <a:rPr lang="tr-TR" sz="1600" i="1" dirty="0"/>
              <a:t> </a:t>
            </a:r>
            <a:r>
              <a:rPr lang="tr-TR" sz="1600" i="1" dirty="0" err="1"/>
              <a:t>moderate</a:t>
            </a:r>
            <a:r>
              <a:rPr lang="tr-TR" sz="1600" i="1" dirty="0"/>
              <a:t> </a:t>
            </a:r>
            <a:r>
              <a:rPr lang="tr-TR" sz="1600" i="1" dirty="0" err="1"/>
              <a:t>to</a:t>
            </a:r>
            <a:r>
              <a:rPr lang="tr-TR" sz="1600" i="1" dirty="0"/>
              <a:t> severe </a:t>
            </a:r>
            <a:r>
              <a:rPr lang="tr-TR" sz="1600" i="1" dirty="0" err="1"/>
              <a:t>disabilities</a:t>
            </a:r>
            <a:r>
              <a:rPr lang="tr-TR" sz="1600" i="1" dirty="0"/>
              <a:t>: </a:t>
            </a:r>
            <a:r>
              <a:rPr lang="tr-TR" sz="1600" i="1" dirty="0" err="1"/>
              <a:t>Use</a:t>
            </a:r>
            <a:r>
              <a:rPr lang="tr-TR" sz="1600" i="1" dirty="0"/>
              <a:t> of </a:t>
            </a:r>
            <a:r>
              <a:rPr lang="tr-TR" sz="1600" i="1" dirty="0" err="1"/>
              <a:t>response</a:t>
            </a:r>
            <a:r>
              <a:rPr lang="tr-TR" sz="1600" i="1" dirty="0"/>
              <a:t> </a:t>
            </a:r>
            <a:r>
              <a:rPr lang="tr-TR" sz="1600" i="1" dirty="0" err="1"/>
              <a:t>prompting</a:t>
            </a:r>
            <a:r>
              <a:rPr lang="tr-TR" sz="1600" i="1" dirty="0"/>
              <a:t> </a:t>
            </a:r>
            <a:r>
              <a:rPr lang="tr-TR" sz="1600" i="1" dirty="0" err="1"/>
              <a:t>strategies</a:t>
            </a:r>
            <a:r>
              <a:rPr lang="tr-TR" sz="1600" i="1" dirty="0"/>
              <a:t>.</a:t>
            </a:r>
            <a:r>
              <a:rPr lang="tr-TR" sz="1600" dirty="0"/>
              <a:t> </a:t>
            </a:r>
            <a:r>
              <a:rPr lang="tr-TR" sz="1600" dirty="0" err="1"/>
              <a:t>Longman</a:t>
            </a:r>
            <a:r>
              <a:rPr lang="tr-TR" sz="1600" dirty="0"/>
              <a:t>.</a:t>
            </a:r>
          </a:p>
        </p:txBody>
      </p:sp>
      <p:sp>
        <p:nvSpPr>
          <p:cNvPr id="4" name="Altbilgi Yer Tutucusu 3"/>
          <p:cNvSpPr>
            <a:spLocks noGrp="1"/>
          </p:cNvSpPr>
          <p:nvPr>
            <p:ph type="ftr" sz="quarter" idx="11"/>
          </p:nvPr>
        </p:nvSpPr>
        <p:spPr>
          <a:xfrm>
            <a:off x="533400" y="6438896"/>
            <a:ext cx="4834673" cy="302472"/>
          </a:xfrm>
        </p:spPr>
        <p:txBody>
          <a:bodyPr/>
          <a:lstStyle/>
          <a:p>
            <a:r>
              <a:rPr lang="da-DK"/>
              <a:t>Beceri Öğretimi</a:t>
            </a:r>
            <a:endParaRPr lang="tr-TR" dirty="0"/>
          </a:p>
        </p:txBody>
      </p:sp>
      <p:sp>
        <p:nvSpPr>
          <p:cNvPr id="6" name="Slayt Numarası Yer Tutucusu 5"/>
          <p:cNvSpPr>
            <a:spLocks noGrp="1"/>
          </p:cNvSpPr>
          <p:nvPr>
            <p:ph type="sldNum" sz="quarter" idx="12"/>
          </p:nvPr>
        </p:nvSpPr>
        <p:spPr/>
        <p:txBody>
          <a:bodyPr/>
          <a:lstStyle/>
          <a:p>
            <a:fld id="{B1DEFA8C-F947-479F-BE07-76B6B3F80BF1}" type="slidenum">
              <a:rPr lang="tr-TR" smtClean="0"/>
              <a:pPr/>
              <a:t>82</a:t>
            </a:fld>
            <a:endParaRPr lang="tr-TR"/>
          </a:p>
        </p:txBody>
      </p:sp>
    </p:spTree>
    <p:extLst>
      <p:ext uri="{BB962C8B-B14F-4D97-AF65-F5344CB8AC3E}">
        <p14:creationId xmlns:p14="http://schemas.microsoft.com/office/powerpoint/2010/main" val="562115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2ACE9F3-3FBA-4CC5-9E0B-AD1EC02709C5}"/>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5820683-BF09-431D-8565-81987000C744}"/>
              </a:ext>
            </a:extLst>
          </p:cNvPr>
          <p:cNvSpPr>
            <a:spLocks noGrp="1"/>
          </p:cNvSpPr>
          <p:nvPr>
            <p:ph idx="1"/>
          </p:nvPr>
        </p:nvSpPr>
        <p:spPr>
          <a:xfrm>
            <a:off x="395536" y="2015733"/>
            <a:ext cx="8496943" cy="4037747"/>
          </a:xfrm>
        </p:spPr>
        <p:txBody>
          <a:bodyPr>
            <a:normAutofit fontScale="70000" lnSpcReduction="20000"/>
          </a:bodyPr>
          <a:lstStyle/>
          <a:p>
            <a:r>
              <a:rPr lang="tr-TR" sz="3700" dirty="0"/>
              <a:t>Bu nedenle öğrencilerin davranışlarının değiştirilmesinde ve öğrenciye yeni davranışlar (ör., beceri, kavram vb.) kazandırılmasında; </a:t>
            </a:r>
          </a:p>
          <a:p>
            <a:pPr lvl="1"/>
            <a:r>
              <a:rPr lang="tr-TR" sz="3700" dirty="0"/>
              <a:t>yaşantıların ve öğretim ortamlarının </a:t>
            </a:r>
            <a:r>
              <a:rPr lang="tr-TR" sz="3700" dirty="0">
                <a:solidFill>
                  <a:srgbClr val="C00000"/>
                </a:solidFill>
              </a:rPr>
              <a:t>zenginleştirilmesi</a:t>
            </a:r>
          </a:p>
          <a:p>
            <a:pPr lvl="1"/>
            <a:r>
              <a:rPr lang="tr-TR" sz="3700" dirty="0"/>
              <a:t>öğretim programlarının niteliğinde değişiklikler yapılarak </a:t>
            </a:r>
            <a:r>
              <a:rPr lang="tr-TR" sz="3700" dirty="0">
                <a:solidFill>
                  <a:srgbClr val="C00000"/>
                </a:solidFill>
              </a:rPr>
              <a:t>sistematik</a:t>
            </a:r>
            <a:r>
              <a:rPr lang="tr-TR" sz="3700" dirty="0"/>
              <a:t> hale getirilmesi ve </a:t>
            </a:r>
          </a:p>
          <a:p>
            <a:pPr lvl="1"/>
            <a:r>
              <a:rPr lang="tr-TR" sz="3700" dirty="0"/>
              <a:t>özel gereksinimli öğrencilerin bu hizmetlerden mümkün olduğunca </a:t>
            </a:r>
            <a:r>
              <a:rPr lang="tr-TR" sz="3700" dirty="0">
                <a:solidFill>
                  <a:srgbClr val="C00000"/>
                </a:solidFill>
              </a:rPr>
              <a:t>erken </a:t>
            </a:r>
            <a:r>
              <a:rPr lang="tr-TR" sz="3700" dirty="0"/>
              <a:t>yaşta yararlanmaya başlamalarının sağlanması son derece önemlidir. </a:t>
            </a:r>
          </a:p>
          <a:p>
            <a:endParaRPr lang="tr-TR" dirty="0"/>
          </a:p>
        </p:txBody>
      </p:sp>
      <p:sp>
        <p:nvSpPr>
          <p:cNvPr id="4" name="Alt Bilgi Yer Tutucusu 3">
            <a:extLst>
              <a:ext uri="{FF2B5EF4-FFF2-40B4-BE49-F238E27FC236}">
                <a16:creationId xmlns:a16="http://schemas.microsoft.com/office/drawing/2014/main" id="{26234C95-DC9A-4281-B33E-087506098368}"/>
              </a:ext>
            </a:extLst>
          </p:cNvPr>
          <p:cNvSpPr>
            <a:spLocks noGrp="1"/>
          </p:cNvSpPr>
          <p:nvPr>
            <p:ph type="ftr" sz="quarter" idx="11"/>
          </p:nvPr>
        </p:nvSpPr>
        <p:spPr/>
        <p:txBody>
          <a:bodyPr/>
          <a:lstStyle/>
          <a:p>
            <a:r>
              <a:rPr lang="da-DK"/>
              <a:t>Beceri Öğretimi</a:t>
            </a:r>
            <a:endParaRPr lang="tr-TR"/>
          </a:p>
        </p:txBody>
      </p:sp>
      <p:sp>
        <p:nvSpPr>
          <p:cNvPr id="5" name="Slayt Numarası Yer Tutucusu 4">
            <a:extLst>
              <a:ext uri="{FF2B5EF4-FFF2-40B4-BE49-F238E27FC236}">
                <a16:creationId xmlns:a16="http://schemas.microsoft.com/office/drawing/2014/main" id="{E440B90F-439B-4C09-880A-AF779B4B421F}"/>
              </a:ext>
            </a:extLst>
          </p:cNvPr>
          <p:cNvSpPr>
            <a:spLocks noGrp="1"/>
          </p:cNvSpPr>
          <p:nvPr>
            <p:ph type="sldNum" sz="quarter" idx="12"/>
          </p:nvPr>
        </p:nvSpPr>
        <p:spPr/>
        <p:txBody>
          <a:bodyPr/>
          <a:lstStyle/>
          <a:p>
            <a:fld id="{B1DEFA8C-F947-479F-BE07-76B6B3F80BF1}" type="slidenum">
              <a:rPr lang="tr-TR" smtClean="0"/>
              <a:pPr/>
              <a:t>9</a:t>
            </a:fld>
            <a:endParaRPr lang="tr-TR"/>
          </a:p>
        </p:txBody>
      </p:sp>
    </p:spTree>
    <p:extLst>
      <p:ext uri="{BB962C8B-B14F-4D97-AF65-F5344CB8AC3E}">
        <p14:creationId xmlns:p14="http://schemas.microsoft.com/office/powerpoint/2010/main" val="410476402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Beceri Öğretimi&amp;quot;&quot;/&gt;&lt;property id=&quot;20307&quot; value=&quot;256&quot;/&gt;&lt;/object&gt;&lt;object type=&quot;3&quot; unique_id=&quot;10005&quot;&gt;&lt;property id=&quot;20148&quot; value=&quot;5&quot;/&gt;&lt;property id=&quot;20300&quot; value=&quot;Slide 2 - &amp;quot;İçerik&amp;quot;&quot;/&gt;&lt;property id=&quot;20307&quot; value=&quot;257&quot;/&gt;&lt;/object&gt;&lt;object type=&quot;3&quot; unique_id=&quot;10006&quot;&gt;&lt;property id=&quot;20148&quot; value=&quot;5&quot;/&gt;&lt;property id=&quot;20300&quot; value=&quot;Slide 3 - &amp;quot;Beceri Nedir? &amp;quot;&quot;/&gt;&lt;property id=&quot;20307&quot; value=&quot;258&quot;/&gt;&lt;/object&gt;&lt;object type=&quot;3&quot; unique_id=&quot;10007&quot;&gt;&lt;property id=&quot;20148&quot; value=&quot;5&quot;/&gt;&lt;property id=&quot;20300&quot; value=&quot;Slide 4 - &amp;quot;Zincirleme Nedir? &amp;quot;&quot;/&gt;&lt;property id=&quot;20307&quot; value=&quot;259&quot;/&gt;&lt;/object&gt;&lt;object type=&quot;3&quot; unique_id=&quot;10008&quot;&gt;&lt;property id=&quot;20148&quot; value=&quot;5&quot;/&gt;&lt;property id=&quot;20300&quot; value=&quot;Slide 5 - &amp;quot;Beceri Analizi Nedir?&amp;quot;&quot;/&gt;&lt;property id=&quot;20307&quot; value=&quot;260&quot;/&gt;&lt;/object&gt;&lt;object type=&quot;3&quot; unique_id=&quot;10009&quot;&gt;&lt;property id=&quot;20148&quot; value=&quot;5&quot;/&gt;&lt;property id=&quot;20300&quot; value=&quot;Slide 6 - &amp;quot;Beceri Analizinin Özellikleri&amp;quot;&quot;/&gt;&lt;property id=&quot;20307&quot; value=&quot;261&quot;/&gt;&lt;/object&gt;&lt;object type=&quot;3&quot; unique_id=&quot;10010&quot;&gt;&lt;property id=&quot;20148&quot; value=&quot;5&quot;/&gt;&lt;property id=&quot;20300&quot; value=&quot;Slide 7&quot;/&gt;&lt;property id=&quot;20307&quot; value=&quot;262&quot;/&gt;&lt;/object&gt;&lt;object type=&quot;3&quot; unique_id=&quot;10011&quot;&gt;&lt;property id=&quot;20148&quot; value=&quot;5&quot;/&gt;&lt;property id=&quot;20300&quot; value=&quot;Slide 8&quot;/&gt;&lt;property id=&quot;20307&quot; value=&quot;263&quot;/&gt;&lt;/object&gt;&lt;object type=&quot;3&quot; unique_id=&quot;10012&quot;&gt;&lt;property id=&quot;20148&quot; value=&quot;5&quot;/&gt;&lt;property id=&quot;20300&quot; value=&quot;Slide 9&quot;/&gt;&lt;property id=&quot;20307&quot; value=&quot;264&quot;/&gt;&lt;/object&gt;&lt;object type=&quot;3&quot; unique_id=&quot;10013&quot;&gt;&lt;property id=&quot;20148&quot; value=&quot;5&quot;/&gt;&lt;property id=&quot;20300&quot; value=&quot;Slide 10 - &amp;quot;Beceri Analizinin Öğretime Katkıları&amp;quot;&quot;/&gt;&lt;property id=&quot;20307&quot; value=&quot;265&quot;/&gt;&lt;/object&gt;&lt;object type=&quot;3&quot; unique_id=&quot;10014&quot;&gt;&lt;property id=&quot;20148&quot; value=&quot;5&quot;/&gt;&lt;property id=&quot;20300&quot; value=&quot;Slide 11&quot;/&gt;&lt;property id=&quot;20307&quot; value=&quot;266&quot;/&gt;&lt;/object&gt;&lt;object type=&quot;3&quot; unique_id=&quot;10015&quot;&gt;&lt;property id=&quot;20148&quot; value=&quot;5&quot;/&gt;&lt;property id=&quot;20300&quot; value=&quot;Slide 12&quot;/&gt;&lt;property id=&quot;20307&quot; value=&quot;267&quot;/&gt;&lt;/object&gt;&lt;object type=&quot;3&quot; unique_id=&quot;10016&quot;&gt;&lt;property id=&quot;20148&quot; value=&quot;5&quot;/&gt;&lt;property id=&quot;20300&quot; value=&quot;Slide 13&quot;/&gt;&lt;property id=&quot;20307&quot; value=&quot;268&quot;/&gt;&lt;/object&gt;&lt;object type=&quot;3&quot; unique_id=&quot;10017&quot;&gt;&lt;property id=&quot;20148&quot; value=&quot;5&quot;/&gt;&lt;property id=&quot;20300&quot; value=&quot;Slide 14&quot;/&gt;&lt;property id=&quot;20307&quot; value=&quot;269&quot;/&gt;&lt;/object&gt;&lt;object type=&quot;3&quot; unique_id=&quot;10018&quot;&gt;&lt;property id=&quot;20148&quot; value=&quot;5&quot;/&gt;&lt;property id=&quot;20300&quot; value=&quot;Slide 15 - &amp;quot;Beceri Öğretim Programının Aşamaları&amp;quot;&quot;/&gt;&lt;property id=&quot;20307&quot; value=&quot;270&quot;/&gt;&lt;/object&gt;&lt;object type=&quot;3&quot; unique_id=&quot;10019&quot;&gt;&lt;property id=&quot;20148&quot; value=&quot;5&quot;/&gt;&lt;property id=&quot;20300&quot; value=&quot;Slide 16 - &amp;quot;I. Beceri Analizinin Yapılması ve Ölçü Aracının Oluşturulması&amp;quot;&quot;/&gt;&lt;property id=&quot;20307&quot; value=&quot;271&quot;/&gt;&lt;/object&gt;&lt;object type=&quot;3&quot; unique_id=&quot;10020&quot;&gt;&lt;property id=&quot;20148&quot; value=&quot;5&quot;/&gt;&lt;property id=&quot;20300&quot; value=&quot;Slide 17 - &amp;quot;Bellekten Beceri Analizi Yazmanın Avantaj ve Dezavantajları&amp;quot;&quot;/&gt;&lt;property id=&quot;20307&quot; value=&quot;272&quot;/&gt;&lt;/object&gt;&lt;object type=&quot;3&quot; unique_id=&quot;10021&quot;&gt;&lt;property id=&quot;20148&quot; value=&quot;5&quot;/&gt;&lt;property id=&quot;20300&quot; value=&quot;Slide 18 - &amp;quot;Bizzat Yaparak Beceri Analizi Yapmanın Avantaj ve Dezavantajları&amp;quot;&quot;/&gt;&lt;property id=&quot;20307&quot; value=&quot;273&quot;/&gt;&lt;/object&gt;&lt;object type=&quot;3&quot; unique_id=&quot;10022&quot;&gt;&lt;property id=&quot;20148&quot; value=&quot;5&quot;/&gt;&lt;property id=&quot;20300&quot; value=&quot;Slide 20 - &amp;quot;Beceri analizini hangi yolla yapacağımıza nasıl karar vereceğiz?&amp;quot;&quot;/&gt;&lt;property id=&quot;20307&quot; value=&quot;274&quot;/&gt;&lt;/object&gt;&lt;object type=&quot;3&quot; unique_id=&quot;10023&quot;&gt;&lt;property id=&quot;20148&quot; value=&quot;5&quot;/&gt;&lt;property id=&quot;20300&quot; value=&quot;Slide 21&quot;/&gt;&lt;property id=&quot;20307&quot; value=&quot;275&quot;/&gt;&lt;/object&gt;&lt;object type=&quot;3&quot; unique_id=&quot;10024&quot;&gt;&lt;property id=&quot;20148&quot; value=&quot;5&quot;/&gt;&lt;property id=&quot;20300&quot; value=&quot;Slide 23 - &amp;quot;Beceri Analizi Oluşturma Yaklaşımları&amp;quot;&quot;/&gt;&lt;property id=&quot;20307&quot; value=&quot;276&quot;/&gt;&lt;/object&gt;&lt;object type=&quot;3&quot; unique_id=&quot;10025&quot;&gt;&lt;property id=&quot;20148&quot; value=&quot;5&quot;/&gt;&lt;property id=&quot;20300&quot; value=&quot;Slide 24 - &amp;quot;İleri Zincirleme Yaklaşımı&amp;quot;&quot;/&gt;&lt;property id=&quot;20307&quot; value=&quot;277&quot;/&gt;&lt;/object&gt;&lt;object type=&quot;3&quot; unique_id=&quot;10026&quot;&gt;&lt;property id=&quot;20148&quot; value=&quot;5&quot;/&gt;&lt;property id=&quot;20300&quot; value=&quot;Slide 25 - &amp;quot;İleri Zincirleme Yaklaşımıyla Çorap Giyme Becerisinin Analizi&amp;quot;&quot;/&gt;&lt;property id=&quot;20307&quot; value=&quot;278&quot;/&gt;&lt;/object&gt;&lt;object type=&quot;3&quot; unique_id=&quot;10027&quot;&gt;&lt;property id=&quot;20148&quot; value=&quot;5&quot;/&gt;&lt;property id=&quot;20300&quot; value=&quot;Slide 26&quot;/&gt;&lt;property id=&quot;20307&quot; value=&quot;279&quot;/&gt;&lt;/object&gt;&lt;object type=&quot;3&quot; unique_id=&quot;10028&quot;&gt;&lt;property id=&quot;20148&quot; value=&quot;5&quot;/&gt;&lt;property id=&quot;20300&quot; value=&quot;Slide 27&quot;/&gt;&lt;property id=&quot;20307&quot; value=&quot;280&quot;/&gt;&lt;/object&gt;&lt;object type=&quot;3&quot; unique_id=&quot;10029&quot;&gt;&lt;property id=&quot;20148&quot; value=&quot;5&quot;/&gt;&lt;property id=&quot;20300&quot; value=&quot;Slide 28 - &amp;quot;Tersine Zincirleme Yaklaşımı&amp;quot;&quot;/&gt;&lt;property id=&quot;20307&quot; value=&quot;281&quot;/&gt;&lt;/object&gt;&lt;object type=&quot;3&quot; unique_id=&quot;10030&quot;&gt;&lt;property id=&quot;20148&quot; value=&quot;5&quot;/&gt;&lt;property id=&quot;20300&quot; value=&quot;Slide 29 - &amp;quot;Tersine Zincirleme Yaklaşımıyla Çorap Giyme Becerisinin Analizi&amp;quot;&quot;/&gt;&lt;property id=&quot;20307&quot; value=&quot;282&quot;/&gt;&lt;/object&gt;&lt;object type=&quot;3&quot; unique_id=&quot;10031&quot;&gt;&lt;property id=&quot;20148&quot; value=&quot;5&quot;/&gt;&lt;property id=&quot;20300&quot; value=&quot;Slide 30&quot;/&gt;&lt;property id=&quot;20307&quot; value=&quot;283&quot;/&gt;&lt;/object&gt;&lt;object type=&quot;3&quot; unique_id=&quot;10032&quot;&gt;&lt;property id=&quot;20148&quot; value=&quot;5&quot;/&gt;&lt;property id=&quot;20300&quot; value=&quot;Slide 31&quot;/&gt;&lt;property id=&quot;20307&quot; value=&quot;284&quot;/&gt;&lt;/object&gt;&lt;object type=&quot;3&quot; unique_id=&quot;10033&quot;&gt;&lt;property id=&quot;20148&quot; value=&quot;5&quot;/&gt;&lt;property id=&quot;20300&quot; value=&quot;Slide 32&quot;/&gt;&lt;property id=&quot;20307&quot; value=&quot;285&quot;/&gt;&lt;/object&gt;&lt;object type=&quot;3&quot; unique_id=&quot;10034&quot;&gt;&lt;property id=&quot;20148&quot; value=&quot;5&quot;/&gt;&lt;property id=&quot;20300&quot; value=&quot;Slide 33&quot;/&gt;&lt;property id=&quot;20307&quot; value=&quot;286&quot;/&gt;&lt;/object&gt;&lt;object type=&quot;3&quot; unique_id=&quot;10035&quot;&gt;&lt;property id=&quot;20148&quot; value=&quot;5&quot;/&gt;&lt;property id=&quot;20300&quot; value=&quot;Slide 34 - &amp;quot;II. Öğrencilerin Performans Düzeylerinin Belirlenmesi&amp;quot;&quot;/&gt;&lt;property id=&quot;20307&quot; value=&quot;287&quot;/&gt;&lt;/object&gt;&lt;object type=&quot;3&quot; unique_id=&quot;10036&quot;&gt;&lt;property id=&quot;20148&quot; value=&quot;5&quot;/&gt;&lt;property id=&quot;20300&quot; value=&quot;Slide 35 - &amp;quot;Tek Fırsat Yöntemiyle Performans Alma&amp;quot;&quot;/&gt;&lt;property id=&quot;20307&quot; value=&quot;288&quot;/&gt;&lt;/object&gt;&lt;object type=&quot;3&quot; unique_id=&quot;10037&quot;&gt;&lt;property id=&quot;20148&quot; value=&quot;5&quot;/&gt;&lt;property id=&quot;20300&quot; value=&quot;Slide 36&quot;/&gt;&lt;property id=&quot;20307&quot; value=&quot;289&quot;/&gt;&lt;/object&gt;&lt;object type=&quot;3&quot; unique_id=&quot;10038&quot;&gt;&lt;property id=&quot;20148&quot; value=&quot;5&quot;/&gt;&lt;property id=&quot;20300&quot; value=&quot;Slide 37&quot;/&gt;&lt;property id=&quot;20307&quot; value=&quot;295&quot;/&gt;&lt;/object&gt;&lt;object type=&quot;3&quot; unique_id=&quot;10039&quot;&gt;&lt;property id=&quot;20148&quot; value=&quot;5&quot;/&gt;&lt;property id=&quot;20300&quot; value=&quot;Slide 39&quot;/&gt;&lt;property id=&quot;20307&quot; value=&quot;320&quot;/&gt;&lt;/object&gt;&lt;object type=&quot;3&quot; unique_id=&quot;10040&quot;&gt;&lt;property id=&quot;20148&quot; value=&quot;5&quot;/&gt;&lt;property id=&quot;20300&quot; value=&quot;Slide 40 - &amp;quot;Çok Fırsat Yöntemiyle Performans Alma&amp;quot;&quot;/&gt;&lt;property id=&quot;20307&quot; value=&quot;290&quot;/&gt;&lt;/object&gt;&lt;object type=&quot;3&quot; unique_id=&quot;10041&quot;&gt;&lt;property id=&quot;20148&quot; value=&quot;5&quot;/&gt;&lt;property id=&quot;20300&quot; value=&quot;Slide 41&quot;/&gt;&lt;property id=&quot;20307&quot; value=&quot;291&quot;/&gt;&lt;/object&gt;&lt;object type=&quot;3&quot; unique_id=&quot;10042&quot;&gt;&lt;property id=&quot;20148&quot; value=&quot;5&quot;/&gt;&lt;property id=&quot;20300&quot; value=&quot;Slide 42&quot;/&gt;&lt;property id=&quot;20307&quot; value=&quot;296&quot;/&gt;&lt;/object&gt;&lt;object type=&quot;3&quot; unique_id=&quot;10043&quot;&gt;&lt;property id=&quot;20148&quot; value=&quot;5&quot;/&gt;&lt;property id=&quot;20300&quot; value=&quot;Slide 43&quot;/&gt;&lt;property id=&quot;20307&quot; value=&quot;321&quot;/&gt;&lt;/object&gt;&lt;object type=&quot;3&quot; unique_id=&quot;10044&quot;&gt;&lt;property id=&quot;20148&quot; value=&quot;5&quot;/&gt;&lt;property id=&quot;20300&quot; value=&quot;Slide 44 - &amp;quot;Doğru olarak gerçekleşen basamak yüzdesi nasıl hesaplanır? &amp;quot;&quot;/&gt;&lt;property id=&quot;20307&quot; value=&quot;292&quot;/&gt;&lt;/object&gt;&lt;object type=&quot;3&quot; unique_id=&quot;10045&quot;&gt;&lt;property id=&quot;20148&quot; value=&quot;5&quot;/&gt;&lt;property id=&quot;20300&quot; value=&quot;Slide 45&quot;/&gt;&lt;property id=&quot;20307&quot; value=&quot;293&quot;/&gt;&lt;/object&gt;&lt;object type=&quot;3&quot; unique_id=&quot;10046&quot;&gt;&lt;property id=&quot;20148&quot; value=&quot;5&quot;/&gt;&lt;property id=&quot;20300&quot; value=&quot;Slide 46 - &amp;quot; Bu iki yöntemden hangisini seçeceğimize nasıl karar vereceğiz?&amp;quot;&quot;/&gt;&lt;property id=&quot;20307&quot; value=&quot;294&quot;/&gt;&lt;/object&gt;&lt;object type=&quot;3&quot; unique_id=&quot;10047&quot;&gt;&lt;property id=&quot;20148&quot; value=&quot;5&quot;/&gt;&lt;property id=&quot;20300&quot; value=&quot;Slide 47 - &amp;quot;Tek fırsat yöntemiyle yapılan değerlendirmelerin yararları ve sınırlılıkları nelerdir?&amp;quot;&quot;/&gt;&lt;property id=&quot;20307&quot; value=&quot;297&quot;/&gt;&lt;/object&gt;&lt;object type=&quot;3&quot; unique_id=&quot;10048&quot;&gt;&lt;property id=&quot;20148&quot; value=&quot;5&quot;/&gt;&lt;property id=&quot;20300&quot; value=&quot;Slide 48&quot;/&gt;&lt;property id=&quot;20307&quot; value=&quot;298&quot;/&gt;&lt;/object&gt;&lt;object type=&quot;3&quot; unique_id=&quot;10049&quot;&gt;&lt;property id=&quot;20148&quot; value=&quot;5&quot;/&gt;&lt;property id=&quot;20300&quot; value=&quot;Slide 49&quot;/&gt;&lt;property id=&quot;20307&quot; value=&quot;299&quot;/&gt;&lt;/object&gt;&lt;object type=&quot;3&quot; unique_id=&quot;10050&quot;&gt;&lt;property id=&quot;20148&quot; value=&quot;5&quot;/&gt;&lt;property id=&quot;20300&quot; value=&quot;Slide 50&quot;/&gt;&lt;property id=&quot;20307&quot; value=&quot;300&quot;/&gt;&lt;/object&gt;&lt;object type=&quot;3&quot; unique_id=&quot;10051&quot;&gt;&lt;property id=&quot;20148&quot; value=&quot;5&quot;/&gt;&lt;property id=&quot;20300&quot; value=&quot;Slide 51&quot;/&gt;&lt;property id=&quot;20307&quot; value=&quot;302&quot;/&gt;&lt;/object&gt;&lt;object type=&quot;3&quot; unique_id=&quot;10052&quot;&gt;&lt;property id=&quot;20148&quot; value=&quot;5&quot;/&gt;&lt;property id=&quot;20300&quot; value=&quot;Slide 52 - &amp;quot;III. Amaçların Düzenlenmesi&amp;quot;&quot;/&gt;&lt;property id=&quot;20307&quot; value=&quot;301&quot;/&gt;&lt;/object&gt;&lt;object type=&quot;3&quot; unique_id=&quot;10053&quot;&gt;&lt;property id=&quot;20148&quot; value=&quot;5&quot;/&gt;&lt;property id=&quot;20300&quot; value=&quot;Slide 53 - &amp;quot;IV. Beceri Basamaklarının Hangi Yaklaşımla Öğretileceğine Karar Verme&amp;quot;&quot;/&gt;&lt;property id=&quot;20307&quot; value=&quot;303&quot;/&gt;&lt;/object&gt;&lt;object type=&quot;3&quot; unique_id=&quot;10054&quot;&gt;&lt;property id=&quot;20148&quot; value=&quot;5&quot;/&gt;&lt;property id=&quot;20300&quot; value=&quot;Slide 58&quot;/&gt;&lt;property id=&quot;20307&quot; value=&quot;304&quot;/&gt;&lt;/object&gt;&lt;object type=&quot;3&quot; unique_id=&quot;10055&quot;&gt;&lt;property id=&quot;20148&quot; value=&quot;5&quot;/&gt;&lt;property id=&quot;20300&quot; value=&quot;Slide 59&quot;/&gt;&lt;property id=&quot;20307&quot; value=&quot;311&quot;/&gt;&lt;/object&gt;&lt;object type=&quot;3&quot; unique_id=&quot;10056&quot;&gt;&lt;property id=&quot;20148&quot; value=&quot;5&quot;/&gt;&lt;property id=&quot;20300&quot; value=&quot;Slide 60&quot;/&gt;&lt;property id=&quot;20307&quot; value=&quot;316&quot;/&gt;&lt;/object&gt;&lt;object type=&quot;3&quot; unique_id=&quot;10057&quot;&gt;&lt;property id=&quot;20148&quot; value=&quot;5&quot;/&gt;&lt;property id=&quot;20300&quot; value=&quot;Slide 61&quot;/&gt;&lt;property id=&quot;20307&quot; value=&quot;313&quot;/&gt;&lt;/object&gt;&lt;object type=&quot;3&quot; unique_id=&quot;10058&quot;&gt;&lt;property id=&quot;20148&quot; value=&quot;5&quot;/&gt;&lt;property id=&quot;20300&quot; value=&quot;Slide 62&quot;/&gt;&lt;property id=&quot;20307&quot; value=&quot;317&quot;/&gt;&lt;/object&gt;&lt;object type=&quot;3&quot; unique_id=&quot;10059&quot;&gt;&lt;property id=&quot;20148&quot; value=&quot;5&quot;/&gt;&lt;property id=&quot;20300&quot; value=&quot;Slide 63&quot;/&gt;&lt;property id=&quot;20307&quot; value=&quot;314&quot;/&gt;&lt;/object&gt;&lt;object type=&quot;3&quot; unique_id=&quot;10060&quot;&gt;&lt;property id=&quot;20148&quot; value=&quot;5&quot;/&gt;&lt;property id=&quot;20300&quot; value=&quot;Slide 64&quot;/&gt;&lt;property id=&quot;20307&quot; value=&quot;315&quot;/&gt;&lt;/object&gt;&lt;object type=&quot;3&quot; unique_id=&quot;10061&quot;&gt;&lt;property id=&quot;20148&quot; value=&quot;5&quot;/&gt;&lt;property id=&quot;20300&quot; value=&quot;Slide 65 - &amp;quot;İpuçlarını Kullanırken Dikkat Edilecek Noktalar&amp;quot;&quot;/&gt;&lt;property id=&quot;20307&quot; value=&quot;305&quot;/&gt;&lt;/object&gt;&lt;object type=&quot;3&quot; unique_id=&quot;10062&quot;&gt;&lt;property id=&quot;20148&quot; value=&quot;5&quot;/&gt;&lt;property id=&quot;20300&quot; value=&quot;Slide 66&quot;/&gt;&lt;property id=&quot;20307&quot; value=&quot;306&quot;/&gt;&lt;/object&gt;&lt;object type=&quot;3&quot; unique_id=&quot;10063&quot;&gt;&lt;property id=&quot;20148&quot; value=&quot;5&quot;/&gt;&lt;property id=&quot;20300&quot; value=&quot;Slide 67&quot;/&gt;&lt;property id=&quot;20307&quot; value=&quot;318&quot;/&gt;&lt;/object&gt;&lt;object type=&quot;3&quot; unique_id=&quot;10064&quot;&gt;&lt;property id=&quot;20148&quot; value=&quot;5&quot;/&gt;&lt;property id=&quot;20300&quot; value=&quot;Slide 68&quot;/&gt;&lt;property id=&quot;20307&quot; value=&quot;319&quot;/&gt;&lt;/object&gt;&lt;object type=&quot;3&quot; unique_id=&quot;10065&quot;&gt;&lt;property id=&quot;20148&quot; value=&quot;5&quot;/&gt;&lt;property id=&quot;20300&quot; value=&quot;Slide 69 - &amp;quot;VI. Öğretim Yönteminin Belirlenerek Öğretim Sürecin Yazılması ve Uygulanması &amp;quot;&quot;/&gt;&lt;property id=&quot;20307&quot; value=&quot;307&quot;/&gt;&lt;/object&gt;&lt;object type=&quot;3&quot; unique_id=&quot;10066&quot;&gt;&lt;property id=&quot;20148&quot; value=&quot;5&quot;/&gt;&lt;property id=&quot;20300&quot; value=&quot;Slide 70 - &amp;quot;VII. Değerlendirme/Yoklama Oturumlarının (Günlük ya da Aralıklı) Yapılması &amp;quot;&quot;/&gt;&lt;property id=&quot;20307&quot; value=&quot;308&quot;/&gt;&lt;/object&gt;&lt;object type=&quot;3&quot; unique_id=&quot;10067&quot;&gt;&lt;property id=&quot;20148&quot; value=&quot;5&quot;/&gt;&lt;property id=&quot;20300&quot; value=&quot;Slide 71&quot;/&gt;&lt;property id=&quot;20307&quot; value=&quot;309&quot;/&gt;&lt;/object&gt;&lt;object type=&quot;3&quot; unique_id=&quot;10068&quot;&gt;&lt;property id=&quot;20148&quot; value=&quot;5&quot;/&gt;&lt;property id=&quot;20300&quot; value=&quot;Slide 72&quot;/&gt;&lt;property id=&quot;20307&quot; value=&quot;310&quot;/&gt;&lt;/object&gt;&lt;object type=&quot;3&quot; unique_id=&quot;11677&quot;&gt;&lt;property id=&quot;20148&quot; value=&quot;5&quot;/&gt;&lt;property id=&quot;20300&quot; value=&quot;Slide 22 - &amp;quot;Dikkat!!!&amp;quot;&quot;/&gt;&lt;property id=&quot;20307&quot; value=&quot;322&quot;/&gt;&lt;/object&gt;&lt;object type=&quot;3&quot; unique_id=&quot;16141&quot;&gt;&lt;property id=&quot;20148&quot; value=&quot;5&quot;/&gt;&lt;property id=&quot;20300&quot; value=&quot;Slide 19 - &amp;quot;Beceriyi Yapan Bireyi Gözleyerek Beceri Analizi Yapmanın Avantaj ve Dezavantajları&amp;quot;&quot;/&gt;&lt;property id=&quot;20307&quot; value=&quot;331&quot;/&gt;&lt;/object&gt;&lt;object type=&quot;3&quot; unique_id=&quot;16681&quot;&gt;&lt;property id=&quot;20148&quot; value=&quot;5&quot;/&gt;&lt;property id=&quot;20300&quot; value=&quot;Slide 38&quot;/&gt;&lt;property id=&quot;20307&quot; value=&quot;332&quot;/&gt;&lt;/object&gt;&lt;object type=&quot;3&quot; unique_id=&quot;17774&quot;&gt;&lt;property id=&quot;20148&quot; value=&quot;5&quot;/&gt;&lt;property id=&quot;20300&quot; value=&quot;Slide 54 - &amp;quot;(a) Tüm Beceri Yaklaşımına Göre Beceri Basamaklarının Öğretilmesi&amp;quot;&quot;/&gt;&lt;property id=&quot;20307&quot; value=&quot;333&quot;/&gt;&lt;/object&gt;&lt;object type=&quot;3&quot; unique_id=&quot;17775&quot;&gt;&lt;property id=&quot;20148&quot; value=&quot;5&quot;/&gt;&lt;property id=&quot;20300&quot; value=&quot;Slide 55 - &amp;quot;(b) İleri Zincirleme Yaklaşımına Göre Beceri Basamaklarının Öğretilmesi&amp;quot;&quot;/&gt;&lt;property id=&quot;20307&quot; value=&quot;334&quot;/&gt;&lt;/object&gt;&lt;object type=&quot;3&quot; unique_id=&quot;17776&quot;&gt;&lt;property id=&quot;20148&quot; value=&quot;5&quot;/&gt;&lt;property id=&quot;20300&quot; value=&quot;Slide 56 - &amp;quot;(c) Tersine Zincirleme Yaklaşımına Göre Beceri Basamaklarının Öğretilmesi&amp;quot;&quot;/&gt;&lt;property id=&quot;20307&quot; value=&quot;335&quot;/&gt;&lt;/object&gt;&lt;object type=&quot;3&quot; unique_id=&quot;17777&quot;&gt;&lt;property id=&quot;20148&quot; value=&quot;5&quot;/&gt;&lt;property id=&quot;20300&quot; value=&quot;Slide 57 - &amp;quot;V. Kullanılacak İpuçlarının Belirlenmesi &amp;quot;&quot;/&gt;&lt;property id=&quot;20307&quot; value=&quot;336&quot;/&gt;&lt;/object&gt;&lt;/object&gt;&lt;/object&gt;&lt;/database&gt;"/>
  <p:tag name="SECTOMILLISECCONVERTED" val="1"/>
</p:tagLst>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TM10001114[[fn=Galeri]]</Template>
  <TotalTime>2154</TotalTime>
  <Words>4501</Words>
  <Application>Microsoft Macintosh PowerPoint</Application>
  <PresentationFormat>Ekran Gösterisi (4:3)</PresentationFormat>
  <Paragraphs>590</Paragraphs>
  <Slides>82</Slides>
  <Notes>56</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82</vt:i4>
      </vt:variant>
    </vt:vector>
  </HeadingPairs>
  <TitlesOfParts>
    <vt:vector size="86" baseType="lpstr">
      <vt:lpstr>Arial</vt:lpstr>
      <vt:lpstr>Calibri</vt:lpstr>
      <vt:lpstr>Gill Sans MT</vt:lpstr>
      <vt:lpstr>Gallery</vt:lpstr>
      <vt:lpstr>BECERİ ÖĞRETİMİ</vt:lpstr>
      <vt:lpstr>İçerik</vt:lpstr>
      <vt:lpstr>Özel gereksinimli öğrenciler için temel kavramların ve becerilerin öğrenilmesi neden önemlidir?</vt:lpstr>
      <vt:lpstr>PowerPoint Sunusu</vt:lpstr>
      <vt:lpstr>PowerPoint Sunusu</vt:lpstr>
      <vt:lpstr>PowerPoint Sunusu</vt:lpstr>
      <vt:lpstr>PowerPoint Sunusu</vt:lpstr>
      <vt:lpstr>PowerPoint Sunusu</vt:lpstr>
      <vt:lpstr>PowerPoint Sunusu</vt:lpstr>
      <vt:lpstr>Zincirleme nedir? </vt:lpstr>
      <vt:lpstr>Beceri nedir? </vt:lpstr>
      <vt:lpstr>Beceri analizi nedir?</vt:lpstr>
      <vt:lpstr>Beceri analizi hangi amaçla kullanılır? </vt:lpstr>
      <vt:lpstr>Beceri analizinin özellikleri nelerdir?</vt:lpstr>
      <vt:lpstr>PowerPoint Sunusu</vt:lpstr>
      <vt:lpstr>PowerPoint Sunusu</vt:lpstr>
      <vt:lpstr>PowerPoint Sunusu</vt:lpstr>
      <vt:lpstr>Beceri analizinin öğretime katkıları nelerdir?</vt:lpstr>
      <vt:lpstr>PowerPoint Sunusu</vt:lpstr>
      <vt:lpstr>PowerPoint Sunusu</vt:lpstr>
      <vt:lpstr>PowerPoint Sunusu</vt:lpstr>
      <vt:lpstr>PowerPoint Sunusu</vt:lpstr>
      <vt:lpstr>Beceri öğretim programının aşamaları nelerdir?</vt:lpstr>
      <vt:lpstr>I. Beceri Analizinin Yapılması ve Ölçü Aracının Oluşturulması</vt:lpstr>
      <vt:lpstr>Bellekten beceri analizi yazmanın avantaj ve dezavantajları nelerdir?</vt:lpstr>
      <vt:lpstr>Bizzat yaparak beceri analizi yapmanın avantaj ve dezavantajları nelerdir?</vt:lpstr>
      <vt:lpstr>Beceriyi yapan bireyi gözleyerek beceri analizi yapmanın avantaj ve dezavantajları nelerdir?</vt:lpstr>
      <vt:lpstr>Beceri analizini hangi yolla yapacağımıza nasıl karar vereceğiz?</vt:lpstr>
      <vt:lpstr>PowerPoint Sunusu</vt:lpstr>
      <vt:lpstr>Dikkat!!!</vt:lpstr>
      <vt:lpstr>Beceri analizi oluşturma yaklaşımları nelerdir?</vt:lpstr>
      <vt:lpstr>İleri Zincirleme Yaklaşımı</vt:lpstr>
      <vt:lpstr>İleri Zincirleme Yaklaşımıyla Çorap Giyme Becerisinin Analizi</vt:lpstr>
      <vt:lpstr>Tersine/Geriye Zincirleme Yaklaşımı</vt:lpstr>
      <vt:lpstr>Tersine/Geriye Zincirleme Yaklaşımıyla Çorap Giyme Becerisinin Analizi</vt:lpstr>
      <vt:lpstr>PowerPoint Sunusu</vt:lpstr>
      <vt:lpstr>II. Başlama Düzeyi Verilerinin Toplanması (performans düzeyinin belirlenmesi)</vt:lpstr>
      <vt:lpstr>Tek Fırsat Yöntemiyle Performans Alma</vt:lpstr>
      <vt:lpstr>PowerPoint Sunusu</vt:lpstr>
      <vt:lpstr>PowerPoint Sunusu</vt:lpstr>
      <vt:lpstr>PowerPoint Sunusu</vt:lpstr>
      <vt:lpstr>PowerPoint Sunusu</vt:lpstr>
      <vt:lpstr>Çok Fırsat Yöntemiyle Performans Alma</vt:lpstr>
      <vt:lpstr>PowerPoint Sunusu</vt:lpstr>
      <vt:lpstr>PowerPoint Sunusu</vt:lpstr>
      <vt:lpstr>PowerPoint Sunusu</vt:lpstr>
      <vt:lpstr>Doğru gerçekleşen basamak yüzdesi nasıl hesaplanır? </vt:lpstr>
      <vt:lpstr>PowerPoint Sunusu</vt:lpstr>
      <vt:lpstr> Bu iki performans alım yönteminden hangisinin seçileceğine  nasıl karar verilir?</vt:lpstr>
      <vt:lpstr>Tek fırsat yöntemiyle yapılan değerlendirmelerin yararları ve sınırlılıkları nelerdir?</vt:lpstr>
      <vt:lpstr>PowerPoint Sunusu</vt:lpstr>
      <vt:lpstr>Çok fırsat yöntemiyle yapılan değerlendirmelerin yararları ve sınırlılıkları nelerdir?</vt:lpstr>
      <vt:lpstr>PowerPoint Sunusu</vt:lpstr>
      <vt:lpstr>III. Amaçların Düzenlenmesi</vt:lpstr>
      <vt:lpstr>IV. Beceri Basamaklarının Hangi Yaklaşımla Öğretileceğine Karar Verme</vt:lpstr>
      <vt:lpstr>(a) Tüm Beceri Yaklaşımına Göre Beceri Basamaklarının Öğretilmesi</vt:lpstr>
      <vt:lpstr>(b) İleri Zincirleme Yaklaşımına Göre Beceri Basamaklarının Öğretilmesi</vt:lpstr>
      <vt:lpstr>(c) Tersine/Geriye Zincirleme Yaklaşımına Göre Beceri Basamaklarının Öğretilmesi</vt:lpstr>
      <vt:lpstr>V. Kullanılacak İpuçlarının Belirlenmesi </vt:lpstr>
      <vt:lpstr>PowerPoint Sunusu</vt:lpstr>
      <vt:lpstr>PowerPoint Sunusu</vt:lpstr>
      <vt:lpstr>PowerPoint Sunusu</vt:lpstr>
      <vt:lpstr>PowerPoint Sunusu</vt:lpstr>
      <vt:lpstr>PowerPoint Sunusu</vt:lpstr>
      <vt:lpstr>PowerPoint Sunusu</vt:lpstr>
      <vt:lpstr>PowerPoint Sunusu</vt:lpstr>
      <vt:lpstr>İpuçlarını kullanırken dikkat edilecek noktalar nelerdir?</vt:lpstr>
      <vt:lpstr>PowerPoint Sunusu</vt:lpstr>
      <vt:lpstr>PowerPoint Sunusu</vt:lpstr>
      <vt:lpstr>VI. Öğretim Yönteminin Belirlenerek Öğretim SürecinİN Yazılması ve Uygulanması </vt:lpstr>
      <vt:lpstr>PowerPoint Sunusu</vt:lpstr>
      <vt:lpstr>VII. Yoklama/Değerlendirme Oturumlarının (Günlük ya da Aralıklı Yoklama) Yapılması </vt:lpstr>
      <vt:lpstr>PowerPoint Sunusu</vt:lpstr>
      <vt:lpstr>PowerPoint Sunusu</vt:lpstr>
      <vt:lpstr>VII. Genelleme ve İzleme   Verilerinin Toplanması</vt:lpstr>
      <vt:lpstr>PowerPoint Sunusu</vt:lpstr>
      <vt:lpstr>PowerPoint Sunusu</vt:lpstr>
      <vt:lpstr>PowerPoint Sunusu</vt:lpstr>
      <vt:lpstr>PowerPoint Sunusu</vt:lpstr>
      <vt:lpstr>PowerPoint Sunusu</vt:lpstr>
      <vt:lpstr>İzleme ve Genelleme Oturumları Veri Kayıt Formu  Öğrencinin Adı-Soyadı : Uygulamacının Adı-Soyadı : Çalışılan Beceri   :</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Beceri Öğretimi</dc:title>
  <cp:lastModifiedBy>Nuray ÖNCÜL</cp:lastModifiedBy>
  <cp:revision>525</cp:revision>
  <dcterms:modified xsi:type="dcterms:W3CDTF">2022-11-10T08:09:04Z</dcterms:modified>
</cp:coreProperties>
</file>