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75" r:id="rId1"/>
  </p:sldMasterIdLst>
  <p:notesMasterIdLst>
    <p:notesMasterId r:id="rId60"/>
  </p:notesMasterIdLst>
  <p:handoutMasterIdLst>
    <p:handoutMasterId r:id="rId61"/>
  </p:handoutMasterIdLst>
  <p:sldIdLst>
    <p:sldId id="256" r:id="rId2"/>
    <p:sldId id="262" r:id="rId3"/>
    <p:sldId id="307" r:id="rId4"/>
    <p:sldId id="308" r:id="rId5"/>
    <p:sldId id="309" r:id="rId6"/>
    <p:sldId id="310" r:id="rId7"/>
    <p:sldId id="311" r:id="rId8"/>
    <p:sldId id="258" r:id="rId9"/>
    <p:sldId id="259" r:id="rId10"/>
    <p:sldId id="304" r:id="rId11"/>
    <p:sldId id="260" r:id="rId12"/>
    <p:sldId id="303" r:id="rId13"/>
    <p:sldId id="261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312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305" r:id="rId37"/>
    <p:sldId id="306" r:id="rId38"/>
    <p:sldId id="285" r:id="rId39"/>
    <p:sldId id="286" r:id="rId40"/>
    <p:sldId id="287" r:id="rId41"/>
    <p:sldId id="288" r:id="rId42"/>
    <p:sldId id="289" r:id="rId43"/>
    <p:sldId id="315" r:id="rId44"/>
    <p:sldId id="290" r:id="rId45"/>
    <p:sldId id="291" r:id="rId46"/>
    <p:sldId id="292" r:id="rId47"/>
    <p:sldId id="293" r:id="rId48"/>
    <p:sldId id="294" r:id="rId49"/>
    <p:sldId id="295" r:id="rId50"/>
    <p:sldId id="296" r:id="rId51"/>
    <p:sldId id="297" r:id="rId52"/>
    <p:sldId id="313" r:id="rId53"/>
    <p:sldId id="298" r:id="rId54"/>
    <p:sldId id="299" r:id="rId55"/>
    <p:sldId id="300" r:id="rId56"/>
    <p:sldId id="301" r:id="rId57"/>
    <p:sldId id="302" r:id="rId58"/>
    <p:sldId id="314" r:id="rId59"/>
  </p:sldIdLst>
  <p:sldSz cx="9144000" cy="6858000" type="screen4x3"/>
  <p:notesSz cx="6669088" cy="9753600"/>
  <p:custDataLst>
    <p:tags r:id="rId62"/>
  </p:custData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466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handoutMaster" Target="handoutMasters/handout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876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876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C30D4-ABD5-469E-BDF6-D3422589795E}" type="datetimeFigureOut">
              <a:rPr lang="tr-TR" smtClean="0"/>
              <a:pPr/>
              <a:t>6.10.2022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264227"/>
            <a:ext cx="2889938" cy="4876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777607" y="9264227"/>
            <a:ext cx="2889938" cy="4876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949D7-7E61-4AC0-8DB2-A230851DBF0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4458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876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876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86E835-AF54-4EF8-8CB2-DD077DBBC20F}" type="datetimeFigureOut">
              <a:rPr lang="tr-TR" smtClean="0"/>
              <a:pPr/>
              <a:t>6.10.2022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31838"/>
            <a:ext cx="4875212" cy="3657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66909" y="4632960"/>
            <a:ext cx="5335270" cy="4389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9264227"/>
            <a:ext cx="2889938" cy="4876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777607" y="9264227"/>
            <a:ext cx="2889938" cy="4876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70A1AF-16DE-42B0-B4FD-07DF23655B4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8282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56042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19646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97942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28531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8434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37557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31860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80396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2351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65953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797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6763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57014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600035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419144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218050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73022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343846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016565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566191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306222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49065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509074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39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660693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40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480590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41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74598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42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59476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44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308301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45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660372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46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735543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47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323956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48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987080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49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01773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508158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50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429594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51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414091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53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810893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54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969980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55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55354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56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739572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57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4264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96944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60994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54046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74861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0A1AF-16DE-42B0-B4FD-07DF23655B4F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3646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200" baseline="0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fld id="{5D00299D-6E10-40C4-927A-40A0632A3C30}" type="datetime1">
              <a:rPr lang="tr-TR" smtClean="0"/>
              <a:t>6.10.2022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20194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4DFC0-BDF4-419E-B144-0BD4668CABC8}" type="datetime1">
              <a:rPr lang="tr-TR" smtClean="0"/>
              <a:t>6.10.2022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5767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AF8AB-A116-4D8C-AD75-D34306C737EF}" type="datetime1">
              <a:rPr lang="tr-TR" smtClean="0"/>
              <a:t>6.10.2022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4693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177D7-D7B2-4008-B823-09CCC7D41C23}" type="datetime1">
              <a:rPr lang="tr-TR" smtClean="0"/>
              <a:t>6.10.2022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2596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200" b="1" baseline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B7E4B-280E-4BFE-9821-8749611666BE}" type="datetime1">
              <a:rPr lang="tr-TR" smtClean="0"/>
              <a:t>6.10.2022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5905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73974-593B-43AB-B818-0A261CB5A387}" type="datetime1">
              <a:rPr lang="tr-TR" smtClean="0"/>
              <a:t>6.10.2022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1789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80B-4178-43A2-92AD-CED3F65A5181}" type="datetime1">
              <a:rPr lang="tr-TR" smtClean="0"/>
              <a:t>6.10.2022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5350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9812A-AAE0-4307-AACE-F9689ADF4BF0}" type="datetime1">
              <a:rPr lang="tr-TR" smtClean="0"/>
              <a:t>6.10.2022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070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AD042-CFC9-4501-99C7-34D9950AEAF6}" type="datetime1">
              <a:rPr lang="tr-TR" smtClean="0"/>
              <a:t>6.10.2022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5950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881A-4727-4AB2-9538-18A15B0145BE}" type="datetime1">
              <a:rPr lang="tr-TR" smtClean="0"/>
              <a:t>6.10.2022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9317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1" y="5105400"/>
            <a:ext cx="8417859" cy="175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6141A-F2DB-4B66-A8D2-C5A3DF990B75}" type="datetime1">
              <a:rPr lang="tr-TR" smtClean="0"/>
              <a:t>6.10.2022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7354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D5CF6A27-95DD-4076-9602-C3D8D20A0E16}" type="datetime1">
              <a:rPr lang="tr-TR" smtClean="0"/>
              <a:t>6.10.2022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193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 spc="-7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2886072"/>
          </a:xfrm>
        </p:spPr>
        <p:txBody>
          <a:bodyPr>
            <a:normAutofit/>
          </a:bodyPr>
          <a:lstStyle/>
          <a:p>
            <a:pPr algn="ctr"/>
            <a:r>
              <a:rPr lang="tr-TR" sz="6000" b="1" dirty="0"/>
              <a:t>ÖĞRENME VE ÖĞRENMENİN ÖZELLİKLERİ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79327" y="4293096"/>
            <a:ext cx="7063740" cy="1872208"/>
          </a:xfrm>
        </p:spPr>
        <p:txBody>
          <a:bodyPr>
            <a:noAutofit/>
          </a:bodyPr>
          <a:lstStyle/>
          <a:p>
            <a:pPr algn="ctr"/>
            <a:r>
              <a:rPr lang="tr-TR" b="1" dirty="0">
                <a:solidFill>
                  <a:schemeClr val="tx1"/>
                </a:solidFill>
              </a:rPr>
              <a:t>Prof. Dr . Yasemin Ergenekon</a:t>
            </a:r>
          </a:p>
          <a:p>
            <a:pPr algn="ctr"/>
            <a:r>
              <a:rPr lang="tr-TR" b="1" dirty="0">
                <a:solidFill>
                  <a:schemeClr val="tx1"/>
                </a:solidFill>
              </a:rPr>
              <a:t>Anadolu Üniversitesi </a:t>
            </a:r>
          </a:p>
          <a:p>
            <a:pPr algn="ctr"/>
            <a:r>
              <a:rPr lang="tr-TR" b="1" dirty="0">
                <a:solidFill>
                  <a:schemeClr val="tx1"/>
                </a:solidFill>
              </a:rPr>
              <a:t>Eğitim Fakültesi</a:t>
            </a:r>
          </a:p>
          <a:p>
            <a:pPr algn="ctr"/>
            <a:r>
              <a:rPr lang="tr-TR" b="1" dirty="0">
                <a:solidFill>
                  <a:schemeClr val="tx1"/>
                </a:solidFill>
              </a:rPr>
              <a:t>Özel Eğitim Bölümü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7584" y="1988840"/>
            <a:ext cx="7388300" cy="4032448"/>
          </a:xfrm>
        </p:spPr>
        <p:txBody>
          <a:bodyPr>
            <a:normAutofit/>
          </a:bodyPr>
          <a:lstStyle/>
          <a:p>
            <a:r>
              <a:rPr lang="tr-TR" sz="2800" dirty="0"/>
              <a:t>Öğrenmeye yol açan ve sistematiklik içermeyen çevresel özellikler </a:t>
            </a:r>
            <a:r>
              <a:rPr lang="tr-TR" sz="2800" b="1" dirty="0"/>
              <a:t>“</a:t>
            </a:r>
            <a:r>
              <a:rPr lang="tr-TR" sz="2800" b="1" i="1" dirty="0" err="1"/>
              <a:t>öğretme</a:t>
            </a:r>
            <a:r>
              <a:rPr lang="tr-TR" sz="2800" dirty="0" err="1"/>
              <a:t>”dir</a:t>
            </a:r>
            <a:r>
              <a:rPr lang="tr-TR" sz="2800" dirty="0"/>
              <a:t>. </a:t>
            </a:r>
            <a:endParaRPr lang="tr-TR" sz="2800" b="1" dirty="0"/>
          </a:p>
          <a:p>
            <a:r>
              <a:rPr lang="tr-TR" sz="2800" dirty="0"/>
              <a:t>Öğrenmeye yol açan ve sistematik olarak yürütülen çalışmalar ise </a:t>
            </a:r>
            <a:r>
              <a:rPr lang="tr-TR" sz="2800" b="1" dirty="0"/>
              <a:t>“</a:t>
            </a:r>
            <a:r>
              <a:rPr lang="tr-TR" sz="2800" b="1" i="1" dirty="0"/>
              <a:t>öğretim</a:t>
            </a:r>
            <a:r>
              <a:rPr lang="tr-TR" sz="2800" b="1" dirty="0"/>
              <a:t>” </a:t>
            </a:r>
            <a:r>
              <a:rPr lang="tr-TR" sz="2800" dirty="0"/>
              <a:t>olarak isimlendirilir.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7384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828801"/>
            <a:ext cx="7269480" cy="4552527"/>
          </a:xfrm>
        </p:spPr>
        <p:txBody>
          <a:bodyPr>
            <a:noAutofit/>
          </a:bodyPr>
          <a:lstStyle/>
          <a:p>
            <a:r>
              <a:rPr lang="tr-TR" sz="2800" dirty="0"/>
              <a:t>Örneğin bir çocuk akranını gözleyerek “küplerle kule yapmayı, oyuncak araba sürmeyi” öğrenebilir. </a:t>
            </a:r>
          </a:p>
          <a:p>
            <a:r>
              <a:rPr lang="tr-TR" sz="2800" dirty="0"/>
              <a:t>Ancak her davranışın öğrenilmesi ya da her çocukta öğrenmenin bu kadar basit bir biçimde gerçekleşmesi söz konusu olmayabilir. </a:t>
            </a:r>
          </a:p>
          <a:p>
            <a:r>
              <a:rPr lang="tr-TR" sz="2800" dirty="0"/>
              <a:t>Dolayısıyla öğrenmenin olabilmesi için çoğu zaman öğretime gereksinim duyulmaktadır.</a:t>
            </a:r>
          </a:p>
          <a:p>
            <a:pPr>
              <a:buNone/>
            </a:pPr>
            <a:endParaRPr lang="tr-TR" sz="2800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828801"/>
            <a:ext cx="7269480" cy="4351337"/>
          </a:xfrm>
        </p:spPr>
        <p:txBody>
          <a:bodyPr/>
          <a:lstStyle/>
          <a:p>
            <a:r>
              <a:rPr lang="tr-TR" sz="2800" dirty="0"/>
              <a:t>Özellikle orta ve ileri derecede gelişimsel yetersizliği olan çocuklar ve yetişkinler için ‘</a:t>
            </a:r>
            <a:r>
              <a:rPr lang="tr-TR" sz="2800" u="sng" dirty="0"/>
              <a:t>yapılandırılmış</a:t>
            </a:r>
            <a:r>
              <a:rPr lang="tr-TR" sz="2800" dirty="0"/>
              <a:t>’ öğretim oturumları hazırlamak ve bu oturumları ‘</a:t>
            </a:r>
            <a:r>
              <a:rPr lang="tr-TR" sz="2800" u="sng" dirty="0"/>
              <a:t>sistematik</a:t>
            </a:r>
            <a:r>
              <a:rPr lang="tr-TR" sz="2800" dirty="0"/>
              <a:t>’ biçimde sunmak önem kazanmaktadır. </a:t>
            </a:r>
          </a:p>
          <a:p>
            <a:r>
              <a:rPr lang="tr-TR" sz="2800" dirty="0"/>
              <a:t>O halde “Öğretim nedir?” 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975008"/>
          </a:xfrm>
        </p:spPr>
        <p:txBody>
          <a:bodyPr>
            <a:normAutofit/>
          </a:bodyPr>
          <a:lstStyle/>
          <a:p>
            <a:pPr algn="ctr"/>
            <a:r>
              <a:rPr lang="tr-TR" sz="2800" dirty="0"/>
              <a:t>Öğretim nedir?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484785"/>
            <a:ext cx="7269480" cy="4695354"/>
          </a:xfrm>
        </p:spPr>
        <p:txBody>
          <a:bodyPr>
            <a:normAutofit/>
          </a:bodyPr>
          <a:lstStyle/>
          <a:p>
            <a:r>
              <a:rPr lang="tr-TR" sz="2800" b="1" dirty="0"/>
              <a:t>Öğretim </a:t>
            </a:r>
            <a:r>
              <a:rPr lang="tr-TR" sz="2800" dirty="0"/>
              <a:t>yeni ve/veya farklı uyaran durumlarında çocuğun tepkide bulunmasını sağlayabilmek için deneyimler organize etmektir. </a:t>
            </a:r>
          </a:p>
          <a:p>
            <a:r>
              <a:rPr lang="tr-TR" sz="2800" dirty="0"/>
              <a:t>Daha teknik bir tanımla öğretim, “</a:t>
            </a:r>
            <a:r>
              <a:rPr lang="tr-TR" sz="2800" b="1" i="1" dirty="0"/>
              <a:t>uyaran kontrolü</a:t>
            </a:r>
            <a:r>
              <a:rPr lang="tr-TR" sz="2800" dirty="0"/>
              <a:t>nün</a:t>
            </a:r>
            <a:r>
              <a:rPr lang="tr-TR" sz="2800" i="1" dirty="0"/>
              <a:t> </a:t>
            </a:r>
            <a:r>
              <a:rPr lang="tr-TR" sz="2800" dirty="0"/>
              <a:t>kurulması/geçişinin sağlanması” anlamına gelir. </a:t>
            </a:r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828801"/>
            <a:ext cx="7269480" cy="4351337"/>
          </a:xfrm>
        </p:spPr>
        <p:txBody>
          <a:bodyPr>
            <a:normAutofit/>
          </a:bodyPr>
          <a:lstStyle/>
          <a:p>
            <a:r>
              <a:rPr lang="tr-TR" sz="2800" dirty="0"/>
              <a:t>Bu ders kapsamında öğretim “çevrenin düzenlenmesiyle çocuğa istendik davranışların kazandırılması süreci” olarak ele alınmaktadır.  </a:t>
            </a:r>
          </a:p>
          <a:p>
            <a:r>
              <a:rPr lang="tr-TR" sz="2800" dirty="0"/>
              <a:t>Öğrenme sonucunda öğrenen bireyde birtakım değişiklikler meydana gelir. </a:t>
            </a:r>
          </a:p>
          <a:p>
            <a:endParaRPr lang="tr-TR" sz="3200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188640"/>
            <a:ext cx="7269480" cy="792088"/>
          </a:xfrm>
        </p:spPr>
        <p:txBody>
          <a:bodyPr>
            <a:normAutofit/>
          </a:bodyPr>
          <a:lstStyle/>
          <a:p>
            <a:pPr algn="ctr"/>
            <a:r>
              <a:rPr lang="tr-TR" sz="2800" dirty="0"/>
              <a:t>Öğrenmenin özellikleri nelerdir?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052736"/>
            <a:ext cx="7153988" cy="5328591"/>
          </a:xfrm>
        </p:spPr>
        <p:txBody>
          <a:bodyPr>
            <a:normAutofit lnSpcReduction="10000"/>
          </a:bodyPr>
          <a:lstStyle/>
          <a:p>
            <a:pPr marL="0" indent="0" fontAlgn="base" hangingPunct="0">
              <a:buNone/>
            </a:pPr>
            <a:r>
              <a:rPr lang="tr-TR" sz="2800" b="1" i="1" dirty="0">
                <a:solidFill>
                  <a:srgbClr val="00B050"/>
                </a:solidFill>
              </a:rPr>
              <a:t>1. Öğrenme öğrenci davranışının öğretimden sonra değişiklik göstermesidir.</a:t>
            </a:r>
          </a:p>
          <a:p>
            <a:pPr fontAlgn="base" hangingPunct="0"/>
            <a:r>
              <a:rPr lang="tr-TR" sz="2800" b="1" dirty="0"/>
              <a:t>Davranış</a:t>
            </a:r>
            <a:r>
              <a:rPr lang="tr-TR" sz="2800" dirty="0"/>
              <a:t> iki ya da daha fazla kişi tarafından güvenilir olarak gözlenebilen ve ölçülebilen, belli bir başlangıcı ve bitişi olan, tekrarlanabilen </a:t>
            </a:r>
            <a:r>
              <a:rPr lang="tr-TR" sz="2800" dirty="0" err="1"/>
              <a:t>devinsel</a:t>
            </a:r>
            <a:r>
              <a:rPr lang="tr-TR" sz="2800" dirty="0"/>
              <a:t> özellikler olarak tanımlanır. </a:t>
            </a:r>
          </a:p>
          <a:p>
            <a:pPr fontAlgn="base" hangingPunct="0"/>
            <a:r>
              <a:rPr lang="tr-TR" sz="2800" dirty="0"/>
              <a:t>Davranışları iki grupta toplamak olasıdır:</a:t>
            </a:r>
          </a:p>
          <a:p>
            <a:pPr lvl="1" fontAlgn="base" hangingPunct="0"/>
            <a:r>
              <a:rPr lang="tr-TR" sz="2800" dirty="0"/>
              <a:t>Tek basamaklı davranışlar </a:t>
            </a:r>
          </a:p>
          <a:p>
            <a:pPr lvl="1" fontAlgn="base" hangingPunct="0"/>
            <a:r>
              <a:rPr lang="tr-TR" sz="2800" dirty="0"/>
              <a:t>Zincirleme davranışlar </a:t>
            </a:r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828801"/>
            <a:ext cx="7269480" cy="4351337"/>
          </a:xfrm>
        </p:spPr>
        <p:txBody>
          <a:bodyPr>
            <a:normAutofit/>
          </a:bodyPr>
          <a:lstStyle/>
          <a:p>
            <a:r>
              <a:rPr lang="tr-TR" sz="2800" b="1" i="1" dirty="0"/>
              <a:t>Tek basamaklı davranışlar</a:t>
            </a:r>
            <a:r>
              <a:rPr lang="tr-TR" sz="2800" dirty="0"/>
              <a:t> başlangıcı ve sona erişi kolayca </a:t>
            </a:r>
            <a:r>
              <a:rPr lang="tr-TR" sz="2800" dirty="0" err="1"/>
              <a:t>ayırd</a:t>
            </a:r>
            <a:r>
              <a:rPr lang="tr-TR" sz="2800" dirty="0"/>
              <a:t> edilebilen davranışlar olarak tanımlanır. </a:t>
            </a:r>
          </a:p>
          <a:p>
            <a:r>
              <a:rPr lang="tr-TR" sz="2800" dirty="0"/>
              <a:t>Nesne ismi söyleme, söylenen kelimeyi tekrar etme vb. tek basamaklı davranışlara örnektir.  </a:t>
            </a:r>
          </a:p>
          <a:p>
            <a:endParaRPr lang="tr-TR" sz="2800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542960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55576" y="1052737"/>
            <a:ext cx="7460308" cy="5544616"/>
          </a:xfrm>
        </p:spPr>
        <p:txBody>
          <a:bodyPr>
            <a:noAutofit/>
          </a:bodyPr>
          <a:lstStyle/>
          <a:p>
            <a:r>
              <a:rPr lang="tr-TR" sz="2800" b="1" i="1" dirty="0"/>
              <a:t>Zincirleme davranışlar</a:t>
            </a:r>
            <a:r>
              <a:rPr lang="tr-TR" sz="2800" dirty="0"/>
              <a:t> birkaç davranışın bir araya gelerek daha karmaşık bir davranışı oluşturmasına denir. </a:t>
            </a:r>
          </a:p>
          <a:p>
            <a:r>
              <a:rPr lang="tr-TR" sz="2800" dirty="0"/>
              <a:t>Zincirleme davranışlar çeşitli akademik beceriler olabileceği gibi akademik olmayan beceriler de olabilir.  </a:t>
            </a:r>
          </a:p>
          <a:p>
            <a:r>
              <a:rPr lang="tr-TR" sz="2800" dirty="0"/>
              <a:t>Kazak giyme, bankamatikten para çekme, bulaşık yıkama, toplama yapma, makasla kesme, </a:t>
            </a:r>
            <a:r>
              <a:rPr lang="tr-TR" sz="2800" dirty="0" err="1"/>
              <a:t>labut</a:t>
            </a:r>
            <a:r>
              <a:rPr lang="tr-TR" sz="2800" dirty="0"/>
              <a:t> devirme, sıyrıklara ilkyardım yapma vb. zincirleme davranışlara örnek olarak verilebilir.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828801"/>
            <a:ext cx="7269480" cy="45525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b="1" i="1" dirty="0">
                <a:solidFill>
                  <a:srgbClr val="00B050"/>
                </a:solidFill>
              </a:rPr>
              <a:t>2. Öğretimde belirgin olarak üzerinde durulan bir davranış vardır.</a:t>
            </a:r>
            <a:r>
              <a:rPr lang="tr-TR" sz="2800" b="1" dirty="0">
                <a:solidFill>
                  <a:srgbClr val="00B050"/>
                </a:solidFill>
              </a:rPr>
              <a:t> </a:t>
            </a:r>
          </a:p>
          <a:p>
            <a:r>
              <a:rPr lang="tr-TR" sz="2800" dirty="0"/>
              <a:t>Bu davranışa ‘hedef davranış’ denir. </a:t>
            </a:r>
          </a:p>
          <a:p>
            <a:r>
              <a:rPr lang="tr-TR" sz="2800" b="1" i="1" dirty="0"/>
              <a:t>Hedef davranış</a:t>
            </a:r>
            <a:r>
              <a:rPr lang="tr-TR" sz="2800" dirty="0"/>
              <a:t> değiştirilmek ya da çocuğa kazandırılmak istenen davranıştır. 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686976"/>
          </a:xfrm>
        </p:spPr>
        <p:txBody>
          <a:bodyPr>
            <a:normAutofit/>
          </a:bodyPr>
          <a:lstStyle/>
          <a:p>
            <a:pPr algn="ctr"/>
            <a:r>
              <a:rPr lang="tr-TR" sz="2800" dirty="0"/>
              <a:t>Hedef davranış nasıl belirlenir?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196753"/>
            <a:ext cx="7153988" cy="5328592"/>
          </a:xfrm>
        </p:spPr>
        <p:txBody>
          <a:bodyPr>
            <a:normAutofit lnSpcReduction="10000"/>
          </a:bodyPr>
          <a:lstStyle/>
          <a:p>
            <a:pPr fontAlgn="base" hangingPunct="0"/>
            <a:r>
              <a:rPr lang="tr-TR" sz="2800" dirty="0"/>
              <a:t>Hedef davranış dört biçimde belirlenebilir:</a:t>
            </a:r>
          </a:p>
          <a:p>
            <a:pPr lvl="1" fontAlgn="base" hangingPunct="0"/>
            <a:r>
              <a:rPr lang="tr-TR" sz="2800" dirty="0"/>
              <a:t>Mümkün olan durumlarda davranış değişikliği sağlanacak ya da öğretim yapılacak kişiyle görüşerek bilgi edinme </a:t>
            </a:r>
          </a:p>
          <a:p>
            <a:pPr lvl="1" fontAlgn="base" hangingPunct="0"/>
            <a:r>
              <a:rPr lang="tr-TR" sz="2800" dirty="0"/>
              <a:t>Davranış değişikliği sağlanacak ya da öğretim yapılacak kişinin çevresinde yer alan önemli kişilerle (ör., anne-baba, kardeş, öğretmen, akran, bakıcı vb.) görüşerek bilgi edinme</a:t>
            </a:r>
          </a:p>
          <a:p>
            <a:pPr lvl="1" fontAlgn="base" hangingPunct="0"/>
            <a:r>
              <a:rPr lang="tr-TR" sz="2800" dirty="0"/>
              <a:t>Çeşitli testler uygulama</a:t>
            </a:r>
          </a:p>
          <a:p>
            <a:pPr lvl="1" fontAlgn="base" hangingPunct="0"/>
            <a:r>
              <a:rPr lang="tr-TR" sz="2800" dirty="0"/>
              <a:t>Doğrudan gözlem yoluyla bilgi edinme</a:t>
            </a:r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188640"/>
            <a:ext cx="7269480" cy="648072"/>
          </a:xfrm>
        </p:spPr>
        <p:txBody>
          <a:bodyPr>
            <a:normAutofit/>
          </a:bodyPr>
          <a:lstStyle/>
          <a:p>
            <a:pPr algn="ctr"/>
            <a:r>
              <a:rPr lang="tr-TR" sz="2800" dirty="0"/>
              <a:t>İçerik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908720"/>
            <a:ext cx="7488832" cy="5583519"/>
          </a:xfrm>
        </p:spPr>
        <p:txBody>
          <a:bodyPr>
            <a:normAutofit/>
          </a:bodyPr>
          <a:lstStyle/>
          <a:p>
            <a:r>
              <a:rPr lang="tr-TR" sz="2400" dirty="0"/>
              <a:t>Öğrenme kavramı ve öğrenmeyi açıklayan kuramlar nelerdir?</a:t>
            </a:r>
          </a:p>
          <a:p>
            <a:r>
              <a:rPr lang="tr-TR" sz="2400" dirty="0"/>
              <a:t>Öğrenme nedir?</a:t>
            </a:r>
          </a:p>
          <a:p>
            <a:r>
              <a:rPr lang="tr-TR" sz="2400" dirty="0"/>
              <a:t>Öğretim nedir?</a:t>
            </a:r>
          </a:p>
          <a:p>
            <a:r>
              <a:rPr lang="tr-TR" sz="2400" dirty="0"/>
              <a:t>Öğrenmenin özellikleri nelerdir?</a:t>
            </a:r>
          </a:p>
          <a:p>
            <a:r>
              <a:rPr lang="tr-TR" sz="2400" dirty="0"/>
              <a:t>Uyaran kontrolü nedir ve nasıl kurulur?</a:t>
            </a:r>
          </a:p>
          <a:p>
            <a:r>
              <a:rPr lang="tr-TR" sz="2400" dirty="0"/>
              <a:t>Uyaranda aşırı seçicilik nedir?</a:t>
            </a:r>
          </a:p>
          <a:p>
            <a:r>
              <a:rPr lang="tr-TR" sz="2400" dirty="0"/>
              <a:t>Ayrımlı pekiştirme nedir?</a:t>
            </a:r>
          </a:p>
          <a:p>
            <a:r>
              <a:rPr lang="tr-TR" sz="2400" dirty="0"/>
              <a:t>Sistematik öğretim nedir ve aşamaları nelerdir?</a:t>
            </a:r>
          </a:p>
          <a:p>
            <a:r>
              <a:rPr lang="tr-TR" sz="2400" dirty="0"/>
              <a:t>Etkili öğretmen özellikleri nelerdir?</a:t>
            </a:r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116632"/>
            <a:ext cx="7269480" cy="936104"/>
          </a:xfrm>
        </p:spPr>
        <p:txBody>
          <a:bodyPr>
            <a:noAutofit/>
          </a:bodyPr>
          <a:lstStyle/>
          <a:p>
            <a:pPr algn="ctr"/>
            <a:r>
              <a:rPr lang="tr-TR" sz="2800" dirty="0"/>
              <a:t>Hedef davranışta ne tür bir değişiklik yapılabilir?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124744"/>
            <a:ext cx="7848872" cy="5400599"/>
          </a:xfrm>
        </p:spPr>
        <p:txBody>
          <a:bodyPr>
            <a:noAutofit/>
          </a:bodyPr>
          <a:lstStyle/>
          <a:p>
            <a:r>
              <a:rPr lang="tr-TR" sz="2800" dirty="0"/>
              <a:t>Hedef davranış belirlendikten sonra bu davranışta nasıl bir değişiklik yapılacağına karar verilir. </a:t>
            </a:r>
          </a:p>
          <a:p>
            <a:r>
              <a:rPr lang="tr-TR" sz="2800" dirty="0"/>
              <a:t>Değişiklik izleyen şekilde yapılabilir:</a:t>
            </a:r>
          </a:p>
          <a:p>
            <a:pPr lvl="1"/>
            <a:r>
              <a:rPr lang="tr-TR" sz="2800" dirty="0"/>
              <a:t>Çocuğa davranış dağarcığında olmayan yeni bir davranış öğretme/kazandırma</a:t>
            </a:r>
          </a:p>
          <a:p>
            <a:pPr lvl="1"/>
            <a:r>
              <a:rPr lang="tr-TR" sz="2800" dirty="0"/>
              <a:t>Çocuğun davranış dağarcığında olan bir davranışı arttırma</a:t>
            </a:r>
          </a:p>
          <a:p>
            <a:pPr lvl="1"/>
            <a:r>
              <a:rPr lang="tr-TR" sz="2800" dirty="0"/>
              <a:t>Çocuğun davranış dağarcığında olan bir davranışı azaltma </a:t>
            </a:r>
          </a:p>
          <a:p>
            <a:pPr lvl="1"/>
            <a:r>
              <a:rPr lang="tr-TR" sz="2800" dirty="0"/>
              <a:t>Çocuğun davranış dağarcığında olan bir davranışı ortadan kaldırma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47095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980728"/>
            <a:ext cx="7704856" cy="55446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800" b="1" i="1" dirty="0">
                <a:solidFill>
                  <a:srgbClr val="00B050"/>
                </a:solidFill>
              </a:rPr>
              <a:t>3. Öğretimle uyaran kontrolü sağlanır.</a:t>
            </a:r>
            <a:r>
              <a:rPr lang="tr-TR" sz="2800" b="1" dirty="0">
                <a:solidFill>
                  <a:srgbClr val="00B050"/>
                </a:solidFill>
              </a:rPr>
              <a:t> </a:t>
            </a:r>
          </a:p>
          <a:p>
            <a:r>
              <a:rPr lang="tr-TR" sz="2800" dirty="0"/>
              <a:t>Bu ders kapsamında üzerinde en çok konuşulacak ve sizlerin en iyi bilmesi gereken kavramlardan bir tanesi “uyaran kontrolü” kavramıdır. </a:t>
            </a:r>
          </a:p>
          <a:p>
            <a:r>
              <a:rPr lang="tr-TR" sz="2800" dirty="0"/>
              <a:t>Bu ders bağlamında öğreneceğiniz öğretim yöntemlerinde de öğrenme uyaran kontrolünün kurulmasıyla sağlanmaktadır.</a:t>
            </a:r>
          </a:p>
          <a:p>
            <a:r>
              <a:rPr lang="tr-TR" sz="2800" dirty="0"/>
              <a:t>Dolayısıyla dersin en başında bu kavramı tam olarak anlayabilmeniz büyük önem taşımaktadır.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188640"/>
            <a:ext cx="7269480" cy="720080"/>
          </a:xfrm>
        </p:spPr>
        <p:txBody>
          <a:bodyPr>
            <a:normAutofit/>
          </a:bodyPr>
          <a:lstStyle/>
          <a:p>
            <a:pPr algn="ctr"/>
            <a:r>
              <a:rPr lang="tr-TR" sz="2800" dirty="0"/>
              <a:t>Uyaran kontrolü nedir?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052736"/>
            <a:ext cx="7848872" cy="5400599"/>
          </a:xfrm>
        </p:spPr>
        <p:txBody>
          <a:bodyPr>
            <a:noAutofit/>
          </a:bodyPr>
          <a:lstStyle/>
          <a:p>
            <a:r>
              <a:rPr lang="tr-TR" sz="2800" b="1" i="1" dirty="0"/>
              <a:t>Uyaran kontrolü,</a:t>
            </a:r>
            <a:r>
              <a:rPr lang="tr-TR" sz="2800" b="1" dirty="0"/>
              <a:t> </a:t>
            </a:r>
            <a:r>
              <a:rPr lang="tr-TR" sz="2800" dirty="0"/>
              <a:t>bireyin kendisine belli bir davranış öncesi uyaran sunulduğunda bu uyarana tahmin edilebilir ve güvenilir bir biçimde tepkide bulunmasıdır. </a:t>
            </a:r>
          </a:p>
          <a:p>
            <a:r>
              <a:rPr lang="tr-TR" sz="2800" dirty="0"/>
              <a:t>Bir başka deyişle uyaran kontrolü, davranışı kontrol eden uyaranların varlığında davranışın tutarlı olarak sergilenmesidir. </a:t>
            </a:r>
          </a:p>
          <a:p>
            <a:r>
              <a:rPr lang="tr-TR" sz="2800" dirty="0"/>
              <a:t>Örneğin bireye diş fırçalama becerisi öğretiliyorsa yemeklerden sonra bu becerinin öğretilmesine dikkat edilmelidir. 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758984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46404" y="1268761"/>
            <a:ext cx="7269480" cy="5256584"/>
          </a:xfrm>
        </p:spPr>
        <p:txBody>
          <a:bodyPr>
            <a:noAutofit/>
          </a:bodyPr>
          <a:lstStyle/>
          <a:p>
            <a:r>
              <a:rPr lang="tr-TR" sz="2800" dirty="0"/>
              <a:t>Ancak davranışın öncesinde sunulan bu uyaranlar kendi başlarına davranışın oluşmasını sağlamazlar. </a:t>
            </a:r>
          </a:p>
          <a:p>
            <a:r>
              <a:rPr lang="tr-TR" sz="2800" dirty="0"/>
              <a:t>Örneğin diş fırçalamayı bilmeyen bir çocuk bu beceriyi yerine getiremez. </a:t>
            </a:r>
          </a:p>
          <a:p>
            <a:r>
              <a:rPr lang="tr-TR" sz="2800" i="1" dirty="0">
                <a:solidFill>
                  <a:schemeClr val="accent1"/>
                </a:solidFill>
              </a:rPr>
              <a:t>Peki, davranışlar nasıl uyaran kontrolü altına alınır?</a:t>
            </a:r>
          </a:p>
          <a:p>
            <a:r>
              <a:rPr lang="tr-TR" sz="2800" dirty="0"/>
              <a:t>Davranışın uyaran kontrolü altına alınması </a:t>
            </a:r>
            <a:r>
              <a:rPr lang="tr-TR" sz="2800" b="1" dirty="0"/>
              <a:t>‘ayrımlı pekiştirme’ </a:t>
            </a:r>
            <a:r>
              <a:rPr lang="tr-TR" sz="2800" dirty="0"/>
              <a:t>yoluyla olur.   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98082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188640"/>
            <a:ext cx="7269480" cy="720080"/>
          </a:xfrm>
        </p:spPr>
        <p:txBody>
          <a:bodyPr>
            <a:normAutofit/>
          </a:bodyPr>
          <a:lstStyle/>
          <a:p>
            <a:pPr algn="ctr"/>
            <a:r>
              <a:rPr lang="tr-TR" sz="2800" dirty="0"/>
              <a:t>Uyaran kontrolü nasıl kurulur?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27584" y="1124744"/>
            <a:ext cx="7388300" cy="5472607"/>
          </a:xfrm>
        </p:spPr>
        <p:txBody>
          <a:bodyPr>
            <a:noAutofit/>
          </a:bodyPr>
          <a:lstStyle/>
          <a:p>
            <a:r>
              <a:rPr lang="tr-TR" sz="2800" b="1" i="1" dirty="0"/>
              <a:t>Uyaran kontrolü </a:t>
            </a:r>
            <a:r>
              <a:rPr lang="tr-TR" sz="2800" dirty="0"/>
              <a:t>bir hedef uyaranın sunulması ya da ortamda var olması nedeniyle bireyin kendisinden beklenen davranışı sergilediği için pekiştirilmesiyle kurulur. </a:t>
            </a:r>
          </a:p>
          <a:p>
            <a:r>
              <a:rPr lang="tr-TR" sz="2800" dirty="0"/>
              <a:t>Uyaran kontrolünün kurulabilmesi için ortamda öncelikle </a:t>
            </a:r>
            <a:r>
              <a:rPr lang="tr-TR" sz="2800" i="1" dirty="0" err="1"/>
              <a:t>ayırd</a:t>
            </a:r>
            <a:r>
              <a:rPr lang="tr-TR" sz="2800" i="1" dirty="0"/>
              <a:t> edici uyaran (</a:t>
            </a:r>
            <a:r>
              <a:rPr lang="tr-TR" sz="2800" dirty="0"/>
              <a:t>U</a:t>
            </a:r>
            <a:r>
              <a:rPr lang="tr-TR" sz="2800" baseline="30000" dirty="0"/>
              <a:t>A</a:t>
            </a:r>
            <a:r>
              <a:rPr lang="tr-TR" sz="2800" dirty="0"/>
              <a:t> ile gösterilir) bulunmalı ya da bireye </a:t>
            </a:r>
            <a:r>
              <a:rPr lang="tr-TR" sz="2800" dirty="0" err="1"/>
              <a:t>ayırd</a:t>
            </a:r>
            <a:r>
              <a:rPr lang="tr-TR" sz="2800" dirty="0"/>
              <a:t> edici uyaran sunulmalıdır.</a:t>
            </a:r>
          </a:p>
          <a:p>
            <a:r>
              <a:rPr lang="tr-TR" sz="2800" dirty="0"/>
              <a:t>Uyaran kontrolünü sağlayabilmek için öncelikle bireyin </a:t>
            </a:r>
            <a:r>
              <a:rPr lang="tr-TR" sz="2800" dirty="0" err="1"/>
              <a:t>ayırd</a:t>
            </a:r>
            <a:r>
              <a:rPr lang="tr-TR" sz="2800" dirty="0"/>
              <a:t> etmeyi öğrenmesi gerekir.  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686976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268761"/>
            <a:ext cx="7269480" cy="5112568"/>
          </a:xfrm>
        </p:spPr>
        <p:txBody>
          <a:bodyPr>
            <a:normAutofit/>
          </a:bodyPr>
          <a:lstStyle/>
          <a:p>
            <a:r>
              <a:rPr lang="tr-TR" sz="2800" dirty="0"/>
              <a:t>Birey </a:t>
            </a:r>
            <a:r>
              <a:rPr lang="tr-TR" sz="2800" dirty="0" err="1"/>
              <a:t>ayırd</a:t>
            </a:r>
            <a:r>
              <a:rPr lang="tr-TR" sz="2800" dirty="0"/>
              <a:t> edici uyaranın varlığında istendik tepkide bulunursa pekiştirilir (U</a:t>
            </a:r>
            <a:r>
              <a:rPr lang="tr-TR" sz="2800" baseline="30000" dirty="0"/>
              <a:t>P</a:t>
            </a:r>
            <a:r>
              <a:rPr lang="tr-TR" sz="2800" dirty="0"/>
              <a:t> ile gösterilir).  </a:t>
            </a:r>
          </a:p>
          <a:p>
            <a:r>
              <a:rPr lang="tr-TR" sz="2800" dirty="0"/>
              <a:t>Bireyin verdiği aynı tepki başka bir uyaran ya da uyaran grubunun (U</a:t>
            </a:r>
            <a:r>
              <a:rPr lang="tr-TR" sz="2800" baseline="30000" dirty="0">
                <a:sym typeface="Symbol"/>
              </a:rPr>
              <a:t></a:t>
            </a:r>
            <a:r>
              <a:rPr lang="tr-TR" sz="2800" dirty="0"/>
              <a:t>) varlığında ya da sunumunda da gösterilirse verilen bu tepki pekiştirmeyle sonuçlandırılmaz. </a:t>
            </a:r>
          </a:p>
          <a:p>
            <a:r>
              <a:rPr lang="tr-TR" sz="2800" dirty="0"/>
              <a:t>Özetle uyaran kontrolü </a:t>
            </a:r>
            <a:r>
              <a:rPr lang="tr-TR" sz="2800" b="1" dirty="0"/>
              <a:t>“</a:t>
            </a:r>
            <a:r>
              <a:rPr lang="tr-TR" sz="2800" b="1" i="1" dirty="0"/>
              <a:t>ayrımlı pekiştirmeyle</a:t>
            </a:r>
            <a:r>
              <a:rPr lang="tr-TR" sz="2800" b="1" dirty="0"/>
              <a:t>” </a:t>
            </a:r>
            <a:r>
              <a:rPr lang="tr-TR" sz="2800" dirty="0"/>
              <a:t>sağlanır.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828801"/>
            <a:ext cx="7269480" cy="4351337"/>
          </a:xfrm>
        </p:spPr>
        <p:txBody>
          <a:bodyPr>
            <a:normAutofit/>
          </a:bodyPr>
          <a:lstStyle/>
          <a:p>
            <a:r>
              <a:rPr lang="tr-TR" sz="2800" dirty="0"/>
              <a:t>Örneğin çocuğa “</a:t>
            </a:r>
            <a:r>
              <a:rPr lang="tr-TR" sz="2800" dirty="0" err="1"/>
              <a:t>araba”nın</a:t>
            </a:r>
            <a:r>
              <a:rPr lang="tr-TR" sz="2800" dirty="0"/>
              <a:t> tanıtılmaya çalışıldığını varsayalım.</a:t>
            </a:r>
          </a:p>
          <a:p>
            <a:r>
              <a:rPr lang="tr-TR" sz="2800" dirty="0"/>
              <a:t>Bu amaçla çocuğa otobüs, kamyon ve tren resimleri gösterilir.</a:t>
            </a:r>
          </a:p>
          <a:p>
            <a:r>
              <a:rPr lang="tr-TR" sz="2800" dirty="0"/>
              <a:t>Ardından “Önündekilere bak. Hangisi araba? Göster.” diye sorulur. </a:t>
            </a:r>
          </a:p>
          <a:p>
            <a:r>
              <a:rPr lang="tr-TR" sz="2800" dirty="0"/>
              <a:t>Çocuk “araba” resmini gösterirse çocuğun tepkisi pekiştirilir.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830992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340769"/>
            <a:ext cx="7269480" cy="5040560"/>
          </a:xfrm>
        </p:spPr>
        <p:txBody>
          <a:bodyPr>
            <a:normAutofit/>
          </a:bodyPr>
          <a:lstStyle/>
          <a:p>
            <a:r>
              <a:rPr lang="tr-TR" sz="2800" dirty="0"/>
              <a:t>Bireyin hedef uyaran kendisine sunulduğunda istendik tepkide bulunması uyaran kontrolünün kurulmuş olabileceğini göstermektedir. </a:t>
            </a:r>
          </a:p>
          <a:p>
            <a:r>
              <a:rPr lang="tr-TR" sz="2800" dirty="0"/>
              <a:t>Uyaran kontrolünün kesin olarak kurulup kurulmadığı bir uyarana karşı bireyin tahmin edilebilir ve güvenilir biçimde tepkide bulunmasıyla anlaşılır. </a:t>
            </a:r>
          </a:p>
          <a:p>
            <a:r>
              <a:rPr lang="tr-TR" sz="2800" dirty="0"/>
              <a:t>Dolayısıyla uyaran kontrolünün nasıl kurulduğunun yanıtı ayrımlı pekiştirme olacaktır.</a:t>
            </a:r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542960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196753"/>
            <a:ext cx="7269480" cy="4983386"/>
          </a:xfrm>
        </p:spPr>
        <p:txBody>
          <a:bodyPr>
            <a:normAutofit/>
          </a:bodyPr>
          <a:lstStyle/>
          <a:p>
            <a:r>
              <a:rPr lang="tr-TR" sz="2800" dirty="0"/>
              <a:t>Bazı durumlarda ortamda uyaran olduğu halde davranış sergilenmiyor olabilir. </a:t>
            </a:r>
          </a:p>
          <a:p>
            <a:r>
              <a:rPr lang="tr-TR" sz="2800" dirty="0"/>
              <a:t>Bu durumda öğretmenin bazı teknikler kullanması gerekir.</a:t>
            </a:r>
          </a:p>
          <a:p>
            <a:r>
              <a:rPr lang="tr-TR" sz="2800" dirty="0"/>
              <a:t>Bu tekniklere genel olarak “uygulamacı yardımı” denilebilir. </a:t>
            </a:r>
          </a:p>
          <a:p>
            <a:r>
              <a:rPr lang="tr-TR" sz="2800" dirty="0"/>
              <a:t>Bu ders kapsamında bu amaçla kullanılan tüm yardım çeşitleri için </a:t>
            </a:r>
            <a:r>
              <a:rPr lang="tr-TR" sz="2800" b="1" i="1" dirty="0"/>
              <a:t>“ipucu” </a:t>
            </a:r>
            <a:r>
              <a:rPr lang="tr-TR" sz="2800" dirty="0"/>
              <a:t>kavramı kullanılacaktır. </a:t>
            </a:r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28</a:t>
            </a:fld>
            <a:endParaRPr lang="tr-T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260648"/>
            <a:ext cx="7269480" cy="720080"/>
          </a:xfrm>
        </p:spPr>
        <p:txBody>
          <a:bodyPr>
            <a:normAutofit/>
          </a:bodyPr>
          <a:lstStyle/>
          <a:p>
            <a:pPr algn="ctr"/>
            <a:r>
              <a:rPr lang="tr-TR" sz="2800" dirty="0"/>
              <a:t>İpucu ile yardım arasındaki fark nedir?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124744"/>
            <a:ext cx="7269480" cy="5328591"/>
          </a:xfrm>
        </p:spPr>
        <p:txBody>
          <a:bodyPr>
            <a:normAutofit/>
          </a:bodyPr>
          <a:lstStyle/>
          <a:p>
            <a:r>
              <a:rPr lang="tr-TR" sz="2800" b="1" i="1" dirty="0"/>
              <a:t>Yardım</a:t>
            </a:r>
            <a:r>
              <a:rPr lang="tr-TR" sz="2800" dirty="0"/>
              <a:t> öğretim sırasında bireyin gereksinim duyduğu herhangi bir anda ve planlanmadan sunulan durumdur. </a:t>
            </a:r>
          </a:p>
          <a:p>
            <a:r>
              <a:rPr lang="tr-TR" sz="2800" b="1" i="1" dirty="0"/>
              <a:t>İpucu</a:t>
            </a:r>
            <a:r>
              <a:rPr lang="tr-TR" sz="2800" dirty="0"/>
              <a:t> öğrenen bireyin tepkisinden önce davranışın gerçekleşme olasılığını arttırmak ya da sağlamak üzere planlı olarak sunulan durumdur. </a:t>
            </a:r>
          </a:p>
          <a:p>
            <a:r>
              <a:rPr lang="tr-TR" sz="2800" dirty="0"/>
              <a:t>İpucu sunulması durumunda öğretmenin mutlaka sunduğu ipucunu nasıl </a:t>
            </a:r>
            <a:r>
              <a:rPr lang="tr-TR" sz="2800" b="1" dirty="0"/>
              <a:t>silikleştireceğini</a:t>
            </a:r>
            <a:r>
              <a:rPr lang="tr-TR" sz="2800" dirty="0"/>
              <a:t> de planlamış olması gerekir. </a:t>
            </a:r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29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46404" y="116632"/>
            <a:ext cx="7269480" cy="936104"/>
          </a:xfrm>
        </p:spPr>
        <p:txBody>
          <a:bodyPr>
            <a:normAutofit/>
          </a:bodyPr>
          <a:lstStyle/>
          <a:p>
            <a:pPr algn="ctr"/>
            <a:r>
              <a:rPr lang="tr-TR" sz="2800" dirty="0"/>
              <a:t>Öğrenme kavramı ve öğrenmeyi açıklayan kuramlar nelerdir?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7584" y="1196752"/>
            <a:ext cx="7388300" cy="5328593"/>
          </a:xfrm>
        </p:spPr>
        <p:txBody>
          <a:bodyPr>
            <a:normAutofit lnSpcReduction="10000"/>
          </a:bodyPr>
          <a:lstStyle/>
          <a:p>
            <a:r>
              <a:rPr lang="tr-TR" sz="2800" dirty="0"/>
              <a:t>Öğrenme kavramı farklı kuramlara göre farklı biçimlerde açıklanmaktadır.</a:t>
            </a:r>
          </a:p>
          <a:p>
            <a:r>
              <a:rPr lang="tr-TR" sz="2800" dirty="0"/>
              <a:t>Öğrenme kuramları öğrenme kavramını açıklamak için üzerinde durdukları süreçlerin özelliklerine göre üç grupta toplanır:</a:t>
            </a:r>
          </a:p>
          <a:p>
            <a:r>
              <a:rPr lang="tr-TR" sz="2800" u="sng" dirty="0"/>
              <a:t>Bilişsel yaklaşım:</a:t>
            </a:r>
            <a:r>
              <a:rPr lang="tr-TR" sz="2800" dirty="0"/>
              <a:t> Öğrenmeyi bilişsel süreçlerle açıklar. </a:t>
            </a:r>
          </a:p>
          <a:p>
            <a:r>
              <a:rPr lang="tr-TR" sz="2800" dirty="0"/>
              <a:t>Bu yaklaşım içinde yer alan kuramlar:</a:t>
            </a:r>
          </a:p>
          <a:p>
            <a:pPr lvl="1"/>
            <a:r>
              <a:rPr lang="tr-TR" sz="2800" dirty="0" err="1"/>
              <a:t>Gestalt</a:t>
            </a:r>
            <a:r>
              <a:rPr lang="tr-TR" sz="2800" dirty="0"/>
              <a:t> kuramı</a:t>
            </a:r>
          </a:p>
          <a:p>
            <a:pPr lvl="1"/>
            <a:r>
              <a:rPr lang="tr-TR" sz="2800" dirty="0"/>
              <a:t>Bilgi-</a:t>
            </a:r>
            <a:r>
              <a:rPr lang="tr-TR" sz="2800" dirty="0" err="1"/>
              <a:t>işlemleme</a:t>
            </a:r>
            <a:r>
              <a:rPr lang="tr-TR" sz="2800" dirty="0"/>
              <a:t> kuramı</a:t>
            </a:r>
          </a:p>
          <a:p>
            <a:pPr lvl="1"/>
            <a:r>
              <a:rPr lang="tr-TR" sz="2800" dirty="0"/>
              <a:t>Güdülenme kuramı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22065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260648"/>
            <a:ext cx="7269480" cy="792088"/>
          </a:xfrm>
        </p:spPr>
        <p:txBody>
          <a:bodyPr>
            <a:normAutofit/>
          </a:bodyPr>
          <a:lstStyle/>
          <a:p>
            <a:pPr algn="ctr"/>
            <a:r>
              <a:rPr lang="tr-TR" sz="2800" dirty="0"/>
              <a:t>Uyaranda aşırı seçicilik nedir?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268761"/>
            <a:ext cx="7269480" cy="5112568"/>
          </a:xfrm>
        </p:spPr>
        <p:txBody>
          <a:bodyPr>
            <a:normAutofit/>
          </a:bodyPr>
          <a:lstStyle/>
          <a:p>
            <a:r>
              <a:rPr lang="tr-TR" sz="2800" b="1" i="1" dirty="0"/>
              <a:t>Uyaranda aşırı seçicilik,</a:t>
            </a:r>
            <a:r>
              <a:rPr lang="tr-TR" sz="2800" b="1" dirty="0"/>
              <a:t> </a:t>
            </a:r>
            <a:r>
              <a:rPr lang="tr-TR" sz="2800" dirty="0"/>
              <a:t>hedef uyaranın belli özelliklerine (ör., aynı harfle başlama, belli bir renkte veya büyüklükte olma ya da resimler arasında benzerlikler olması vb.) karşı bireyin aşırı seçici olmasıdır. </a:t>
            </a:r>
          </a:p>
          <a:p>
            <a:r>
              <a:rPr lang="tr-TR" sz="2800" dirty="0"/>
              <a:t>Bir başka deyişle bireyde </a:t>
            </a:r>
            <a:r>
              <a:rPr lang="tr-TR" sz="2800" dirty="0" err="1"/>
              <a:t>ayırd</a:t>
            </a:r>
            <a:r>
              <a:rPr lang="tr-TR" sz="2800" dirty="0"/>
              <a:t> etmenin gelişmemesi durumudur.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30</a:t>
            </a:fld>
            <a:endParaRPr lang="tr-T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188641"/>
            <a:ext cx="7269480" cy="576063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908720"/>
            <a:ext cx="7632847" cy="5760639"/>
          </a:xfrm>
        </p:spPr>
        <p:txBody>
          <a:bodyPr>
            <a:normAutofit fontScale="92500" lnSpcReduction="10000"/>
          </a:bodyPr>
          <a:lstStyle/>
          <a:p>
            <a:r>
              <a:rPr lang="tr-TR" sz="2600" dirty="0"/>
              <a:t>Örneğin Türkiye’nin başkentini öğretmek ve öğrencinin Ankara sözcüğünü okuması hedef davranışımız olsun. </a:t>
            </a:r>
          </a:p>
          <a:p>
            <a:r>
              <a:rPr lang="tr-TR" sz="2600" dirty="0"/>
              <a:t>Dolayısıyla hedef uyaran “Ankara” sözcüğüdür.</a:t>
            </a:r>
          </a:p>
          <a:p>
            <a:r>
              <a:rPr lang="tr-TR" sz="2600" dirty="0"/>
              <a:t>Çocuktan beklenen çeşitli il isimlerinin yazılı olduğu kartlar kendisine sunulduğunda Türkiye’nin başkenti olan Ankara yazan kartı göstermesidir. </a:t>
            </a:r>
          </a:p>
          <a:p>
            <a:r>
              <a:rPr lang="tr-TR" sz="2600" dirty="0"/>
              <a:t>Çocuk öğretim süresinde hedef uyaranın “A” harfiyle başlayıp “a” harfiyle bittiğini düşünerek tepkide bulunuyorsa kendisine sunulan il isimlerinin yazılı olduğu kartlar arasında yer alan “Adana”yı da gösterebilir. </a:t>
            </a:r>
          </a:p>
          <a:p>
            <a:r>
              <a:rPr lang="tr-TR" sz="2600" dirty="0"/>
              <a:t>Bu durum uyaranda aşırı seçiciliğe örnektir.</a:t>
            </a:r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31</a:t>
            </a:fld>
            <a:endParaRPr lang="tr-T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542960"/>
          </a:xfrm>
        </p:spPr>
        <p:txBody>
          <a:bodyPr>
            <a:normAutofit/>
          </a:bodyPr>
          <a:lstStyle/>
          <a:p>
            <a:pPr algn="ctr"/>
            <a:r>
              <a:rPr lang="tr-TR" sz="2800" dirty="0"/>
              <a:t>Ayrımlı pekiştirme nedir?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124744"/>
            <a:ext cx="7269480" cy="5328591"/>
          </a:xfrm>
        </p:spPr>
        <p:txBody>
          <a:bodyPr>
            <a:normAutofit/>
          </a:bodyPr>
          <a:lstStyle/>
          <a:p>
            <a:r>
              <a:rPr lang="tr-TR" sz="2800" b="1" i="1" dirty="0"/>
              <a:t>Ayrımlı pekiştirme, </a:t>
            </a:r>
            <a:r>
              <a:rPr lang="tr-TR" sz="2800" dirty="0"/>
              <a:t>bir uyarana bağlı olarak davranışın sergilendiği durumda </a:t>
            </a:r>
            <a:r>
              <a:rPr lang="tr-TR" sz="2800" dirty="0" err="1"/>
              <a:t>pekiştirecin</a:t>
            </a:r>
            <a:r>
              <a:rPr lang="tr-TR" sz="2800" dirty="0"/>
              <a:t> sunulması ve o uyaranın ortamda bulunmadığı durumda davranışın pekiştirilmemesi olarak tanımlanır. </a:t>
            </a:r>
          </a:p>
          <a:p>
            <a:r>
              <a:rPr lang="tr-TR" sz="2800" dirty="0"/>
              <a:t>Amaç “bir davranış için uyaran kontrolü” sağlamaksa (uyaranın ortamda olması durumunda davranışın tutarlı olarak sergilenmesi) ayrımlı pekiştirme kullanılır.</a:t>
            </a:r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32</a:t>
            </a:fld>
            <a:endParaRPr lang="tr-TR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116632"/>
            <a:ext cx="7269480" cy="576064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55576" y="836712"/>
            <a:ext cx="7560840" cy="5688631"/>
          </a:xfrm>
        </p:spPr>
        <p:txBody>
          <a:bodyPr>
            <a:normAutofit lnSpcReduction="10000"/>
          </a:bodyPr>
          <a:lstStyle/>
          <a:p>
            <a:r>
              <a:rPr lang="tr-TR" sz="2600" dirty="0"/>
              <a:t>Bir öğretmenden yapması beklenen en önemli davranış ayrımlı pekiştirme sürecini sınıfında etkili şekilde kullanmasıdır. </a:t>
            </a:r>
          </a:p>
          <a:p>
            <a:r>
              <a:rPr lang="tr-TR" sz="2600" dirty="0"/>
              <a:t>Bir davranışın oluşumunu ya da devamını istiyorsa öğretmenin: </a:t>
            </a:r>
          </a:p>
          <a:p>
            <a:pPr lvl="1"/>
            <a:r>
              <a:rPr lang="tr-TR" sz="2600" dirty="0"/>
              <a:t>O davranış için ortamda uyaran bulunduğundan emin olması</a:t>
            </a:r>
          </a:p>
          <a:p>
            <a:pPr lvl="1"/>
            <a:r>
              <a:rPr lang="tr-TR" sz="2600" dirty="0"/>
              <a:t>Hedef davranış sergilendiğinde bireyin davranışını pekiştirmesi </a:t>
            </a:r>
          </a:p>
          <a:p>
            <a:pPr lvl="1"/>
            <a:r>
              <a:rPr lang="tr-TR" sz="2600" dirty="0"/>
              <a:t>Sergilenmediğinde ise pekiştirmemesi gerekir. </a:t>
            </a:r>
          </a:p>
          <a:p>
            <a:r>
              <a:rPr lang="tr-TR" sz="2600" dirty="0"/>
              <a:t>Bu durumun davranışın ‘bireyin dağarcığında olması durumunda’ söz konusu olduğunu hatırlayınız. </a:t>
            </a:r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33</a:t>
            </a:fld>
            <a:endParaRPr lang="tr-TR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828801"/>
            <a:ext cx="7269480" cy="4351337"/>
          </a:xfrm>
        </p:spPr>
        <p:txBody>
          <a:bodyPr/>
          <a:lstStyle/>
          <a:p>
            <a:r>
              <a:rPr lang="tr-TR" sz="2800" i="1" dirty="0"/>
              <a:t>Bireyin dağarcığında bu davranış hiç yoksa bir başka deyişle davranış hiç sergilenmiyorsa ne olacak? </a:t>
            </a:r>
          </a:p>
          <a:p>
            <a:r>
              <a:rPr lang="tr-TR" sz="2800" dirty="0"/>
              <a:t>Bu durumda “uyaranın davranış üzerinde kontrol kurması” olası değildir. </a:t>
            </a:r>
          </a:p>
          <a:p>
            <a:r>
              <a:rPr lang="tr-TR" sz="2800" dirty="0"/>
              <a:t>Bu ders kapsamında bu durumla nasıl baş edileceği öğrenilecektir. </a:t>
            </a:r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34</a:t>
            </a:fld>
            <a:endParaRPr lang="tr-TR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614968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124744"/>
            <a:ext cx="7269480" cy="5256583"/>
          </a:xfrm>
        </p:spPr>
        <p:txBody>
          <a:bodyPr>
            <a:normAutofit/>
          </a:bodyPr>
          <a:lstStyle/>
          <a:p>
            <a:r>
              <a:rPr lang="tr-TR" sz="2800" dirty="0"/>
              <a:t>Öğretim bir süreçtir.  </a:t>
            </a:r>
          </a:p>
          <a:p>
            <a:r>
              <a:rPr lang="tr-TR" sz="2800" dirty="0"/>
              <a:t>Bu sürecin iki anlamı vardır:</a:t>
            </a:r>
          </a:p>
          <a:p>
            <a:pPr lvl="1"/>
            <a:r>
              <a:rPr lang="tr-TR" sz="2800" dirty="0"/>
              <a:t>Uyaran kontrolünü kurmak ve transferini sağlamak </a:t>
            </a:r>
          </a:p>
          <a:p>
            <a:pPr lvl="1"/>
            <a:r>
              <a:rPr lang="tr-TR" sz="2800" dirty="0"/>
              <a:t>Ne öğretileceğini belirlemek üzere kullanılan basamakları belirlemek</a:t>
            </a:r>
          </a:p>
          <a:p>
            <a:r>
              <a:rPr lang="tr-TR" sz="2800" dirty="0"/>
              <a:t>Bu amaçla: </a:t>
            </a:r>
          </a:p>
          <a:p>
            <a:pPr lvl="1"/>
            <a:r>
              <a:rPr lang="tr-TR" sz="2800" dirty="0"/>
              <a:t>Öğretimin nasıl yapılacağını belirlemek</a:t>
            </a:r>
          </a:p>
          <a:p>
            <a:pPr lvl="1"/>
            <a:r>
              <a:rPr lang="tr-TR" sz="2800" dirty="0"/>
              <a:t>Öğretim için ölçüt belirlemek </a:t>
            </a:r>
          </a:p>
          <a:p>
            <a:pPr lvl="1"/>
            <a:r>
              <a:rPr lang="tr-TR" sz="2800" dirty="0"/>
              <a:t>Öğretimin nasıl değerlendirileceğini belirlemek gerekir. </a:t>
            </a:r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35</a:t>
            </a:fld>
            <a:endParaRPr lang="tr-TR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476672"/>
            <a:ext cx="7269480" cy="648072"/>
          </a:xfrm>
        </p:spPr>
        <p:txBody>
          <a:bodyPr>
            <a:normAutofit/>
          </a:bodyPr>
          <a:lstStyle/>
          <a:p>
            <a:pPr algn="ctr"/>
            <a:r>
              <a:rPr lang="tr-TR" sz="2800" dirty="0"/>
              <a:t>Sistematik öğretim nedir?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340769"/>
            <a:ext cx="7269480" cy="4839370"/>
          </a:xfrm>
        </p:spPr>
        <p:txBody>
          <a:bodyPr>
            <a:normAutofit/>
          </a:bodyPr>
          <a:lstStyle/>
          <a:p>
            <a:r>
              <a:rPr lang="tr-TR" sz="2800" dirty="0"/>
              <a:t>Nitelikli bir öğretim için öğretmenin “sistematik öğretim” sunması gerekir.</a:t>
            </a:r>
          </a:p>
          <a:p>
            <a:r>
              <a:rPr lang="tr-TR" sz="2800" b="1" i="1" dirty="0"/>
              <a:t>Sistematik öğretim, </a:t>
            </a:r>
            <a:r>
              <a:rPr lang="tr-TR" sz="2800" dirty="0"/>
              <a:t>öğretimin bir plana bağlı kalınarak tutarlı biçimde yürütülmesidir. </a:t>
            </a:r>
          </a:p>
          <a:p>
            <a:r>
              <a:rPr lang="tr-TR" sz="2800" dirty="0"/>
              <a:t>Sistematik öğretim bir süreçtir. 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36</a:t>
            </a:fld>
            <a:endParaRPr lang="tr-TR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116632"/>
            <a:ext cx="7153988" cy="576064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764704"/>
            <a:ext cx="7269480" cy="5760640"/>
          </a:xfrm>
        </p:spPr>
        <p:txBody>
          <a:bodyPr>
            <a:noAutofit/>
          </a:bodyPr>
          <a:lstStyle/>
          <a:p>
            <a:r>
              <a:rPr lang="tr-TR" sz="2400" dirty="0"/>
              <a:t>Bu süreçte öğretmenin: </a:t>
            </a:r>
          </a:p>
          <a:p>
            <a:pPr lvl="1"/>
            <a:r>
              <a:rPr lang="tr-TR" sz="2400" dirty="0"/>
              <a:t>Ne öğreteceğine karar vermesi</a:t>
            </a:r>
          </a:p>
          <a:p>
            <a:pPr lvl="1"/>
            <a:r>
              <a:rPr lang="tr-TR" sz="2400" dirty="0"/>
              <a:t>Hedef davranışı kazandırmak üzere bir program hazırlaması (öğretim etkinliklerini belirlemesi)</a:t>
            </a:r>
          </a:p>
          <a:p>
            <a:pPr lvl="1"/>
            <a:r>
              <a:rPr lang="tr-TR" sz="2400" dirty="0"/>
              <a:t>Programı uygulaması</a:t>
            </a:r>
          </a:p>
          <a:p>
            <a:pPr lvl="1"/>
            <a:r>
              <a:rPr lang="tr-TR" sz="2400" dirty="0"/>
              <a:t>Süreç boyunca sürekli veri toplaması </a:t>
            </a:r>
          </a:p>
          <a:p>
            <a:pPr lvl="1"/>
            <a:r>
              <a:rPr lang="tr-TR" sz="2400" dirty="0"/>
              <a:t>Davranışta istendik değişiklik olup olmadığını (uyaran kontrolünün kurulup kurulmadığını) incelemesi</a:t>
            </a:r>
          </a:p>
          <a:p>
            <a:pPr lvl="1"/>
            <a:r>
              <a:rPr lang="tr-TR" sz="2400" dirty="0"/>
              <a:t>Gerektiğinde verilere dayalı olarak programda uyarlama yapması</a:t>
            </a:r>
          </a:p>
          <a:p>
            <a:pPr lvl="1"/>
            <a:r>
              <a:rPr lang="tr-TR" sz="2400" dirty="0"/>
              <a:t>Öğrenilen davranışların kalıcılığının korunması için planlama yapması </a:t>
            </a:r>
          </a:p>
          <a:p>
            <a:pPr lvl="1"/>
            <a:r>
              <a:rPr lang="tr-TR" sz="2400" dirty="0"/>
              <a:t>Genelleme için planlama yapması gerekir.    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37</a:t>
            </a:fld>
            <a:endParaRPr lang="tr-TR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188640"/>
            <a:ext cx="7269480" cy="864096"/>
          </a:xfrm>
        </p:spPr>
        <p:txBody>
          <a:bodyPr>
            <a:noAutofit/>
          </a:bodyPr>
          <a:lstStyle/>
          <a:p>
            <a:pPr algn="ctr"/>
            <a:r>
              <a:rPr lang="tr-TR" sz="2800" dirty="0"/>
              <a:t>Sistematik öğretimin aşamaları nelerdir?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55576" y="1124744"/>
            <a:ext cx="7488832" cy="5544617"/>
          </a:xfrm>
        </p:spPr>
        <p:txBody>
          <a:bodyPr>
            <a:noAutofit/>
          </a:bodyPr>
          <a:lstStyle/>
          <a:p>
            <a:pPr lvl="0"/>
            <a:r>
              <a:rPr lang="tr-TR" sz="2800" dirty="0"/>
              <a:t>Program içeriğini belirlemek</a:t>
            </a:r>
          </a:p>
          <a:p>
            <a:pPr lvl="0"/>
            <a:r>
              <a:rPr lang="tr-TR" sz="2800" dirty="0"/>
              <a:t>Programa dayalı süreğen değerlendirme yapmak</a:t>
            </a:r>
          </a:p>
          <a:p>
            <a:pPr lvl="0"/>
            <a:r>
              <a:rPr lang="tr-TR" sz="2800" dirty="0"/>
              <a:t>Programı planlamak ve uygulamak üzere disiplinler arası bir ekip oluşturmak</a:t>
            </a:r>
          </a:p>
          <a:p>
            <a:pPr lvl="0"/>
            <a:r>
              <a:rPr lang="tr-TR" sz="2800" dirty="0"/>
              <a:t>Bireyselleştirilmiş eğitim programı (BEP) hazırlamak</a:t>
            </a:r>
          </a:p>
          <a:p>
            <a:pPr lvl="0"/>
            <a:r>
              <a:rPr lang="tr-TR" sz="2800" dirty="0"/>
              <a:t>Programı uygulamak ve öğrenci gelişimini kaydetmek</a:t>
            </a:r>
          </a:p>
          <a:p>
            <a:pPr lvl="0"/>
            <a:r>
              <a:rPr lang="tr-TR" sz="2800" dirty="0"/>
              <a:t>Düzenli aralıklarla öğrenci gelişimini değerlendirmek</a:t>
            </a:r>
          </a:p>
          <a:p>
            <a:endParaRPr lang="tr-TR" sz="2400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38</a:t>
            </a:fld>
            <a:endParaRPr lang="tr-TR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686976"/>
          </a:xfrm>
        </p:spPr>
        <p:txBody>
          <a:bodyPr>
            <a:normAutofit/>
          </a:bodyPr>
          <a:lstStyle/>
          <a:p>
            <a:pPr lvl="0" algn="ctr"/>
            <a:r>
              <a:rPr lang="tr-TR" sz="2400" dirty="0"/>
              <a:t>Program İçeriğini Belirlemek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412777"/>
            <a:ext cx="7269480" cy="4767362"/>
          </a:xfrm>
        </p:spPr>
        <p:txBody>
          <a:bodyPr>
            <a:normAutofit/>
          </a:bodyPr>
          <a:lstStyle/>
          <a:p>
            <a:r>
              <a:rPr lang="tr-TR" sz="2800" dirty="0"/>
              <a:t>Program içeriğini belirlemek, bireye hangi davranışların/becerilerin öğretileceğine karar verilmesidir.</a:t>
            </a:r>
          </a:p>
          <a:p>
            <a:r>
              <a:rPr lang="tr-TR" sz="2800" dirty="0"/>
              <a:t>Orta ve ileri derecede gelişimsel yetersizliği olan bireyler için anne-baba, öğretmen ve uzmanlar tarafından kabul edilen genel bazı amaçlar vardır. </a:t>
            </a:r>
          </a:p>
          <a:p>
            <a:endParaRPr lang="tr-TR" sz="2800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39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46404" y="1828801"/>
            <a:ext cx="7269480" cy="4351337"/>
          </a:xfrm>
        </p:spPr>
        <p:txBody>
          <a:bodyPr>
            <a:normAutofit/>
          </a:bodyPr>
          <a:lstStyle/>
          <a:p>
            <a:r>
              <a:rPr lang="tr-TR" sz="2800" u="sng" dirty="0" err="1"/>
              <a:t>Etkileşimci</a:t>
            </a:r>
            <a:r>
              <a:rPr lang="tr-TR" sz="2800" u="sng" dirty="0"/>
              <a:t> yaklaşım:</a:t>
            </a:r>
            <a:r>
              <a:rPr lang="tr-TR" sz="2800" dirty="0"/>
              <a:t> Öğrenmeyi bilişsel süreçler ile çevre arasındaki ilişkiler açısından açıklar.</a:t>
            </a:r>
          </a:p>
          <a:p>
            <a:r>
              <a:rPr lang="tr-TR" sz="2800" dirty="0"/>
              <a:t>Bu yaklaşım içinde yer alan kuramlar: </a:t>
            </a:r>
          </a:p>
          <a:p>
            <a:pPr lvl="1"/>
            <a:r>
              <a:rPr lang="tr-TR" sz="2800" dirty="0" err="1"/>
              <a:t>Piaget’nin</a:t>
            </a:r>
            <a:r>
              <a:rPr lang="tr-TR" sz="2800" dirty="0"/>
              <a:t> zihinsel gelişim kuramı</a:t>
            </a:r>
          </a:p>
          <a:p>
            <a:pPr lvl="1"/>
            <a:r>
              <a:rPr lang="tr-TR" sz="2800" dirty="0" err="1"/>
              <a:t>Gagne’nin</a:t>
            </a:r>
            <a:r>
              <a:rPr lang="tr-TR" sz="2800" dirty="0"/>
              <a:t> öğrenmenin koşulları kuramı</a:t>
            </a:r>
          </a:p>
          <a:p>
            <a:pPr lvl="1"/>
            <a:r>
              <a:rPr lang="tr-TR" sz="2800" dirty="0" err="1"/>
              <a:t>Bandura’nın</a:t>
            </a:r>
            <a:r>
              <a:rPr lang="tr-TR" sz="2800" dirty="0"/>
              <a:t> gözleyerek öğrenme (sosyal öğrenme) kuramı 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245959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614968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124745"/>
            <a:ext cx="7269480" cy="5400600"/>
          </a:xfrm>
        </p:spPr>
        <p:txBody>
          <a:bodyPr>
            <a:normAutofit/>
          </a:bodyPr>
          <a:lstStyle/>
          <a:p>
            <a:pPr lvl="0"/>
            <a:r>
              <a:rPr lang="tr-TR" sz="2800" dirty="0"/>
              <a:t>Bu amaçlar:</a:t>
            </a:r>
          </a:p>
          <a:p>
            <a:pPr lvl="1"/>
            <a:r>
              <a:rPr lang="tr-TR" sz="2800" dirty="0"/>
              <a:t>Bireyin toplumda yaşama ve işlevde bulunmayla ilgili performansını arttırmak/iyileştirmek</a:t>
            </a:r>
          </a:p>
          <a:p>
            <a:pPr lvl="1"/>
            <a:r>
              <a:rPr lang="tr-TR" sz="2800" dirty="0"/>
              <a:t>Bireyin toplumsal etkinliklere en üst düzeyde katılımını sağlamak</a:t>
            </a:r>
          </a:p>
          <a:p>
            <a:pPr lvl="1"/>
            <a:r>
              <a:rPr lang="tr-TR" sz="2800" dirty="0"/>
              <a:t>Bireyin yaşam kalitesini arttırmak</a:t>
            </a:r>
          </a:p>
          <a:p>
            <a:pPr lvl="1"/>
            <a:r>
              <a:rPr lang="tr-TR" sz="2800" dirty="0"/>
              <a:t>Bireyin bakımından sorumlu olan aile bireylerinin ve/veya yakınlarının yaşamlarını kolaylaştırmak, yaşadıkları stres düzeyini azaltmak</a:t>
            </a:r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40</a:t>
            </a:fld>
            <a:endParaRPr lang="tr-TR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32693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55576" y="836712"/>
            <a:ext cx="7460308" cy="5688633"/>
          </a:xfrm>
        </p:spPr>
        <p:txBody>
          <a:bodyPr>
            <a:noAutofit/>
          </a:bodyPr>
          <a:lstStyle/>
          <a:p>
            <a:r>
              <a:rPr lang="tr-TR" sz="2600" dirty="0"/>
              <a:t>Orta ve ileri derecede gelişimsel yetersizliği olan bireylere öğretim yapmak üzere belirlenen program alanları: </a:t>
            </a:r>
          </a:p>
          <a:p>
            <a:pPr lvl="1"/>
            <a:r>
              <a:rPr lang="tr-TR" sz="2600" u="sng" dirty="0"/>
              <a:t>Motor beceriler:</a:t>
            </a:r>
            <a:r>
              <a:rPr lang="tr-TR" sz="2600" dirty="0"/>
              <a:t> Pozisyon alabilme, yürüme, koşma, bisiklete binme, zıplama vb. </a:t>
            </a:r>
            <a:endParaRPr lang="tr-TR" sz="2600" u="sng" dirty="0"/>
          </a:p>
          <a:p>
            <a:pPr lvl="1"/>
            <a:r>
              <a:rPr lang="tr-TR" sz="2600" u="sng" dirty="0"/>
              <a:t>Özbakım becerileri:</a:t>
            </a:r>
            <a:r>
              <a:rPr lang="tr-TR" sz="2600" dirty="0"/>
              <a:t> Yemek yeme, giyinme, tuvalet, kişisel bakım ve temizlik becerileri</a:t>
            </a:r>
          </a:p>
          <a:p>
            <a:pPr lvl="1"/>
            <a:r>
              <a:rPr lang="tr-TR" sz="2600" u="sng" dirty="0"/>
              <a:t>İletişim becerileri:</a:t>
            </a:r>
            <a:r>
              <a:rPr lang="tr-TR" sz="2600" dirty="0"/>
              <a:t> İstek ve gereksinimlerini uygun şekilde belirtme, iletişim başlatma ve sürdürme vb. </a:t>
            </a:r>
          </a:p>
          <a:p>
            <a:pPr lvl="1"/>
            <a:r>
              <a:rPr lang="tr-TR" sz="2600" u="sng" dirty="0"/>
              <a:t>Sosyal beceriler:</a:t>
            </a:r>
            <a:r>
              <a:rPr lang="tr-TR" sz="2600" dirty="0"/>
              <a:t> Arkadaşlık kurma, kurallara uygun davranma, iletişim başlatma ve sürdürme vb. 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41</a:t>
            </a:fld>
            <a:endParaRPr lang="tr-TR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260648"/>
            <a:ext cx="6865956" cy="576064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908720"/>
            <a:ext cx="7532316" cy="5472608"/>
          </a:xfrm>
        </p:spPr>
        <p:txBody>
          <a:bodyPr>
            <a:noAutofit/>
          </a:bodyPr>
          <a:lstStyle/>
          <a:p>
            <a:pPr lvl="1"/>
            <a:r>
              <a:rPr lang="tr-TR" sz="2800" u="sng" dirty="0"/>
              <a:t>İşlevsel akademik beceriler:</a:t>
            </a:r>
            <a:r>
              <a:rPr lang="tr-TR" sz="2800" dirty="0"/>
              <a:t> Para sayma, imza atma, tabela okuma vb.  </a:t>
            </a:r>
            <a:endParaRPr lang="tr-TR" sz="2800" u="sng" dirty="0"/>
          </a:p>
          <a:p>
            <a:pPr lvl="1"/>
            <a:r>
              <a:rPr lang="tr-TR" sz="2800" u="sng" dirty="0"/>
              <a:t>Günlük yaşam beceriler:</a:t>
            </a:r>
            <a:r>
              <a:rPr lang="tr-TR" sz="2800" dirty="0"/>
              <a:t> Yemek masası hazırlama, telefon kullanma, evi temizleme, yiyecek hazırlama, giysi bakımını yapma vb.</a:t>
            </a:r>
          </a:p>
          <a:p>
            <a:pPr lvl="1"/>
            <a:r>
              <a:rPr lang="tr-TR" sz="2800" u="sng" dirty="0"/>
              <a:t>Toplumsal yaşam becerileri:</a:t>
            </a:r>
            <a:r>
              <a:rPr lang="tr-TR" sz="2800" dirty="0"/>
              <a:t> Alışveriş yapma, toplu taşıma araçlarını kullanma, lokantada sipariş verme vb.</a:t>
            </a:r>
            <a:endParaRPr lang="tr-TR" sz="2800" u="sng" dirty="0"/>
          </a:p>
          <a:p>
            <a:pPr lvl="1"/>
            <a:r>
              <a:rPr lang="tr-TR" sz="2800" u="sng" dirty="0"/>
              <a:t>Serbest zaman etkinlikleri:</a:t>
            </a:r>
            <a:r>
              <a:rPr lang="tr-TR" sz="2800" dirty="0"/>
              <a:t> Spor yapma, konsere/tiyatroya gitme, kapalı ya da açık alanda bireysel ya da grup oyunları oynama vb.</a:t>
            </a:r>
          </a:p>
          <a:p>
            <a:endParaRPr lang="tr-TR" sz="2800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42</a:t>
            </a:fld>
            <a:endParaRPr lang="tr-TR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542960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46404" y="1052737"/>
            <a:ext cx="7269480" cy="5127402"/>
          </a:xfrm>
        </p:spPr>
        <p:txBody>
          <a:bodyPr>
            <a:normAutofit lnSpcReduction="10000"/>
          </a:bodyPr>
          <a:lstStyle/>
          <a:p>
            <a:pPr lvl="1"/>
            <a:r>
              <a:rPr lang="tr-TR" sz="2800" u="sng" dirty="0"/>
              <a:t>Öz-belirleme becerileri (self-</a:t>
            </a:r>
            <a:r>
              <a:rPr lang="tr-TR" sz="2800" u="sng" dirty="0" err="1"/>
              <a:t>determination</a:t>
            </a:r>
            <a:r>
              <a:rPr lang="tr-TR" sz="2800" u="sng" dirty="0"/>
              <a:t>):</a:t>
            </a:r>
            <a:r>
              <a:rPr lang="tr-TR" sz="2800" dirty="0"/>
              <a:t> Kendinin farkında olma, ilgi ve tercihlerini belirleme ve ifade etme, kişilerarası becerileri geliştirme, seçim yapma, karar verme, problem çözme, hak ve sorumluluklarını anlama vb.  </a:t>
            </a:r>
          </a:p>
          <a:p>
            <a:pPr lvl="1"/>
            <a:r>
              <a:rPr lang="tr-TR" sz="2800" u="sng" dirty="0"/>
              <a:t>İstihdam ve çalışma becerileri:</a:t>
            </a:r>
            <a:r>
              <a:rPr lang="tr-TR" sz="2800" dirty="0"/>
              <a:t> İş imkanlarını araştırma ve öğrenme, istihdam olasılıklarını araştırma ve öğrenme, iş arama, bulma ve yerleştiği işi sürdürme, uygun iş becerilerini sergileme vb. </a:t>
            </a:r>
          </a:p>
          <a:p>
            <a:pPr lvl="1"/>
            <a:endParaRPr lang="tr-TR" sz="2400" dirty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634319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116632"/>
            <a:ext cx="7676332" cy="792088"/>
          </a:xfrm>
        </p:spPr>
        <p:txBody>
          <a:bodyPr>
            <a:noAutofit/>
          </a:bodyPr>
          <a:lstStyle/>
          <a:p>
            <a:pPr lvl="0" algn="ctr"/>
            <a:r>
              <a:rPr lang="tr-TR" sz="2400" dirty="0"/>
              <a:t>Programa Dayalı Süreğen Değerlendirme Yapmak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980728"/>
            <a:ext cx="8208912" cy="5760640"/>
          </a:xfrm>
        </p:spPr>
        <p:txBody>
          <a:bodyPr>
            <a:noAutofit/>
          </a:bodyPr>
          <a:lstStyle/>
          <a:p>
            <a:r>
              <a:rPr lang="tr-TR" sz="2800" dirty="0"/>
              <a:t>Programa dayalı süreğen değerlendirme yapmak, bireye ne öğretileceğini belirlemek amacıyla gerçekleştirilen bilgi toplama sürecidir. </a:t>
            </a:r>
          </a:p>
          <a:p>
            <a:r>
              <a:rPr lang="tr-TR" sz="2800" dirty="0"/>
              <a:t>Bu süreç bireyin uygun yerleştirme kararını almak ve tanısını koymak üzere gerçekleştirilen geleneksel eğitsel değerlendirmeden farklıdır. </a:t>
            </a:r>
          </a:p>
          <a:p>
            <a:r>
              <a:rPr lang="tr-TR" sz="2800" dirty="0"/>
              <a:t>Programa dayalı değerlendirme, bireyin yaşadığı ve gelecekte bulunacağı çevrenin gerektirdiği davranışlar ile bireyin performansı arasında karşılaştırma yapmayı içerir. 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44</a:t>
            </a:fld>
            <a:endParaRPr lang="tr-TR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398944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836712"/>
            <a:ext cx="7532316" cy="5760639"/>
          </a:xfrm>
        </p:spPr>
        <p:txBody>
          <a:bodyPr>
            <a:normAutofit lnSpcReduction="10000"/>
          </a:bodyPr>
          <a:lstStyle/>
          <a:p>
            <a:r>
              <a:rPr lang="tr-TR" sz="2800" dirty="0"/>
              <a:t>Süreğen değerlendirmede program alanlarında bireyin var olan performansı ve gereksinimleri değerlendirilir. </a:t>
            </a:r>
          </a:p>
          <a:p>
            <a:r>
              <a:rPr lang="tr-TR" sz="2800" dirty="0"/>
              <a:t>Bu amaçla öğretmen iki strateji kullanabilir:</a:t>
            </a:r>
          </a:p>
          <a:p>
            <a:pPr lvl="1"/>
            <a:r>
              <a:rPr lang="tr-TR" sz="2800" b="1" dirty="0"/>
              <a:t>a. Program Katalogları:</a:t>
            </a:r>
            <a:r>
              <a:rPr lang="tr-TR" sz="2800" dirty="0"/>
              <a:t> Program alanlarına göre belirlenmiş olan genel beceri ve etkinliklerdir. Genellikle uzmanlar tarafından oluşturulur ve ticari olarak alınır.</a:t>
            </a:r>
          </a:p>
          <a:p>
            <a:pPr lvl="1"/>
            <a:r>
              <a:rPr lang="tr-TR" sz="2800" b="1" dirty="0"/>
              <a:t>b. Ekolojik Envanter:</a:t>
            </a:r>
            <a:r>
              <a:rPr lang="tr-TR" sz="2800" dirty="0"/>
              <a:t> Bireyin halihazırda ya da gelecekte (yakın, orta ve uzak gelecek) yaşayacağı ortamın gerektirdiği davranışlar belirlenir. </a:t>
            </a:r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45</a:t>
            </a:fld>
            <a:endParaRPr lang="tr-TR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828801"/>
            <a:ext cx="7269480" cy="4351337"/>
          </a:xfrm>
        </p:spPr>
        <p:txBody>
          <a:bodyPr/>
          <a:lstStyle/>
          <a:p>
            <a:r>
              <a:rPr lang="tr-TR" sz="2800" dirty="0"/>
              <a:t>Genellikle bireye ne öğretileceğine karar verirken </a:t>
            </a:r>
            <a:r>
              <a:rPr lang="tr-TR" sz="2800" i="1" dirty="0"/>
              <a:t>program katalogları</a:t>
            </a:r>
            <a:r>
              <a:rPr lang="tr-TR" sz="2800" dirty="0"/>
              <a:t> ve </a:t>
            </a:r>
            <a:r>
              <a:rPr lang="tr-TR" sz="2800" i="1" dirty="0"/>
              <a:t>ekolojik envanterler</a:t>
            </a:r>
            <a:r>
              <a:rPr lang="tr-TR" sz="2800" dirty="0"/>
              <a:t> bir arada kullanılır.</a:t>
            </a:r>
          </a:p>
          <a:p>
            <a:r>
              <a:rPr lang="tr-TR" sz="2800" dirty="0"/>
              <a:t>Test etme, doğrudan gözlem ve görüşme değerlendirmede kullanılan  diğer yöntemlerdir.</a:t>
            </a:r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46</a:t>
            </a:fld>
            <a:endParaRPr lang="tr-TR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188640"/>
            <a:ext cx="7748340" cy="1008112"/>
          </a:xfrm>
        </p:spPr>
        <p:txBody>
          <a:bodyPr>
            <a:noAutofit/>
          </a:bodyPr>
          <a:lstStyle/>
          <a:p>
            <a:pPr lvl="0" algn="ctr"/>
            <a:r>
              <a:rPr lang="tr-TR" sz="2400" dirty="0"/>
              <a:t>Programı Planlamak ve Uygulamak Üzere Disiplinler Arası Bir Ekip Oluşturmak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268761"/>
            <a:ext cx="7269480" cy="4911378"/>
          </a:xfrm>
        </p:spPr>
        <p:txBody>
          <a:bodyPr/>
          <a:lstStyle/>
          <a:p>
            <a:r>
              <a:rPr lang="tr-TR" sz="2800" dirty="0"/>
              <a:t>Ekip üyeleri arasındaki yapı, işlev ve etkileşim önemlidir. </a:t>
            </a:r>
          </a:p>
          <a:p>
            <a:r>
              <a:rPr lang="tr-TR" sz="2800" i="1" dirty="0"/>
              <a:t>Yapı, </a:t>
            </a:r>
            <a:r>
              <a:rPr lang="tr-TR" sz="2800" dirty="0"/>
              <a:t>ekipte kimlerin, ne tür ilişkilerle yer alacağını ifade eder. </a:t>
            </a:r>
          </a:p>
          <a:p>
            <a:r>
              <a:rPr lang="tr-TR" sz="2800" i="1" dirty="0"/>
              <a:t>İşlev, </a:t>
            </a:r>
            <a:r>
              <a:rPr lang="tr-TR" sz="2800" dirty="0"/>
              <a:t>ekip üyelerinden yerine getirmeleri beklenen davranışlardır. </a:t>
            </a:r>
          </a:p>
          <a:p>
            <a:r>
              <a:rPr lang="tr-TR" sz="2800" i="1" dirty="0"/>
              <a:t>Etkileşim, </a:t>
            </a:r>
            <a:r>
              <a:rPr lang="tr-TR" sz="2800" dirty="0"/>
              <a:t>ekip üyelerinin rolleri ve bu rollerin etkileşimi olarak tanımlanır.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47</a:t>
            </a:fld>
            <a:endParaRPr lang="tr-TR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188640"/>
            <a:ext cx="7269480" cy="720080"/>
          </a:xfrm>
        </p:spPr>
        <p:txBody>
          <a:bodyPr>
            <a:normAutofit/>
          </a:bodyPr>
          <a:lstStyle/>
          <a:p>
            <a:pPr lvl="0" algn="ctr"/>
            <a:r>
              <a:rPr lang="tr-TR" sz="2400" dirty="0"/>
              <a:t>BEP Hazırlamak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55576" y="1052736"/>
            <a:ext cx="7488832" cy="5400599"/>
          </a:xfrm>
        </p:spPr>
        <p:txBody>
          <a:bodyPr>
            <a:noAutofit/>
          </a:bodyPr>
          <a:lstStyle/>
          <a:p>
            <a:r>
              <a:rPr lang="tr-TR" sz="2800" dirty="0"/>
              <a:t>Özel </a:t>
            </a:r>
            <a:r>
              <a:rPr lang="tr-TR" sz="2800" dirty="0" err="1"/>
              <a:t>gereksinimli</a:t>
            </a:r>
            <a:r>
              <a:rPr lang="tr-TR" sz="2800" dirty="0"/>
              <a:t> bireylerin eğitim hakkı yasalarla güvence altına alınmıştır. </a:t>
            </a:r>
          </a:p>
          <a:p>
            <a:r>
              <a:rPr lang="tr-TR" sz="2800" dirty="0"/>
              <a:t>Öğretim yasalarla da bireyselleştirilmiştir.</a:t>
            </a:r>
          </a:p>
          <a:p>
            <a:r>
              <a:rPr lang="tr-TR" sz="2800" dirty="0"/>
              <a:t>Öğretmenler (genel eğitim ve özel eğitim öğretmenleri) sınıflarındaki her bir özel gereksinimli öğrenci için: </a:t>
            </a:r>
          </a:p>
          <a:p>
            <a:pPr lvl="1"/>
            <a:r>
              <a:rPr lang="tr-TR" sz="2800" dirty="0"/>
              <a:t>BEP hazırlamakla</a:t>
            </a:r>
          </a:p>
          <a:p>
            <a:pPr lvl="1"/>
            <a:r>
              <a:rPr lang="tr-TR" sz="2800" dirty="0"/>
              <a:t>Hazırladıkları </a:t>
            </a:r>
            <a:r>
              <a:rPr lang="tr-TR" sz="2800" dirty="0" err="1"/>
              <a:t>BEP’i</a:t>
            </a:r>
            <a:r>
              <a:rPr lang="tr-TR" sz="2800" dirty="0"/>
              <a:t> uygulamakla </a:t>
            </a:r>
          </a:p>
          <a:p>
            <a:pPr lvl="1"/>
            <a:r>
              <a:rPr lang="tr-TR" sz="2800" dirty="0"/>
              <a:t>Öğrenci gelişimine göre bu programı belli aralıklarla gözden geçirip yenilemekle yükümlüdürler.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48</a:t>
            </a:fld>
            <a:endParaRPr lang="tr-TR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188640"/>
            <a:ext cx="7269480" cy="792088"/>
          </a:xfrm>
        </p:spPr>
        <p:txBody>
          <a:bodyPr>
            <a:normAutofit/>
          </a:bodyPr>
          <a:lstStyle/>
          <a:p>
            <a:pPr lvl="0" algn="ctr"/>
            <a:r>
              <a:rPr lang="tr-TR" sz="2400" dirty="0"/>
              <a:t>Programı Uygulamak ve Öğrenci Gelişimini Kaydetmek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196752"/>
            <a:ext cx="7269480" cy="5256583"/>
          </a:xfrm>
        </p:spPr>
        <p:txBody>
          <a:bodyPr>
            <a:normAutofit/>
          </a:bodyPr>
          <a:lstStyle/>
          <a:p>
            <a:r>
              <a:rPr lang="tr-TR" sz="2800" dirty="0"/>
              <a:t>Öğretim planlandıktan sonra uygulama aşaması gerçekleştirilir. </a:t>
            </a:r>
          </a:p>
          <a:p>
            <a:r>
              <a:rPr lang="tr-TR" sz="2800" dirty="0"/>
              <a:t>Uygulama kaydedilerek ölçütün karşılanması için gerektiğinde gerekli uyarlamalar yapılır. </a:t>
            </a:r>
          </a:p>
          <a:p>
            <a:r>
              <a:rPr lang="tr-TR" sz="2800" dirty="0"/>
              <a:t>Kayıt tutmak:</a:t>
            </a:r>
          </a:p>
          <a:p>
            <a:pPr lvl="1"/>
            <a:r>
              <a:rPr lang="tr-TR" sz="2800" dirty="0"/>
              <a:t>Öğrencide gelişme olup olmadığını değerlendirmek</a:t>
            </a:r>
          </a:p>
          <a:p>
            <a:pPr lvl="1"/>
            <a:r>
              <a:rPr lang="tr-TR" sz="2800" dirty="0"/>
              <a:t>Öğrencide istendik değişiklik gerçekleşmiyorsa programda değişiklik ve uyarlama yapmak için önemlidir.</a:t>
            </a:r>
          </a:p>
          <a:p>
            <a:endParaRPr lang="tr-TR" sz="2600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49</a:t>
            </a:fld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46404" y="1828801"/>
            <a:ext cx="7269480" cy="4351337"/>
          </a:xfrm>
        </p:spPr>
        <p:txBody>
          <a:bodyPr>
            <a:noAutofit/>
          </a:bodyPr>
          <a:lstStyle/>
          <a:p>
            <a:r>
              <a:rPr lang="tr-TR" sz="2800" u="sng" dirty="0"/>
              <a:t>Davranışsal yaklaşım:</a:t>
            </a:r>
            <a:r>
              <a:rPr lang="tr-TR" sz="2800" dirty="0"/>
              <a:t> Öğrenmeyi gözlenebilir ve ölçülebilir davranışlar ile gözlenebilir ve ölçülebilir çevresel özellikler (uyaranlar) arasındaki ilişkiler açısından açıklar.</a:t>
            </a:r>
          </a:p>
          <a:p>
            <a:r>
              <a:rPr lang="tr-TR" sz="2800" dirty="0"/>
              <a:t>Bu yaklaşım içinde yer alan kuramlar: </a:t>
            </a:r>
          </a:p>
          <a:p>
            <a:pPr lvl="1"/>
            <a:r>
              <a:rPr lang="tr-TR" sz="2800" dirty="0" err="1"/>
              <a:t>Pavlov’un</a:t>
            </a:r>
            <a:r>
              <a:rPr lang="tr-TR" sz="2800" dirty="0"/>
              <a:t> klasik </a:t>
            </a:r>
            <a:r>
              <a:rPr lang="tr-TR" sz="2800" dirty="0" err="1"/>
              <a:t>koşullama</a:t>
            </a:r>
            <a:r>
              <a:rPr lang="tr-TR" sz="2800" dirty="0"/>
              <a:t> kuramı</a:t>
            </a:r>
          </a:p>
          <a:p>
            <a:pPr lvl="1"/>
            <a:r>
              <a:rPr lang="tr-TR" sz="2800" dirty="0" err="1"/>
              <a:t>Skinner’in</a:t>
            </a:r>
            <a:r>
              <a:rPr lang="tr-TR" sz="2800" dirty="0"/>
              <a:t> edimsel </a:t>
            </a:r>
            <a:r>
              <a:rPr lang="tr-TR" sz="2800" dirty="0" err="1"/>
              <a:t>koşullama</a:t>
            </a:r>
            <a:r>
              <a:rPr lang="tr-TR" sz="2800" dirty="0"/>
              <a:t> kuramı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774430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758984"/>
          </a:xfrm>
        </p:spPr>
        <p:txBody>
          <a:bodyPr>
            <a:normAutofit/>
          </a:bodyPr>
          <a:lstStyle/>
          <a:p>
            <a:pPr lvl="0" algn="ctr"/>
            <a:r>
              <a:rPr lang="tr-TR" sz="2400" dirty="0"/>
              <a:t>Düzenli Aralıklarla Öğrenci Gelişimini Değerlendirmek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1340769"/>
            <a:ext cx="7416824" cy="5040560"/>
          </a:xfrm>
        </p:spPr>
        <p:txBody>
          <a:bodyPr>
            <a:noAutofit/>
          </a:bodyPr>
          <a:lstStyle/>
          <a:p>
            <a:r>
              <a:rPr lang="tr-TR" sz="2800" dirty="0"/>
              <a:t>Öğrencinin düzenli aralıklarla değerlendirilmesi </a:t>
            </a:r>
          </a:p>
          <a:p>
            <a:pPr lvl="1"/>
            <a:r>
              <a:rPr lang="tr-TR" sz="2800" dirty="0"/>
              <a:t>öğretim öncesinde</a:t>
            </a:r>
          </a:p>
          <a:p>
            <a:pPr lvl="1"/>
            <a:r>
              <a:rPr lang="tr-TR" sz="2800" dirty="0"/>
              <a:t>öğretim sırasında ve </a:t>
            </a:r>
          </a:p>
          <a:p>
            <a:pPr lvl="1"/>
            <a:r>
              <a:rPr lang="tr-TR" sz="2800" dirty="0"/>
              <a:t>öğretim sonrasında </a:t>
            </a:r>
          </a:p>
          <a:p>
            <a:pPr marL="0" indent="0">
              <a:buNone/>
            </a:pPr>
            <a:r>
              <a:rPr lang="tr-TR" sz="2800" dirty="0"/>
              <a:t>öğrencilerin gösterdikleri gelişimi ve uygulamanın etkisini ortaya koyabilmek açısından son derece önemlidir. </a:t>
            </a:r>
          </a:p>
          <a:p>
            <a:endParaRPr lang="tr-TR" sz="3200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50</a:t>
            </a:fld>
            <a:endParaRPr lang="tr-TR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3568" y="365760"/>
            <a:ext cx="7532316" cy="758984"/>
          </a:xfrm>
        </p:spPr>
        <p:txBody>
          <a:bodyPr>
            <a:normAutofit/>
          </a:bodyPr>
          <a:lstStyle/>
          <a:p>
            <a:pPr algn="ctr"/>
            <a:r>
              <a:rPr lang="tr-TR" sz="2800" dirty="0"/>
              <a:t>Etkili öğretmen özellikleri nelerdir?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484785"/>
            <a:ext cx="7153988" cy="4695354"/>
          </a:xfrm>
        </p:spPr>
        <p:txBody>
          <a:bodyPr>
            <a:normAutofit/>
          </a:bodyPr>
          <a:lstStyle/>
          <a:p>
            <a:r>
              <a:rPr lang="tr-TR" sz="2800" dirty="0"/>
              <a:t>Nitelikli bir öğretim için öğretmenin “sistematik öğretim” sunması gerekir. </a:t>
            </a:r>
          </a:p>
          <a:p>
            <a:r>
              <a:rPr lang="tr-TR" sz="2800" dirty="0"/>
              <a:t>Öğretmenin sistematik öğretim sunabilmesi için etkili ve verimli öğretim uygulamalarına yer vermesinin yanı sıra etkili öğretmen özelliklerine de sahip olması gerekmektedir. </a:t>
            </a:r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51</a:t>
            </a:fld>
            <a:endParaRPr lang="tr-TR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46404" y="1828801"/>
            <a:ext cx="7269480" cy="4351337"/>
          </a:xfrm>
        </p:spPr>
        <p:txBody>
          <a:bodyPr>
            <a:normAutofit/>
          </a:bodyPr>
          <a:lstStyle/>
          <a:p>
            <a:r>
              <a:rPr lang="tr-TR" sz="2800" dirty="0" err="1"/>
              <a:t>Alanyazında</a:t>
            </a:r>
            <a:r>
              <a:rPr lang="tr-TR" sz="2800" dirty="0"/>
              <a:t> etkili öğretmenlerin özellikleri beş grupta ele alınmıştır:</a:t>
            </a:r>
          </a:p>
          <a:p>
            <a:pPr lvl="1"/>
            <a:r>
              <a:rPr lang="tr-TR" sz="2800" dirty="0"/>
              <a:t>Öğretim zamanının yönetimi</a:t>
            </a:r>
          </a:p>
          <a:p>
            <a:pPr lvl="1"/>
            <a:r>
              <a:rPr lang="tr-TR" sz="2800" dirty="0"/>
              <a:t>Öğrenci davranışlarının yönetimi</a:t>
            </a:r>
          </a:p>
          <a:p>
            <a:pPr lvl="1"/>
            <a:r>
              <a:rPr lang="tr-TR" sz="2800" dirty="0"/>
              <a:t>Öğretimin sunulması</a:t>
            </a:r>
          </a:p>
          <a:p>
            <a:pPr lvl="1"/>
            <a:r>
              <a:rPr lang="tr-TR" sz="2800" dirty="0"/>
              <a:t>Öğretimin kaydedilmesi</a:t>
            </a:r>
          </a:p>
          <a:p>
            <a:pPr lvl="1"/>
            <a:r>
              <a:rPr lang="tr-TR" sz="2800" dirty="0" err="1"/>
              <a:t>Öğretimsel</a:t>
            </a:r>
            <a:r>
              <a:rPr lang="tr-TR" sz="2800" dirty="0"/>
              <a:t> dönüt sunulması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906956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686976"/>
          </a:xfrm>
        </p:spPr>
        <p:txBody>
          <a:bodyPr>
            <a:normAutofit/>
          </a:bodyPr>
          <a:lstStyle/>
          <a:p>
            <a:pPr algn="ctr"/>
            <a:r>
              <a:rPr lang="tr-TR" sz="2400" dirty="0"/>
              <a:t>Öğretim Zamanının Yönetimi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340768"/>
            <a:ext cx="7269480" cy="5184575"/>
          </a:xfrm>
        </p:spPr>
        <p:txBody>
          <a:bodyPr>
            <a:normAutofit/>
          </a:bodyPr>
          <a:lstStyle/>
          <a:p>
            <a:pPr lvl="0"/>
            <a:r>
              <a:rPr lang="tr-TR" sz="2800" dirty="0"/>
              <a:t>Ders başladığında öğretmen öğretim için hazır olmalıdır (ör., öğrencilerin özellikleri, sınıf ortamının düzeni, araç-gereç, öğretime ne kadar zaman ayrılacağı, öğretmenin bilişsel, ruhsal ve duygusal olarak yaptığı işe odaklanması vb.). </a:t>
            </a:r>
          </a:p>
          <a:p>
            <a:pPr lvl="0"/>
            <a:r>
              <a:rPr lang="tr-TR" sz="2800" dirty="0"/>
              <a:t>Öğretmen öğretim için ayırdığı zamanın tümünü öğretim için kullanmalıdır.</a:t>
            </a:r>
          </a:p>
          <a:p>
            <a:pPr lvl="0"/>
            <a:r>
              <a:rPr lang="tr-TR" sz="2800" dirty="0"/>
              <a:t>Öğretmen öğrencilerin öğretimle ilgili olmalarını sağlamalıdır. </a:t>
            </a:r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53</a:t>
            </a:fld>
            <a:endParaRPr lang="tr-TR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188640"/>
            <a:ext cx="7269480" cy="720080"/>
          </a:xfrm>
        </p:spPr>
        <p:txBody>
          <a:bodyPr>
            <a:normAutofit/>
          </a:bodyPr>
          <a:lstStyle/>
          <a:p>
            <a:pPr algn="ctr"/>
            <a:r>
              <a:rPr lang="tr-TR" sz="2400" dirty="0"/>
              <a:t>Öğrenci Davranışlarının Yönetimi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980728"/>
            <a:ext cx="7848872" cy="5832648"/>
          </a:xfrm>
        </p:spPr>
        <p:txBody>
          <a:bodyPr>
            <a:noAutofit/>
          </a:bodyPr>
          <a:lstStyle/>
          <a:p>
            <a:pPr lvl="0"/>
            <a:r>
              <a:rPr lang="tr-TR" sz="2600" dirty="0"/>
              <a:t>Öğretmen öğrencilerinin davranışlarını kontrol altına alarak sınıfını etkili biçimde yönetmelidir.  </a:t>
            </a:r>
          </a:p>
          <a:p>
            <a:pPr lvl="0"/>
            <a:r>
              <a:rPr lang="tr-TR" sz="2600" dirty="0"/>
              <a:t>Bu amaçla öğretmen sınıfta öğrencilerin  davranışlarına ve sınıf kurallarına ilişkin çeşitli düzenlemeler yapmalı ve sınıfında olumlu bir öğrenme atmosferi oluşturmalıdır. </a:t>
            </a:r>
          </a:p>
          <a:p>
            <a:r>
              <a:rPr lang="tr-TR" sz="2600" dirty="0"/>
              <a:t>Bu süreçte öğretmen </a:t>
            </a:r>
          </a:p>
          <a:p>
            <a:pPr lvl="1"/>
            <a:r>
              <a:rPr lang="tr-TR" sz="2600" dirty="0"/>
              <a:t>öğrenci davranışlarını sürekli gözlemeli</a:t>
            </a:r>
          </a:p>
          <a:p>
            <a:pPr lvl="1"/>
            <a:r>
              <a:rPr lang="tr-TR" sz="2600" dirty="0"/>
              <a:t>kurallar koyarak işletmeli ve </a:t>
            </a:r>
          </a:p>
          <a:p>
            <a:pPr lvl="1"/>
            <a:r>
              <a:rPr lang="tr-TR" sz="2600" dirty="0"/>
              <a:t>öğrencilerin uygun olan ve olmayan davranışlarına karşı davranış kontrolü ilkelerini kararlı ve tutarlı biçimde uygulamalıdır.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54</a:t>
            </a:fld>
            <a:endParaRPr lang="tr-TR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260648"/>
            <a:ext cx="7269480" cy="648072"/>
          </a:xfrm>
        </p:spPr>
        <p:txBody>
          <a:bodyPr>
            <a:normAutofit/>
          </a:bodyPr>
          <a:lstStyle/>
          <a:p>
            <a:pPr algn="ctr"/>
            <a:r>
              <a:rPr lang="tr-TR" sz="2400" dirty="0"/>
              <a:t>Öğretimin Sunulması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980728"/>
            <a:ext cx="7676332" cy="5544615"/>
          </a:xfrm>
        </p:spPr>
        <p:txBody>
          <a:bodyPr>
            <a:normAutofit lnSpcReduction="10000"/>
          </a:bodyPr>
          <a:lstStyle/>
          <a:p>
            <a:pPr lvl="0"/>
            <a:r>
              <a:rPr lang="tr-TR" sz="2800" dirty="0"/>
              <a:t>Öğretmen: </a:t>
            </a:r>
          </a:p>
          <a:p>
            <a:pPr lvl="1"/>
            <a:r>
              <a:rPr lang="tr-TR" sz="2800" dirty="0"/>
              <a:t>Öğrencileri için işlevsel davranışlara karar verir.</a:t>
            </a:r>
          </a:p>
          <a:p>
            <a:pPr lvl="1"/>
            <a:r>
              <a:rPr lang="tr-TR" sz="2800" dirty="0"/>
              <a:t>Öğretimi planlar.</a:t>
            </a:r>
          </a:p>
          <a:p>
            <a:pPr lvl="1"/>
            <a:r>
              <a:rPr lang="tr-TR" sz="2800" dirty="0"/>
              <a:t>Öğrencilerin bireysel farklılıklarını ve performans düzeylerini dikkate alarak konuyla ilgili öğretim sunar. </a:t>
            </a:r>
          </a:p>
          <a:p>
            <a:pPr lvl="1"/>
            <a:r>
              <a:rPr lang="tr-TR" sz="2800" dirty="0"/>
              <a:t>Ders içeriğini ve gerekli becerileri dikkatlice gözden geçirir ve öğrenciye etkili biçimde sunar.</a:t>
            </a:r>
          </a:p>
          <a:p>
            <a:pPr lvl="1"/>
            <a:r>
              <a:rPr lang="tr-TR" sz="2800" dirty="0"/>
              <a:t>Öğretim sırasındaki geçişleri hızlı ve etkili biçimde sağlar. </a:t>
            </a:r>
          </a:p>
          <a:p>
            <a:pPr lvl="1"/>
            <a:r>
              <a:rPr lang="tr-TR" sz="2800" dirty="0"/>
              <a:t>Öğretim sırasında öğretim hızını uygun tutar. </a:t>
            </a:r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55</a:t>
            </a:fld>
            <a:endParaRPr lang="tr-TR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686976"/>
          </a:xfrm>
        </p:spPr>
        <p:txBody>
          <a:bodyPr>
            <a:normAutofit/>
          </a:bodyPr>
          <a:lstStyle/>
          <a:p>
            <a:pPr algn="ctr"/>
            <a:r>
              <a:rPr lang="tr-TR" sz="2400" dirty="0"/>
              <a:t>Öğretimin Kaydedilmesi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412776"/>
            <a:ext cx="7153988" cy="5040559"/>
          </a:xfrm>
        </p:spPr>
        <p:txBody>
          <a:bodyPr>
            <a:normAutofit/>
          </a:bodyPr>
          <a:lstStyle/>
          <a:p>
            <a:pPr lvl="0"/>
            <a:r>
              <a:rPr lang="tr-TR" sz="2800" dirty="0"/>
              <a:t>Kayıtlar öğretimin işe yarayıp yaramadığını, bir başka deyişle öğrencilerde istendik değişikliğin olup olmadığını görmek üzere gerçekleştirilir.</a:t>
            </a:r>
          </a:p>
          <a:p>
            <a:pPr lvl="0"/>
            <a:r>
              <a:rPr lang="tr-TR" sz="2800" dirty="0"/>
              <a:t>Yapılan değerlendirmeler sonunda öğrencilerde hedeflenen yönde bir değişiklik gözlenmiyorsa öğretmen programında gerekli düzenlemeleri ve uyarlamaları yapmalıdır. 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56</a:t>
            </a:fld>
            <a:endParaRPr lang="tr-TR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686976"/>
          </a:xfrm>
        </p:spPr>
        <p:txBody>
          <a:bodyPr>
            <a:normAutofit/>
          </a:bodyPr>
          <a:lstStyle/>
          <a:p>
            <a:pPr algn="ctr"/>
            <a:r>
              <a:rPr lang="tr-TR" sz="2400" dirty="0"/>
              <a:t>Öğretimsel Dönüt Sunulması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412776"/>
            <a:ext cx="7153988" cy="5112567"/>
          </a:xfrm>
        </p:spPr>
        <p:txBody>
          <a:bodyPr>
            <a:normAutofit/>
          </a:bodyPr>
          <a:lstStyle/>
          <a:p>
            <a:pPr lvl="0"/>
            <a:r>
              <a:rPr lang="tr-TR" sz="2800" dirty="0"/>
              <a:t>Öğretmen öğrenci performansına ilişkin uygun ve tutarlı biçimde dönüt sunmalıdır. </a:t>
            </a:r>
          </a:p>
          <a:p>
            <a:pPr lvl="0"/>
            <a:r>
              <a:rPr lang="tr-TR" sz="2800" dirty="0"/>
              <a:t>Öğretmen öğrenci tepkilerine (ör., doğru tepkiyi pekiştirme, yanlış tepkide ya da tepkide bulunmama durumunda aldığı kararı tutarlı biçimde uygulama) karşı ne şekilde tepkide bulunacağına önceden karar vermelidir.  </a:t>
            </a:r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57</a:t>
            </a:fld>
            <a:endParaRPr lang="tr-TR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975008"/>
          </a:xfrm>
        </p:spPr>
        <p:txBody>
          <a:bodyPr>
            <a:normAutofit/>
          </a:bodyPr>
          <a:lstStyle/>
          <a:p>
            <a:pPr algn="ctr"/>
            <a:r>
              <a:rPr lang="tr-TR" sz="2800" dirty="0"/>
              <a:t>Kaynakça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46404" y="1628800"/>
            <a:ext cx="7269480" cy="4680519"/>
          </a:xfrm>
        </p:spPr>
        <p:txBody>
          <a:bodyPr>
            <a:normAutofit/>
          </a:bodyPr>
          <a:lstStyle/>
          <a:p>
            <a:r>
              <a:rPr lang="tr-TR" dirty="0"/>
              <a:t>Sazak, E. (Editör) (2022). </a:t>
            </a:r>
            <a:r>
              <a:rPr lang="tr-TR" i="1" dirty="0"/>
              <a:t>Yanlışsız öğretim yöntemleri</a:t>
            </a:r>
            <a:r>
              <a:rPr lang="tr-TR" i="1"/>
              <a:t>.</a:t>
            </a:r>
            <a:r>
              <a:rPr lang="tr-TR"/>
              <a:t> Pegem</a:t>
            </a:r>
            <a:r>
              <a:rPr lang="tr-TR" dirty="0"/>
              <a:t> Akademi. </a:t>
            </a:r>
          </a:p>
          <a:p>
            <a:r>
              <a:rPr lang="tr-TR" dirty="0"/>
              <a:t>Tekin-İftar, E., &amp; Kırcaali-İftar, G. (2018). </a:t>
            </a:r>
            <a:r>
              <a:rPr lang="tr-TR" i="1" dirty="0"/>
              <a:t>Özel eğitimde yanlışsız öğretim yöntemleri. </a:t>
            </a:r>
            <a:r>
              <a:rPr lang="tr-TR" dirty="0"/>
              <a:t>Vize Akademik.</a:t>
            </a:r>
          </a:p>
          <a:p>
            <a:r>
              <a:rPr lang="tr-TR" dirty="0" err="1"/>
              <a:t>Wolery</a:t>
            </a:r>
            <a:r>
              <a:rPr lang="tr-TR" dirty="0"/>
              <a:t>, M., </a:t>
            </a:r>
            <a:r>
              <a:rPr lang="tr-TR" dirty="0" err="1"/>
              <a:t>Ault</a:t>
            </a:r>
            <a:r>
              <a:rPr lang="tr-TR" dirty="0"/>
              <a:t>, M. J., &amp; </a:t>
            </a:r>
            <a:r>
              <a:rPr lang="tr-TR" dirty="0" err="1"/>
              <a:t>Doyle</a:t>
            </a:r>
            <a:r>
              <a:rPr lang="tr-TR" dirty="0"/>
              <a:t>, P. M. (1992). </a:t>
            </a:r>
            <a:r>
              <a:rPr lang="tr-TR" i="1" dirty="0" err="1"/>
              <a:t>Teaching</a:t>
            </a:r>
            <a:r>
              <a:rPr lang="tr-TR" i="1" dirty="0"/>
              <a:t> </a:t>
            </a:r>
            <a:r>
              <a:rPr lang="tr-TR" i="1" dirty="0" err="1"/>
              <a:t>students</a:t>
            </a:r>
            <a:r>
              <a:rPr lang="tr-TR" i="1" dirty="0"/>
              <a:t> </a:t>
            </a:r>
            <a:r>
              <a:rPr lang="tr-TR" i="1" dirty="0" err="1"/>
              <a:t>with</a:t>
            </a:r>
            <a:r>
              <a:rPr lang="tr-TR" i="1" dirty="0"/>
              <a:t> </a:t>
            </a:r>
            <a:r>
              <a:rPr lang="tr-TR" i="1" dirty="0" err="1"/>
              <a:t>moderate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severe </a:t>
            </a:r>
            <a:r>
              <a:rPr lang="tr-TR" i="1" dirty="0" err="1"/>
              <a:t>disabilites</a:t>
            </a:r>
            <a:r>
              <a:rPr lang="tr-TR" i="1" dirty="0"/>
              <a:t>: </a:t>
            </a:r>
            <a:r>
              <a:rPr lang="tr-TR" i="1" dirty="0" err="1"/>
              <a:t>Use</a:t>
            </a:r>
            <a:r>
              <a:rPr lang="tr-TR" i="1" dirty="0"/>
              <a:t> of </a:t>
            </a:r>
            <a:r>
              <a:rPr lang="tr-TR" i="1" dirty="0" err="1"/>
              <a:t>response</a:t>
            </a:r>
            <a:r>
              <a:rPr lang="tr-TR" i="1" dirty="0"/>
              <a:t> </a:t>
            </a:r>
            <a:r>
              <a:rPr lang="tr-TR" i="1" dirty="0" err="1"/>
              <a:t>prompting</a:t>
            </a:r>
            <a:r>
              <a:rPr lang="tr-TR" i="1" dirty="0"/>
              <a:t> </a:t>
            </a:r>
            <a:r>
              <a:rPr lang="tr-TR" i="1" dirty="0" err="1"/>
              <a:t>strategies</a:t>
            </a:r>
            <a:r>
              <a:rPr lang="tr-TR" i="1" dirty="0"/>
              <a:t>.</a:t>
            </a:r>
            <a:r>
              <a:rPr lang="tr-TR" dirty="0"/>
              <a:t> </a:t>
            </a:r>
            <a:r>
              <a:rPr lang="tr-TR" dirty="0" err="1"/>
              <a:t>Longman</a:t>
            </a:r>
            <a:r>
              <a:rPr lang="tr-TR" dirty="0"/>
              <a:t>.</a:t>
            </a:r>
          </a:p>
          <a:p>
            <a:r>
              <a:rPr lang="tr-TR" dirty="0" err="1"/>
              <a:t>Wolery</a:t>
            </a:r>
            <a:r>
              <a:rPr lang="tr-TR" dirty="0"/>
              <a:t>, M., </a:t>
            </a:r>
            <a:r>
              <a:rPr lang="tr-TR" dirty="0" err="1"/>
              <a:t>Bailey</a:t>
            </a:r>
            <a:r>
              <a:rPr lang="tr-TR" dirty="0"/>
              <a:t>, D. B., &amp; </a:t>
            </a:r>
            <a:r>
              <a:rPr lang="tr-TR" dirty="0" err="1"/>
              <a:t>Sugai</a:t>
            </a:r>
            <a:r>
              <a:rPr lang="tr-TR" dirty="0"/>
              <a:t>, G. M. (1988). </a:t>
            </a:r>
            <a:r>
              <a:rPr lang="tr-TR" i="1" dirty="0" err="1"/>
              <a:t>Effective</a:t>
            </a:r>
            <a:r>
              <a:rPr lang="tr-TR" i="1" dirty="0"/>
              <a:t> </a:t>
            </a:r>
            <a:r>
              <a:rPr lang="tr-TR" i="1" dirty="0" err="1"/>
              <a:t>teaching</a:t>
            </a:r>
            <a:r>
              <a:rPr lang="tr-TR" i="1" dirty="0"/>
              <a:t> </a:t>
            </a:r>
            <a:r>
              <a:rPr lang="tr-TR" i="1" dirty="0" err="1"/>
              <a:t>principles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procedures</a:t>
            </a:r>
            <a:r>
              <a:rPr lang="tr-TR" i="1" dirty="0"/>
              <a:t> of </a:t>
            </a:r>
            <a:r>
              <a:rPr lang="tr-TR" i="1" dirty="0" err="1"/>
              <a:t>applied</a:t>
            </a:r>
            <a:r>
              <a:rPr lang="tr-TR" i="1" dirty="0"/>
              <a:t> </a:t>
            </a:r>
            <a:r>
              <a:rPr lang="tr-TR" i="1" dirty="0" err="1"/>
              <a:t>behavior</a:t>
            </a:r>
            <a:r>
              <a:rPr lang="tr-TR" i="1" dirty="0"/>
              <a:t> </a:t>
            </a:r>
            <a:r>
              <a:rPr lang="tr-TR" i="1" dirty="0" err="1"/>
              <a:t>analysis</a:t>
            </a:r>
            <a:r>
              <a:rPr lang="tr-TR" i="1" dirty="0"/>
              <a:t> </a:t>
            </a:r>
            <a:r>
              <a:rPr lang="tr-TR" i="1" dirty="0" err="1"/>
              <a:t>with</a:t>
            </a:r>
            <a:r>
              <a:rPr lang="tr-TR" i="1" dirty="0"/>
              <a:t> </a:t>
            </a:r>
            <a:r>
              <a:rPr lang="tr-TR" i="1" dirty="0" err="1"/>
              <a:t>exceptional</a:t>
            </a:r>
            <a:r>
              <a:rPr lang="tr-TR" i="1" dirty="0"/>
              <a:t> </a:t>
            </a:r>
            <a:r>
              <a:rPr lang="tr-TR" i="1" dirty="0" err="1"/>
              <a:t>students</a:t>
            </a:r>
            <a:r>
              <a:rPr lang="tr-TR" i="1" dirty="0"/>
              <a:t>.</a:t>
            </a:r>
            <a:r>
              <a:rPr lang="tr-TR" dirty="0"/>
              <a:t> </a:t>
            </a:r>
            <a:r>
              <a:rPr lang="tr-TR" dirty="0" err="1"/>
              <a:t>Allyn</a:t>
            </a:r>
            <a:r>
              <a:rPr lang="tr-TR" dirty="0"/>
              <a:t> &amp; Bacon </a:t>
            </a:r>
            <a:r>
              <a:rPr lang="tr-TR" dirty="0" err="1"/>
              <a:t>Inc</a:t>
            </a:r>
            <a:r>
              <a:rPr lang="tr-TR" dirty="0"/>
              <a:t>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8734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46404" y="1828801"/>
            <a:ext cx="7269480" cy="4351337"/>
          </a:xfrm>
        </p:spPr>
        <p:txBody>
          <a:bodyPr>
            <a:normAutofit/>
          </a:bodyPr>
          <a:lstStyle/>
          <a:p>
            <a:r>
              <a:rPr lang="tr-TR" sz="2800" dirty="0"/>
              <a:t>Sözü edilen kuramların her biri öğrenme ve öğretme süreçlerinde yer alan her bir konuyu açıklamak için tek başına yeterli değildir. </a:t>
            </a:r>
          </a:p>
          <a:p>
            <a:r>
              <a:rPr lang="tr-TR" sz="2800" dirty="0"/>
              <a:t>Bu nedenle eğitimcilerin birden fazla kuramı bilmeleri ve yerine göre birini seçerek uygulamalarında büyük yarar vardır.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151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46404" y="1828801"/>
            <a:ext cx="7269480" cy="4351337"/>
          </a:xfrm>
        </p:spPr>
        <p:txBody>
          <a:bodyPr>
            <a:normAutofit/>
          </a:bodyPr>
          <a:lstStyle/>
          <a:p>
            <a:r>
              <a:rPr lang="tr-TR" sz="2800" dirty="0"/>
              <a:t>Öğrenme kuramlarından dördü eğitim ortamları açısından çok elverişli olan kuramlardır. Bunlar:</a:t>
            </a:r>
          </a:p>
          <a:p>
            <a:pPr lvl="1"/>
            <a:r>
              <a:rPr lang="tr-TR" sz="2800" dirty="0" err="1"/>
              <a:t>Piaget’nin</a:t>
            </a:r>
            <a:r>
              <a:rPr lang="tr-TR" sz="2800" dirty="0"/>
              <a:t> zihinsel gelişim kuramı</a:t>
            </a:r>
          </a:p>
          <a:p>
            <a:pPr lvl="1"/>
            <a:r>
              <a:rPr lang="tr-TR" sz="2800" dirty="0" err="1"/>
              <a:t>Gagne’nin</a:t>
            </a:r>
            <a:r>
              <a:rPr lang="tr-TR" sz="2800" dirty="0"/>
              <a:t> öğrenmenin koşulları kuramı</a:t>
            </a:r>
          </a:p>
          <a:p>
            <a:pPr lvl="1"/>
            <a:r>
              <a:rPr lang="tr-TR" sz="2800" dirty="0" err="1"/>
              <a:t>Bandura’nın</a:t>
            </a:r>
            <a:r>
              <a:rPr lang="tr-TR" sz="2800" dirty="0"/>
              <a:t> gözleyerek öğrenme kuramı</a:t>
            </a:r>
          </a:p>
          <a:p>
            <a:pPr lvl="1"/>
            <a:r>
              <a:rPr lang="tr-TR" sz="2800" dirty="0" err="1"/>
              <a:t>Skinner’in</a:t>
            </a:r>
            <a:r>
              <a:rPr lang="tr-TR" sz="2800" dirty="0"/>
              <a:t> edimsel </a:t>
            </a:r>
            <a:r>
              <a:rPr lang="tr-TR" sz="2800" dirty="0" err="1"/>
              <a:t>koşullama</a:t>
            </a:r>
            <a:r>
              <a:rPr lang="tr-TR" sz="2800" dirty="0"/>
              <a:t> kuramı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9673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828801"/>
            <a:ext cx="7269480" cy="4351337"/>
          </a:xfrm>
        </p:spPr>
        <p:txBody>
          <a:bodyPr>
            <a:normAutofit/>
          </a:bodyPr>
          <a:lstStyle/>
          <a:p>
            <a:r>
              <a:rPr lang="tr-TR" sz="2800" dirty="0"/>
              <a:t>Gelişimsel yetersizliği (zihinsel yetersizliği [ZY] ve otizm spektrum bozukluğu [OSB]) olan bireyler söz konusu olduğunda öğrenme konusunda bazı noktaları sorgulamaya gerek duyulabilir. </a:t>
            </a:r>
          </a:p>
          <a:p>
            <a:pPr lvl="1"/>
            <a:r>
              <a:rPr lang="tr-TR" sz="2800" dirty="0"/>
              <a:t>Öğrenme nedir?</a:t>
            </a:r>
          </a:p>
          <a:p>
            <a:pPr lvl="1"/>
            <a:r>
              <a:rPr lang="tr-TR" sz="2800" dirty="0"/>
              <a:t>Öğretim nedir?</a:t>
            </a:r>
          </a:p>
          <a:p>
            <a:pPr lvl="1"/>
            <a:r>
              <a:rPr lang="tr-TR" sz="2800" dirty="0"/>
              <a:t>Öğrenmenin özellikleri doğrultusunda iyi bir öğretim nasıl sağlanır?</a:t>
            </a:r>
          </a:p>
          <a:p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047016"/>
          </a:xfrm>
        </p:spPr>
        <p:txBody>
          <a:bodyPr>
            <a:normAutofit/>
          </a:bodyPr>
          <a:lstStyle/>
          <a:p>
            <a:pPr algn="ctr"/>
            <a:r>
              <a:rPr lang="tr-TR" sz="2800" dirty="0"/>
              <a:t>Öğrenme nedir?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46404" y="1828802"/>
            <a:ext cx="7153988" cy="4343400"/>
          </a:xfrm>
        </p:spPr>
        <p:txBody>
          <a:bodyPr>
            <a:noAutofit/>
          </a:bodyPr>
          <a:lstStyle/>
          <a:p>
            <a:r>
              <a:rPr lang="tr-TR" sz="2800" b="1" i="1" dirty="0"/>
              <a:t>Öğrenme </a:t>
            </a:r>
            <a:r>
              <a:rPr lang="tr-TR" sz="2800" dirty="0"/>
              <a:t>deneyimler sonucu insan davranışlarında görülen ‘</a:t>
            </a:r>
            <a:r>
              <a:rPr lang="tr-TR" sz="2800" u="sng" dirty="0"/>
              <a:t>kalıcı’</a:t>
            </a:r>
            <a:r>
              <a:rPr lang="tr-TR" sz="2800" dirty="0"/>
              <a:t> değişikliklerdir.</a:t>
            </a:r>
          </a:p>
          <a:p>
            <a:r>
              <a:rPr lang="tr-TR" sz="2800" dirty="0"/>
              <a:t>Öğrenme sürecinde bireyde yorgunluk, heyecan ya da olgunlaşmaya bağlı olarak değişiklikler meydana gelir.  </a:t>
            </a:r>
          </a:p>
          <a:p>
            <a:r>
              <a:rPr lang="tr-TR" sz="2800" dirty="0"/>
              <a:t>Ancak kişide oluşan bu değişiklikler öğrenme olarak ele alınmamalıdır.</a:t>
            </a: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Öğrenme ve Öğrenmenin Özellikleri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ÖĞRENME  VE ÖĞRENMENİN ÖZELLİKLERİ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İçerik&amp;quot;&quot;/&gt;&lt;property id=&quot;20307&quot; value=&quot;262&quot;/&gt;&lt;/object&gt;&lt;object type=&quot;3&quot; unique_id=&quot;10007&quot;&gt;&lt;property id=&quot;20148&quot; value=&quot;5&quot;/&gt;&lt;property id=&quot;20300&quot; value=&quot;Slide 8&quot;/&gt;&lt;property id=&quot;20307&quot; value=&quot;258&quot;/&gt;&lt;/object&gt;&lt;object type=&quot;3&quot; unique_id=&quot;10008&quot;&gt;&lt;property id=&quot;20148&quot; value=&quot;5&quot;/&gt;&lt;property id=&quot;20300&quot; value=&quot;Slide 9 - &amp;quot;Öğrenme nedir?&amp;quot;&quot;/&gt;&lt;property id=&quot;20307&quot; value=&quot;259&quot;/&gt;&lt;/object&gt;&lt;object type=&quot;3&quot; unique_id=&quot;10009&quot;&gt;&lt;property id=&quot;20148&quot; value=&quot;5&quot;/&gt;&lt;property id=&quot;20300&quot; value=&quot;Slide 10&quot;/&gt;&lt;property id=&quot;20307&quot; value=&quot;304&quot;/&gt;&lt;/object&gt;&lt;object type=&quot;3&quot; unique_id=&quot;10010&quot;&gt;&lt;property id=&quot;20148&quot; value=&quot;5&quot;/&gt;&lt;property id=&quot;20300&quot; value=&quot;Slide 11&quot;/&gt;&lt;property id=&quot;20307&quot; value=&quot;260&quot;/&gt;&lt;/object&gt;&lt;object type=&quot;3&quot; unique_id=&quot;10011&quot;&gt;&lt;property id=&quot;20148&quot; value=&quot;5&quot;/&gt;&lt;property id=&quot;20300&quot; value=&quot;Slide 12&quot;/&gt;&lt;property id=&quot;20307&quot; value=&quot;303&quot;/&gt;&lt;/object&gt;&lt;object type=&quot;3&quot; unique_id=&quot;10012&quot;&gt;&lt;property id=&quot;20148&quot; value=&quot;5&quot;/&gt;&lt;property id=&quot;20300&quot; value=&quot;Slide 13 - &amp;quot;Öğretim nedir?&amp;quot;&quot;/&gt;&lt;property id=&quot;20307&quot; value=&quot;261&quot;/&gt;&lt;/object&gt;&lt;object type=&quot;3&quot; unique_id=&quot;10013&quot;&gt;&lt;property id=&quot;20148&quot; value=&quot;5&quot;/&gt;&lt;property id=&quot;20300&quot; value=&quot;Slide 14&quot;/&gt;&lt;property id=&quot;20307&quot; value=&quot;263&quot;/&gt;&lt;/object&gt;&lt;object type=&quot;3&quot; unique_id=&quot;10014&quot;&gt;&lt;property id=&quot;20148&quot; value=&quot;5&quot;/&gt;&lt;property id=&quot;20300&quot; value=&quot;Slide 15 - &amp;quot;Öğrenmenin özellikleri nelerdir?&amp;quot;&quot;/&gt;&lt;property id=&quot;20307&quot; value=&quot;264&quot;/&gt;&lt;/object&gt;&lt;object type=&quot;3&quot; unique_id=&quot;10015&quot;&gt;&lt;property id=&quot;20148&quot; value=&quot;5&quot;/&gt;&lt;property id=&quot;20300&quot; value=&quot;Slide 16&quot;/&gt;&lt;property id=&quot;20307&quot; value=&quot;265&quot;/&gt;&lt;/object&gt;&lt;object type=&quot;3&quot; unique_id=&quot;10016&quot;&gt;&lt;property id=&quot;20148&quot; value=&quot;5&quot;/&gt;&lt;property id=&quot;20300&quot; value=&quot;Slide 17&quot;/&gt;&lt;property id=&quot;20307&quot; value=&quot;266&quot;/&gt;&lt;/object&gt;&lt;object type=&quot;3&quot; unique_id=&quot;10017&quot;&gt;&lt;property id=&quot;20148&quot; value=&quot;5&quot;/&gt;&lt;property id=&quot;20300&quot; value=&quot;Slide 18&quot;/&gt;&lt;property id=&quot;20307&quot; value=&quot;267&quot;/&gt;&lt;/object&gt;&lt;object type=&quot;3&quot; unique_id=&quot;10018&quot;&gt;&lt;property id=&quot;20148&quot; value=&quot;5&quot;/&gt;&lt;property id=&quot;20300&quot; value=&quot;Slide 19 - &amp;quot;Hedef davranış nasıl belirlenir?&amp;quot;&quot;/&gt;&lt;property id=&quot;20307&quot; value=&quot;268&quot;/&gt;&lt;/object&gt;&lt;object type=&quot;3&quot; unique_id=&quot;10019&quot;&gt;&lt;property id=&quot;20148&quot; value=&quot;5&quot;/&gt;&lt;property id=&quot;20300&quot; value=&quot;Slide 20 - &amp;quot;Hedef davranışta ne tür bir değişiklik yapılabilir?&amp;quot;&quot;/&gt;&lt;property id=&quot;20307&quot; value=&quot;269&quot;/&gt;&lt;/object&gt;&lt;object type=&quot;3&quot; unique_id=&quot;10020&quot;&gt;&lt;property id=&quot;20148&quot; value=&quot;5&quot;/&gt;&lt;property id=&quot;20300&quot; value=&quot;Slide 21&quot;/&gt;&lt;property id=&quot;20307&quot; value=&quot;270&quot;/&gt;&lt;/object&gt;&lt;object type=&quot;3&quot; unique_id=&quot;10021&quot;&gt;&lt;property id=&quot;20148&quot; value=&quot;5&quot;/&gt;&lt;property id=&quot;20300&quot; value=&quot;Slide 22 - &amp;quot;Uyaran kontrolü nedir?&amp;quot;&quot;/&gt;&lt;property id=&quot;20307&quot; value=&quot;271&quot;/&gt;&lt;/object&gt;&lt;object type=&quot;3&quot; unique_id=&quot;10022&quot;&gt;&lt;property id=&quot;20148&quot; value=&quot;5&quot;/&gt;&lt;property id=&quot;20300&quot; value=&quot;Slide 24 - &amp;quot;Uyaran kontrolü nasıl kurulur?&amp;quot;&quot;/&gt;&lt;property id=&quot;20307&quot; value=&quot;272&quot;/&gt;&lt;/object&gt;&lt;object type=&quot;3&quot; unique_id=&quot;10023&quot;&gt;&lt;property id=&quot;20148&quot; value=&quot;5&quot;/&gt;&lt;property id=&quot;20300&quot; value=&quot;Slide 25&quot;/&gt;&lt;property id=&quot;20307&quot; value=&quot;273&quot;/&gt;&lt;/object&gt;&lt;object type=&quot;3&quot; unique_id=&quot;10024&quot;&gt;&lt;property id=&quot;20148&quot; value=&quot;5&quot;/&gt;&lt;property id=&quot;20300&quot; value=&quot;Slide 26&quot;/&gt;&lt;property id=&quot;20307&quot; value=&quot;274&quot;/&gt;&lt;/object&gt;&lt;object type=&quot;3&quot; unique_id=&quot;10025&quot;&gt;&lt;property id=&quot;20148&quot; value=&quot;5&quot;/&gt;&lt;property id=&quot;20300&quot; value=&quot;Slide 27&quot;/&gt;&lt;property id=&quot;20307&quot; value=&quot;275&quot;/&gt;&lt;/object&gt;&lt;object type=&quot;3&quot; unique_id=&quot;10026&quot;&gt;&lt;property id=&quot;20148&quot; value=&quot;5&quot;/&gt;&lt;property id=&quot;20300&quot; value=&quot;Slide 28&quot;/&gt;&lt;property id=&quot;20307&quot; value=&quot;276&quot;/&gt;&lt;/object&gt;&lt;object type=&quot;3&quot; unique_id=&quot;10027&quot;&gt;&lt;property id=&quot;20148&quot; value=&quot;5&quot;/&gt;&lt;property id=&quot;20300&quot; value=&quot;Slide 29 - &amp;quot;İpucu ile yardım arasındaki fark nedir?&amp;quot;&quot;/&gt;&lt;property id=&quot;20307&quot; value=&quot;277&quot;/&gt;&lt;/object&gt;&lt;object type=&quot;3&quot; unique_id=&quot;10028&quot;&gt;&lt;property id=&quot;20148&quot; value=&quot;5&quot;/&gt;&lt;property id=&quot;20300&quot; value=&quot;Slide 30 - &amp;quot;Uyaranda aşırı seçicilik nedir?&amp;quot;&quot;/&gt;&lt;property id=&quot;20307&quot; value=&quot;278&quot;/&gt;&lt;/object&gt;&lt;object type=&quot;3&quot; unique_id=&quot;10029&quot;&gt;&lt;property id=&quot;20148&quot; value=&quot;5&quot;/&gt;&lt;property id=&quot;20300&quot; value=&quot;Slide 31&quot;/&gt;&lt;property id=&quot;20307&quot; value=&quot;279&quot;/&gt;&lt;/object&gt;&lt;object type=&quot;3&quot; unique_id=&quot;10030&quot;&gt;&lt;property id=&quot;20148&quot; value=&quot;5&quot;/&gt;&lt;property id=&quot;20300&quot; value=&quot;Slide 32 - &amp;quot;Ayrımlı pekiştirme nedir?&amp;quot;&quot;/&gt;&lt;property id=&quot;20307&quot; value=&quot;280&quot;/&gt;&lt;/object&gt;&lt;object type=&quot;3&quot; unique_id=&quot;10031&quot;&gt;&lt;property id=&quot;20148&quot; value=&quot;5&quot;/&gt;&lt;property id=&quot;20300&quot; value=&quot;Slide 33&quot;/&gt;&lt;property id=&quot;20307&quot; value=&quot;281&quot;/&gt;&lt;/object&gt;&lt;object type=&quot;3&quot; unique_id=&quot;10032&quot;&gt;&lt;property id=&quot;20148&quot; value=&quot;5&quot;/&gt;&lt;property id=&quot;20300&quot; value=&quot;Slide 34&quot;/&gt;&lt;property id=&quot;20307&quot; value=&quot;282&quot;/&gt;&lt;/object&gt;&lt;object type=&quot;3&quot; unique_id=&quot;10033&quot;&gt;&lt;property id=&quot;20148&quot; value=&quot;5&quot;/&gt;&lt;property id=&quot;20300&quot; value=&quot;Slide 35&quot;/&gt;&lt;property id=&quot;20307&quot; value=&quot;283&quot;/&gt;&lt;/object&gt;&lt;object type=&quot;3&quot; unique_id=&quot;10034&quot;&gt;&lt;property id=&quot;20148&quot; value=&quot;5&quot;/&gt;&lt;property id=&quot;20300&quot; value=&quot;Slide 36 - &amp;quot;Sistematik öğretim nedir?&amp;quot;&quot;/&gt;&lt;property id=&quot;20307&quot; value=&quot;305&quot;/&gt;&lt;/object&gt;&lt;object type=&quot;3&quot; unique_id=&quot;10035&quot;&gt;&lt;property id=&quot;20148&quot; value=&quot;5&quot;/&gt;&lt;property id=&quot;20300&quot; value=&quot;Slide 37&quot;/&gt;&lt;property id=&quot;20307&quot; value=&quot;306&quot;/&gt;&lt;/object&gt;&lt;object type=&quot;3&quot; unique_id=&quot;10037&quot;&gt;&lt;property id=&quot;20148&quot; value=&quot;5&quot;/&gt;&lt;property id=&quot;20300&quot; value=&quot;Slide 38 - &amp;quot;Sistematik öğretimin aşamaları nelerdir?&amp;quot;&quot;/&gt;&lt;property id=&quot;20307&quot; value=&quot;285&quot;/&gt;&lt;/object&gt;&lt;object type=&quot;3&quot; unique_id=&quot;10038&quot;&gt;&lt;property id=&quot;20148&quot; value=&quot;5&quot;/&gt;&lt;property id=&quot;20300&quot; value=&quot;Slide 39 - &amp;quot;Program İçeriğini Belirlemek&amp;quot;&quot;/&gt;&lt;property id=&quot;20307&quot; value=&quot;286&quot;/&gt;&lt;/object&gt;&lt;object type=&quot;3&quot; unique_id=&quot;10039&quot;&gt;&lt;property id=&quot;20148&quot; value=&quot;5&quot;/&gt;&lt;property id=&quot;20300&quot; value=&quot;Slide 40&quot;/&gt;&lt;property id=&quot;20307&quot; value=&quot;287&quot;/&gt;&lt;/object&gt;&lt;object type=&quot;3&quot; unique_id=&quot;10040&quot;&gt;&lt;property id=&quot;20148&quot; value=&quot;5&quot;/&gt;&lt;property id=&quot;20300&quot; value=&quot;Slide 41&quot;/&gt;&lt;property id=&quot;20307&quot; value=&quot;288&quot;/&gt;&lt;/object&gt;&lt;object type=&quot;3&quot; unique_id=&quot;10041&quot;&gt;&lt;property id=&quot;20148&quot; value=&quot;5&quot;/&gt;&lt;property id=&quot;20300&quot; value=&quot;Slide 42&quot;/&gt;&lt;property id=&quot;20307&quot; value=&quot;289&quot;/&gt;&lt;/object&gt;&lt;object type=&quot;3&quot; unique_id=&quot;10042&quot;&gt;&lt;property id=&quot;20148&quot; value=&quot;5&quot;/&gt;&lt;property id=&quot;20300&quot; value=&quot;Slide 43 - &amp;quot;Programa Dayalı Süreğen Değerlendirme Yapmak&amp;quot;&quot;/&gt;&lt;property id=&quot;20307&quot; value=&quot;290&quot;/&gt;&lt;/object&gt;&lt;object type=&quot;3&quot; unique_id=&quot;10043&quot;&gt;&lt;property id=&quot;20148&quot; value=&quot;5&quot;/&gt;&lt;property id=&quot;20300&quot; value=&quot;Slide 44&quot;/&gt;&lt;property id=&quot;20307&quot; value=&quot;291&quot;/&gt;&lt;/object&gt;&lt;object type=&quot;3&quot; unique_id=&quot;10044&quot;&gt;&lt;property id=&quot;20148&quot; value=&quot;5&quot;/&gt;&lt;property id=&quot;20300&quot; value=&quot;Slide 45&quot;/&gt;&lt;property id=&quot;20307&quot; value=&quot;292&quot;/&gt;&lt;/object&gt;&lt;object type=&quot;3&quot; unique_id=&quot;10045&quot;&gt;&lt;property id=&quot;20148&quot; value=&quot;5&quot;/&gt;&lt;property id=&quot;20300&quot; value=&quot;Slide 46 - &amp;quot;Programı Planlamak ve Uygulamak Üzere Disiplinler Arası Bir Ekip Oluşturmak&amp;quot;&quot;/&gt;&lt;property id=&quot;20307&quot; value=&quot;293&quot;/&gt;&lt;/object&gt;&lt;object type=&quot;3&quot; unique_id=&quot;10046&quot;&gt;&lt;property id=&quot;20148&quot; value=&quot;5&quot;/&gt;&lt;property id=&quot;20300&quot; value=&quot;Slide 47 - &amp;quot;BEP Hazırlamak&amp;quot;&quot;/&gt;&lt;property id=&quot;20307&quot; value=&quot;294&quot;/&gt;&lt;/object&gt;&lt;object type=&quot;3&quot; unique_id=&quot;10047&quot;&gt;&lt;property id=&quot;20148&quot; value=&quot;5&quot;/&gt;&lt;property id=&quot;20300&quot; value=&quot;Slide 48 - &amp;quot;Programı Uygulamak ve Öğrenci Gelişimini Kaydetmek&amp;quot;&quot;/&gt;&lt;property id=&quot;20307&quot; value=&quot;295&quot;/&gt;&lt;/object&gt;&lt;object type=&quot;3&quot; unique_id=&quot;10048&quot;&gt;&lt;property id=&quot;20148&quot; value=&quot;5&quot;/&gt;&lt;property id=&quot;20300&quot; value=&quot;Slide 49 - &amp;quot;Düzenli Aralıklarla Öğrenci Gelişimini Değerlendirmek&amp;quot;&quot;/&gt;&lt;property id=&quot;20307&quot; value=&quot;296&quot;/&gt;&lt;/object&gt;&lt;object type=&quot;3&quot; unique_id=&quot;10049&quot;&gt;&lt;property id=&quot;20148&quot; value=&quot;5&quot;/&gt;&lt;property id=&quot;20300&quot; value=&quot;Slide 50 - &amp;quot;Etkili öğretmen özellikleri nelerdir?&amp;quot;&quot;/&gt;&lt;property id=&quot;20307&quot; value=&quot;297&quot;/&gt;&lt;/object&gt;&lt;object type=&quot;3&quot; unique_id=&quot;10050&quot;&gt;&lt;property id=&quot;20148&quot; value=&quot;5&quot;/&gt;&lt;property id=&quot;20300&quot; value=&quot;Slide 52 - &amp;quot;Öğretim Zamanının Yönetimi&amp;quot;&quot;/&gt;&lt;property id=&quot;20307&quot; value=&quot;298&quot;/&gt;&lt;/object&gt;&lt;object type=&quot;3&quot; unique_id=&quot;10051&quot;&gt;&lt;property id=&quot;20148&quot; value=&quot;5&quot;/&gt;&lt;property id=&quot;20300&quot; value=&quot;Slide 53 - &amp;quot;Öğrenci Davranışlarının Yönetimi&amp;quot;&quot;/&gt;&lt;property id=&quot;20307&quot; value=&quot;299&quot;/&gt;&lt;/object&gt;&lt;object type=&quot;3&quot; unique_id=&quot;10052&quot;&gt;&lt;property id=&quot;20148&quot; value=&quot;5&quot;/&gt;&lt;property id=&quot;20300&quot; value=&quot;Slide 54 - &amp;quot;Öğretimin Sunulması&amp;quot;&quot;/&gt;&lt;property id=&quot;20307&quot; value=&quot;300&quot;/&gt;&lt;/object&gt;&lt;object type=&quot;3&quot; unique_id=&quot;10053&quot;&gt;&lt;property id=&quot;20148&quot; value=&quot;5&quot;/&gt;&lt;property id=&quot;20300&quot; value=&quot;Slide 55 - &amp;quot;Öğretimin Kaydedilmesi&amp;quot;&quot;/&gt;&lt;property id=&quot;20307&quot; value=&quot;301&quot;/&gt;&lt;/object&gt;&lt;object type=&quot;3&quot; unique_id=&quot;10054&quot;&gt;&lt;property id=&quot;20148&quot; value=&quot;5&quot;/&gt;&lt;property id=&quot;20300&quot; value=&quot;Slide 56 - &amp;quot;Öğretimsel Dönüt Sunulması&amp;quot;&quot;/&gt;&lt;property id=&quot;20307&quot; value=&quot;302&quot;/&gt;&lt;/object&gt;&lt;object type=&quot;3&quot; unique_id=&quot;10055&quot;&gt;&lt;property id=&quot;20148&quot; value=&quot;5&quot;/&gt;&lt;property id=&quot;20300&quot; value=&quot;Slide 3 - &amp;quot;Öğrenme nedir?&amp;quot;&quot;/&gt;&lt;property id=&quot;20307&quot; value=&quot;307&quot;/&gt;&lt;/object&gt;&lt;object type=&quot;3&quot; unique_id=&quot;10056&quot;&gt;&lt;property id=&quot;20148&quot; value=&quot;5&quot;/&gt;&lt;property id=&quot;20300&quot; value=&quot;Slide 4&quot;/&gt;&lt;property id=&quot;20307&quot; value=&quot;308&quot;/&gt;&lt;/object&gt;&lt;object type=&quot;3&quot; unique_id=&quot;10057&quot;&gt;&lt;property id=&quot;20148&quot; value=&quot;5&quot;/&gt;&lt;property id=&quot;20300&quot; value=&quot;Slide 5&quot;/&gt;&lt;property id=&quot;20307&quot; value=&quot;309&quot;/&gt;&lt;/object&gt;&lt;object type=&quot;3&quot; unique_id=&quot;10058&quot;&gt;&lt;property id=&quot;20148&quot; value=&quot;5&quot;/&gt;&lt;property id=&quot;20300&quot; value=&quot;Slide 6&quot;/&gt;&lt;property id=&quot;20307&quot; value=&quot;310&quot;/&gt;&lt;/object&gt;&lt;object type=&quot;3&quot; unique_id=&quot;10059&quot;&gt;&lt;property id=&quot;20148&quot; value=&quot;5&quot;/&gt;&lt;property id=&quot;20300&quot; value=&quot;Slide 7&quot;/&gt;&lt;property id=&quot;20307&quot; value=&quot;311&quot;/&gt;&lt;/object&gt;&lt;object type=&quot;3&quot; unique_id=&quot;10060&quot;&gt;&lt;property id=&quot;20148&quot; value=&quot;5&quot;/&gt;&lt;property id=&quot;20300&quot; value=&quot;Slide 23&quot;/&gt;&lt;property id=&quot;20307&quot; value=&quot;312&quot;/&gt;&lt;/object&gt;&lt;object type=&quot;3&quot; unique_id=&quot;10061&quot;&gt;&lt;property id=&quot;20148&quot; value=&quot;5&quot;/&gt;&lt;property id=&quot;20300&quot; value=&quot;Slide 51&quot;/&gt;&lt;property id=&quot;20307&quot; value=&quot;31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D70D5E"/>
      </a:accent2>
      <a:accent3>
        <a:srgbClr val="98037E"/>
      </a:accent3>
      <a:accent4>
        <a:srgbClr val="68027D"/>
      </a:accent4>
      <a:accent5>
        <a:srgbClr val="095ACA"/>
      </a:accent5>
      <a:accent6>
        <a:srgbClr val="063597"/>
      </a:accent6>
      <a:hlink>
        <a:srgbClr val="17BBFD"/>
      </a:hlink>
      <a:folHlink>
        <a:srgbClr val="FF79C2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23C5FE65-18CC-4A65-9EBC-B05E331504EC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TM03457515[[fn=Görüntüle]]</Template>
  <TotalTime>1871</TotalTime>
  <Words>3092</Words>
  <Application>Microsoft Office PowerPoint</Application>
  <PresentationFormat>Ekran Gösterisi (4:3)</PresentationFormat>
  <Paragraphs>420</Paragraphs>
  <Slides>58</Slides>
  <Notes>46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58</vt:i4>
      </vt:variant>
    </vt:vector>
  </HeadingPairs>
  <TitlesOfParts>
    <vt:vector size="63" baseType="lpstr">
      <vt:lpstr>Arial</vt:lpstr>
      <vt:lpstr>Calibri</vt:lpstr>
      <vt:lpstr>Century Schoolbook</vt:lpstr>
      <vt:lpstr>Wingdings 2</vt:lpstr>
      <vt:lpstr>View</vt:lpstr>
      <vt:lpstr>ÖĞRENME VE ÖĞRENMENİN ÖZELLİKLERİ</vt:lpstr>
      <vt:lpstr>İçerik</vt:lpstr>
      <vt:lpstr>Öğrenme kavramı ve öğrenmeyi açıklayan kuramlar nelerdir?</vt:lpstr>
      <vt:lpstr>PowerPoint Sunusu</vt:lpstr>
      <vt:lpstr>PowerPoint Sunusu</vt:lpstr>
      <vt:lpstr>PowerPoint Sunusu</vt:lpstr>
      <vt:lpstr>PowerPoint Sunusu</vt:lpstr>
      <vt:lpstr>PowerPoint Sunusu</vt:lpstr>
      <vt:lpstr>Öğrenme nedir?</vt:lpstr>
      <vt:lpstr>PowerPoint Sunusu</vt:lpstr>
      <vt:lpstr>PowerPoint Sunusu</vt:lpstr>
      <vt:lpstr>PowerPoint Sunusu</vt:lpstr>
      <vt:lpstr>Öğretim nedir?</vt:lpstr>
      <vt:lpstr>PowerPoint Sunusu</vt:lpstr>
      <vt:lpstr>Öğrenmenin özellikleri nelerdir?</vt:lpstr>
      <vt:lpstr>PowerPoint Sunusu</vt:lpstr>
      <vt:lpstr>PowerPoint Sunusu</vt:lpstr>
      <vt:lpstr>PowerPoint Sunusu</vt:lpstr>
      <vt:lpstr>Hedef davranış nasıl belirlenir?</vt:lpstr>
      <vt:lpstr>Hedef davranışta ne tür bir değişiklik yapılabilir?</vt:lpstr>
      <vt:lpstr>PowerPoint Sunusu</vt:lpstr>
      <vt:lpstr>Uyaran kontrolü nedir?</vt:lpstr>
      <vt:lpstr>PowerPoint Sunusu</vt:lpstr>
      <vt:lpstr>Uyaran kontrolü nasıl kurulur?</vt:lpstr>
      <vt:lpstr>PowerPoint Sunusu</vt:lpstr>
      <vt:lpstr>PowerPoint Sunusu</vt:lpstr>
      <vt:lpstr>PowerPoint Sunusu</vt:lpstr>
      <vt:lpstr>PowerPoint Sunusu</vt:lpstr>
      <vt:lpstr>İpucu ile yardım arasındaki fark nedir?</vt:lpstr>
      <vt:lpstr>Uyaranda aşırı seçicilik nedir?</vt:lpstr>
      <vt:lpstr>PowerPoint Sunusu</vt:lpstr>
      <vt:lpstr>Ayrımlı pekiştirme nedir?</vt:lpstr>
      <vt:lpstr>PowerPoint Sunusu</vt:lpstr>
      <vt:lpstr>PowerPoint Sunusu</vt:lpstr>
      <vt:lpstr>PowerPoint Sunusu</vt:lpstr>
      <vt:lpstr>Sistematik öğretim nedir?</vt:lpstr>
      <vt:lpstr>PowerPoint Sunusu</vt:lpstr>
      <vt:lpstr>Sistematik öğretimin aşamaları nelerdir?</vt:lpstr>
      <vt:lpstr>Program İçeriğini Belirlemek</vt:lpstr>
      <vt:lpstr>PowerPoint Sunusu</vt:lpstr>
      <vt:lpstr>PowerPoint Sunusu</vt:lpstr>
      <vt:lpstr>PowerPoint Sunusu</vt:lpstr>
      <vt:lpstr>PowerPoint Sunusu</vt:lpstr>
      <vt:lpstr>Programa Dayalı Süreğen Değerlendirme Yapmak</vt:lpstr>
      <vt:lpstr>PowerPoint Sunusu</vt:lpstr>
      <vt:lpstr>PowerPoint Sunusu</vt:lpstr>
      <vt:lpstr>Programı Planlamak ve Uygulamak Üzere Disiplinler Arası Bir Ekip Oluşturmak</vt:lpstr>
      <vt:lpstr>BEP Hazırlamak</vt:lpstr>
      <vt:lpstr>Programı Uygulamak ve Öğrenci Gelişimini Kaydetmek</vt:lpstr>
      <vt:lpstr>Düzenli Aralıklarla Öğrenci Gelişimini Değerlendirmek</vt:lpstr>
      <vt:lpstr>Etkili öğretmen özellikleri nelerdir?</vt:lpstr>
      <vt:lpstr>PowerPoint Sunusu</vt:lpstr>
      <vt:lpstr>Öğretim Zamanının Yönetimi</vt:lpstr>
      <vt:lpstr>Öğrenci Davranışlarının Yönetimi</vt:lpstr>
      <vt:lpstr>Öğretimin Sunulması</vt:lpstr>
      <vt:lpstr>Öğretimin Kaydedilmesi</vt:lpstr>
      <vt:lpstr>Öğretimsel Dönüt Sunulması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</dc:title>
  <cp:lastModifiedBy>user</cp:lastModifiedBy>
  <cp:revision>360</cp:revision>
  <cp:lastPrinted>2015-03-03T14:06:54Z</cp:lastPrinted>
  <dcterms:modified xsi:type="dcterms:W3CDTF">2022-10-06T12:41:00Z</dcterms:modified>
</cp:coreProperties>
</file>