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92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67" r:id="rId33"/>
    <p:sldId id="291" r:id="rId34"/>
    <p:sldId id="269" r:id="rId35"/>
    <p:sldId id="268" r:id="rId36"/>
    <p:sldId id="293" r:id="rId37"/>
  </p:sldIdLst>
  <p:sldSz cx="9144000" cy="6858000" type="screen4x3"/>
  <p:notesSz cx="6858000" cy="9144000"/>
  <p:custDataLst>
    <p:tags r:id="rId40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6"/>
  </p:normalViewPr>
  <p:slideViewPr>
    <p:cSldViewPr>
      <p:cViewPr varScale="1">
        <p:scale>
          <a:sx n="112" d="100"/>
          <a:sy n="112" d="100"/>
        </p:scale>
        <p:origin x="16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678EF-22E3-4E45-8849-84BDBDFB8D08}" type="datetimeFigureOut">
              <a:rPr lang="tr-TR" smtClean="0"/>
              <a:pPr/>
              <a:t>6.01.2023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E9082-A97E-492C-8913-410264EB473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8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CD9C9-86AF-41E3-8DAA-8AAEC61A4446}" type="datetimeFigureOut">
              <a:rPr lang="tr-TR" smtClean="0"/>
              <a:pPr/>
              <a:t>6.01.2023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3E29B-8274-4FD9-9068-44F3841F1D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60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41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633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844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268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080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659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118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4196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286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797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896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261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80880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73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064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7700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5108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1318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189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2620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1364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541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266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7909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3682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1103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491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461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592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322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68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80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3E29B-8274-4FD9-9068-44F3841F1D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648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F0A7-83DB-4F2F-B556-472D9BD22D6C}" type="datetime1">
              <a:rPr lang="tr-TR" smtClean="0"/>
              <a:t>6.01.2023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6D073-6072-4109-BDC9-D1BB8188B563}" type="datetime1">
              <a:rPr lang="tr-TR" smtClean="0"/>
              <a:t>6.01.2023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C6757-3AC8-4A42-88A8-CED1EA45DC1C}" type="datetime1">
              <a:rPr lang="tr-TR" smtClean="0"/>
              <a:t>6.01.2023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B4D-B320-4744-BB96-9CDF3A76702E}" type="datetime1">
              <a:rPr lang="tr-TR" smtClean="0"/>
              <a:t>6.01.2023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369C8-06D4-4C98-83DB-786AB1C66B9E}" type="datetime1">
              <a:rPr lang="tr-TR" smtClean="0"/>
              <a:t>6.01.2023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843FD-2060-4A17-BF5F-C81B620624D3}" type="datetime1">
              <a:rPr lang="tr-TR" smtClean="0"/>
              <a:t>6.01.2023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C8788-0E06-4CC2-ABC8-221DDF831C44}" type="datetime1">
              <a:rPr lang="tr-TR" smtClean="0"/>
              <a:t>6.01.2023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2166-51BA-4F3A-A5DD-F9255A1E716B}" type="datetime1">
              <a:rPr lang="tr-TR" smtClean="0"/>
              <a:t>6.01.2023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B924-053B-4EF3-8930-CAFABA8E9D5F}" type="datetime1">
              <a:rPr lang="tr-TR" smtClean="0"/>
              <a:t>6.01.2023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86312-107B-44FF-BD5D-86F7BD1AC90F}" type="datetime1">
              <a:rPr lang="tr-TR" smtClean="0"/>
              <a:t>6.01.2023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60C3-6C1A-4F93-8FC9-C6781C36EEA9}" type="datetime1">
              <a:rPr lang="tr-TR" smtClean="0"/>
              <a:t>6.01.2023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C6C834-7432-4BCD-AD0E-CE0B83CE7F92}" type="datetime1">
              <a:rPr lang="tr-TR" smtClean="0"/>
              <a:t>6.01.2023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95400" y="3412976"/>
            <a:ext cx="6400800" cy="1600200"/>
          </a:xfrm>
        </p:spPr>
        <p:txBody>
          <a:bodyPr anchor="ctr">
            <a:normAutofit/>
          </a:bodyPr>
          <a:lstStyle/>
          <a:p>
            <a:r>
              <a:rPr lang="tr-T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Prof. Dr. Yasemin Ergenekon</a:t>
            </a:r>
          </a:p>
          <a:p>
            <a:r>
              <a:rPr lang="tr-T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Anadolu Üniversitesi</a:t>
            </a:r>
          </a:p>
          <a:p>
            <a:r>
              <a:rPr lang="tr-T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Eğitim Fakültesi</a:t>
            </a:r>
          </a:p>
          <a:p>
            <a:r>
              <a:rPr lang="tr-TR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Özel Eğitim Bölümü 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GİDEREK AZALTILMASIYLA ÖĞRETİM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8147248" cy="5327104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(d) Öğretmen beceri analizinde sıralanan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sonraki basamağın öğretimine geçiş için ölçütün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ne olacağına karar vermelidir (ileri veya geriye/tersine zincirleme yaklaşımı benimsenmiş ise). </a:t>
            </a: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Genellikle bir basamaktan diğerine geçiş için öğrencinin kararlı veri elde edilinceye değin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az üç oturum </a:t>
            </a:r>
            <a:r>
              <a:rPr lang="tr-TR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arda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performans sergilemesi beklenmektedir.</a:t>
            </a: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Bu ölçüt 4-5 gün süren öğretim oturumlarında karşılanamıyorsa öğretmen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önceki basamağa geri dönerek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ya da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beceri analizine basamak ekleyerek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veya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çıkartarak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uyarlama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yapabilir. </a:t>
            </a:r>
          </a:p>
          <a:p>
            <a:pPr lvl="1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(e) Öğretmen 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yanlış tepkilerine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ne şekilde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tepkide bulunacağına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karar vermelidir.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endParaRPr lang="tr-TR" sz="3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3200" dirty="0"/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öğrenci tepkilerine nasıl tepkide bulunulur?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olası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üç tür öğrenci tepkisi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vardır: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(a) Doğru tepki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(b) Yanlış tepki 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(c) Tepkide bulunmama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öğretime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başlamadan önce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tepkilerine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şekilde tepkide bulunacağını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planlamalıdır.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kullanılarak bir deneme nasıl gerçekleştirilir?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603504" y="1447800"/>
            <a:ext cx="8083296" cy="4572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r-TR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Yaya Işığını Kullanarak Karşıdan Karşıya Geçme Becerisinin Analizi:</a:t>
            </a:r>
            <a:endParaRPr lang="tr-TR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Trafik ışığının yanında kaldırımdan inmeden durur.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Işık yayalara kırmızı yanarken ışığın yeşil yanmasını bekler.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Yayalara yeşil ışık yandığında hızlı adımlarla yolun karşısına doğru yürür.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Yol bittiğinde kaldırıma çıkar.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603504" y="1447800"/>
            <a:ext cx="8083296" cy="4572000"/>
          </a:xfrm>
        </p:spPr>
        <p:txBody>
          <a:bodyPr>
            <a:normAutofit fontScale="85000" lnSpcReduction="20000"/>
          </a:bodyPr>
          <a:lstStyle/>
          <a:p>
            <a:r>
              <a:rPr lang="tr-TR" sz="3300" b="1" dirty="0">
                <a:latin typeface="Calibri" panose="020F0502020204030204" pitchFamily="34" charset="0"/>
                <a:cs typeface="Calibri" panose="020F0502020204030204" pitchFamily="34" charset="0"/>
              </a:rPr>
              <a:t>Amaç: 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 analizi basamaklarını izleyerek istendiğinde yaya ışığını kullanarak 3/3 karşıdan karşıya geçer.</a:t>
            </a:r>
          </a:p>
          <a:p>
            <a:r>
              <a:rPr lang="tr-TR" sz="3300" b="1" dirty="0">
                <a:latin typeface="Calibri" panose="020F0502020204030204" pitchFamily="34" charset="0"/>
                <a:cs typeface="Calibri" panose="020F0502020204030204" pitchFamily="34" charset="0"/>
              </a:rPr>
              <a:t>Yöntem: 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</a:t>
            </a:r>
          </a:p>
          <a:p>
            <a:r>
              <a:rPr lang="tr-TR" sz="3300" b="1" dirty="0">
                <a:latin typeface="Calibri" panose="020F0502020204030204" pitchFamily="34" charset="0"/>
                <a:cs typeface="Calibri" panose="020F0502020204030204" pitchFamily="34" charset="0"/>
              </a:rPr>
              <a:t>Kullanılacak İpuçları: 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TFİ-KFİ-Gölge olma</a:t>
            </a:r>
          </a:p>
          <a:p>
            <a:r>
              <a:rPr lang="tr-TR" sz="3300" b="1" dirty="0">
                <a:latin typeface="Calibri" panose="020F0502020204030204" pitchFamily="34" charset="0"/>
                <a:cs typeface="Calibri" panose="020F0502020204030204" pitchFamily="34" charset="0"/>
              </a:rPr>
              <a:t>Bir ipucundan diğerine geçiş ölçütü:  </a:t>
            </a:r>
            <a:r>
              <a:rPr lang="tr-TR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TFİ’den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KFİ’ye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 geçiş ölçütü  %60</a:t>
            </a:r>
          </a:p>
          <a:p>
            <a:r>
              <a:rPr lang="tr-TR" sz="3300" dirty="0" err="1">
                <a:latin typeface="Calibri" panose="020F0502020204030204" pitchFamily="34" charset="0"/>
                <a:cs typeface="Calibri" panose="020F0502020204030204" pitchFamily="34" charset="0"/>
              </a:rPr>
              <a:t>KFİ’den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 G1’e geçiş ölçütü  %75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G1’den G2’ye geçiş ölçütü  %85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G2’den G3’e geçiş ölçütü  %90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G3’ten bağımsızlığa geçiş ölçütü %100 </a:t>
            </a:r>
          </a:p>
          <a:p>
            <a:endParaRPr lang="tr-TR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32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76672"/>
            <a:ext cx="7185992" cy="936104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47248" cy="43910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Yaya ışığını kullanarak karşıdan karşıya geçmeyi öğretirken öğretmen öncelikle 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çalışmaya dikkatini yöneltmesini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sağlar.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öğretmen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“Alev şimdi seninle yaya ışığını kullanarak karşıdan karşıya geçmeyi öğreneceğiz. Çalışmak için hazır mısın?”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diyerek öğrencinin dikkatini çalışmaya çeker.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sözel olarak ya da davranışlarıyla hazır olduğunu belirttiğinde/belli ettiğinde öğretmen öğrencinin bu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davranışını pekiştirir. 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“Harika, çalışmaya hazır olduğunu görüyorum, başlayabiliriz.”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diyerek pekiştirir.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 oturumları izleyen şekilde planlanabilir: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Öğrenci beceri basamaklarında %60 doğrulukta performans sergileyinceye değin tam fiziksel ipucu (TFİ-öğrencinin koluna girip karşıdan karşıya geçirme) kullanılır: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Öğrenciye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“Karşıdan karşıya geç.”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yönergesi sunulur.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beceri yönergesinin ardından kontrol edici ipucu olan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TFİ’yi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(öğrencinin koluna girip karşıya geçirme)</a:t>
            </a:r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sunar.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3400" indent="-533400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TFİ ile beceriyi gerçekleştirdiğinde öğretim veri kayıt formuna TFİ işareti konur ve öğrenci sözel olarak pekiştirilir.</a:t>
            </a:r>
          </a:p>
          <a:p>
            <a:pPr marL="533400" indent="-533400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“Aferin Alev, kaldırımda bekledin, yeşil ışık yandığında da hızlıca karşıdan karşıya geçtin.”</a:t>
            </a:r>
          </a:p>
          <a:p>
            <a:pPr marL="533400" indent="-533400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 analizindeki her bir basamağı sadece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TFİ ile %60 ve üzerinde sergilediğinde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(en az üç oturum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arda)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kısmi fiziksel ipucuna (KFİ) geçilir.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Öğrenci beceri basamaklarında %75 doğrulukta performans sergileyinceye değin KFİ (öğrencinin dirseğinden tutarak karşıdan karşıya geçirme) kullanılır: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“Karşıdan karşıya geç.”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yönergesini sunar.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beceri yönergesinin ardından kontrol edici ipucu olan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KFİ’yi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(öğrencinin dirseğinden tutarak karşıya geçirme)</a:t>
            </a:r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sunar.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33400" indent="-533400"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KFİ ile beceriyi gerçekleştirdiğinde öğretim veri kayıt formuna KFİ işareti konur ve sözel olarak pekiştirilir.</a:t>
            </a:r>
          </a:p>
          <a:p>
            <a:pPr marL="533400" indent="-533400"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“Harikasın Alev, kaldırımda bekledin, yeşil ışık yandığında da hızlıca karşıdan karşıya geçtin.”</a:t>
            </a:r>
          </a:p>
          <a:p>
            <a:pPr marL="533400" indent="-533400"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KFİ ile gerçekleştiremediğinde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hata yapmasını önlemek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için hemen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TFİ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(öğrencinin kolundan tutarak karşıya geçirme)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sunularak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öğrencinin beceriyi gerçekleştirmesi sağlanır.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İçerik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568952" cy="5400600"/>
          </a:xfrm>
        </p:spPr>
        <p:txBody>
          <a:bodyPr>
            <a:noAutofit/>
          </a:bodyPr>
          <a:lstStyle/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hangi gruplara öğretim sunmada kullanılır?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nedir? 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 hiyerarşisinde yer alacak ipucu türleri nasıl silikleştirilir?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öğretimin başarılı şekilde uygulanabilmesi için alınacak kararlar nelerdir?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öğrenci tepkilerine nasıl tepkide bulunulur?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kullanılarak bir deneme nasıl gerçekleştirilir?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yoklama oturumları nasıl düzenlenir?</a:t>
            </a:r>
          </a:p>
          <a:p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veri kayıt formu örneği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 veri kayıt formuna TFİ işareti konur ve öğrenci sözel olarak pekiştirilir.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“Bravo Alev, kaldırımda bekledin, yeşil ışık yandığında da hızlıca karşıdan karşıya geçtin.”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 analizindeki her bir basamağı sadece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KFİ ile %75 ve üzerinde sergilediğinde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(en az üç oturum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arda)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gölgelendirmenin birinci aşamasına (G1) geçilir.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Öğrenci beceri basamaklarında %85 doğrulukta performans sergileyinceye değin G1 aşaması (öğrencinin dirseğine hafifçe dokunarak karşıdan karşıya geçirme) kullanılır: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“Karşıdan karşıya geç.”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yönergesini sunar.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beceri yönergesinin ardından kontrol edici ipucu olan G1 aşamasını (öğrencinin dirseğine hafifçe dokunarak karşıya geçirme) sunar.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G1 aşaması ile beceriyi gerçekleştirdiğinde öğretim veri kayıt formuna G1 işareti konur ve sözel olarak pekiştirilir.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“Çok güzel Alev, kaldırımda bekledin, yeşil ışık yandığında da hızlıca karşıdan karşıya geçtin.”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G1 aşamasıyla gerçekleştiremezse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hata yapmasını önlemek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için hemen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KFİ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(öğrencinin dirseğinden tutarak karşıya geçirme)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sunularak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öğrencinin beceriyi gerçekleştirmesi sağlanır.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 veri kayıt formuna KFİ işareti konur ve öğrenci sözel olarak pekiştirilir.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“Evet işte bu Alev, kaldırımda bekledin, yeşil ışık yandığında da hızlıca karşıdan karşıya geçtin.”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 analizindeki her bir basamağı sadece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G1 aşamasıyla %85 ve üzerinde sergilediğinde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(en az üç oturum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arda)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gölgelendirmenin ikinci aşamasına (G2) geçilir.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Öğrenci beceri basamaklarında %90 doğrulukta performans sergileyinceye değin G2 aşaması (öğrencinin omzuna hafifçe parmak ucuyla dokunarak karşıdan karşıya geçirme) kullanılır: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“Karşıdan karşıya geç.”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yönergesini sunar.</a:t>
            </a: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beceri yönergesinin ardından kontrol edici ipucu olan G2 aşamasını (öğrencinin omzuna hafifçe parmak ucuyla dokunarak karşıya geçirme) sunar.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G2 aşaması ile beceriyi gerçekleştirdiğinde öğretim veri kayıt formuna G2 işareti konur ve sözel olarak pekiştirilir.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“Harikasın Alev, kaldırımda bekledin, yeşil ışık yandığında da hızlıca karşıdan karşıya geçtin.”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G2 aşamasıyla gerçekleştiremezse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hata yapmasını önlemek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için hemen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G1 aşaması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(öğrencinin dirseğine hafifçe dokunarak karşıdan karşıya geçirme)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sunularak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öğrencinin beceriyi gerçekleştirmesi sağlanır.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546032" cy="63408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112568"/>
          </a:xfrm>
        </p:spPr>
        <p:txBody>
          <a:bodyPr>
            <a:no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 veri kayıt formuna G1 işareti konur ve öğrenci sözel olarak pekiştirilir.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“Süpersin Alev, kaldırımda bekledin, yeşil ışık yandığında da hızlıca karşıdan karşıya geçtin.”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 analizindeki her bir basamağı sadece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G2 aşamasıyla %90 ve üzerinde sergilediğinde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(en az üç oturum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arda)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gölgelendirmenin üçüncü aşamasına (G3) geçilir.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Öğrenci beceri basamaklarında %100 doğrulukta performans sergileyinceye değin G3 aşaması (öğretmenin kolunu kaldırıp elini öğrencinin sırtına doğru yaklaştırarak karşıdan karşıya geçirme) kullanılır: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“Karşıdan karşıya geç.”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yönergesini sunar.</a:t>
            </a:r>
          </a:p>
          <a:p>
            <a:pPr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beceri yönergesinin ardından kontrol edici ipucu olan G3 aşamasını (öğretmenin kolunu kaldırıp elini öğrencinin sırtına doğru yaklaştırarak karşıya geçirme) sunar.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29566" cy="4838720"/>
          </a:xfrm>
        </p:spPr>
        <p:txBody>
          <a:bodyPr>
            <a:noAutofit/>
          </a:bodyPr>
          <a:lstStyle/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G3 aşaması ile beceriyi gerçekleştirdiğinde öğretim veri kayıt formuna G3 işareti konur ve sözel olarak pekiştirilir.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“Bravo sana Alev, kaldırımda bekledin, yeşil ışık yandığında da hızlıca karşıdan karşıya geçtin.”</a:t>
            </a:r>
          </a:p>
          <a:p>
            <a:pPr marL="533400" indent="-533400">
              <a:lnSpc>
                <a:spcPct val="8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G3 aşamasıyla gerçekleştiremezse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hata yapmasını önlemek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için hemen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G2 aşaması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(öğrencinin omzuna hafifçe parmak ucuyla dokunarak karşıdan karşıya geçirme)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sunularak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öğrencinin beceriyi gerçekleştirmesi sağlanır.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 veri kayıt formuna G2 işareti konur ve öğrenci sözel olarak pekiştirilir.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“Çok güzel Alev, kaldırımda bekledin, yeşil ışık yandığında da hızlıca karşıdan karşıya geçtin.”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beceriyi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G3 aşamasıyla %100 olarak sergilediğinde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(en az üç oturum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arda)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genelleme ve izleme oturumlarına geçilir.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hangi gruplara öğretim sunmada kullanılır?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603504" y="1447800"/>
            <a:ext cx="8083296" cy="45720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Araştırma bulguları, ipucunun giderek azaltılmasıyla öğretimin gelişimsel yetersizliği (otizm spektrum bozukluğu ve/veya zihinsel yetersizlik) olan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değişik yaş grupları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ndaki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çocuk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yetişkinlere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öğretim sunmada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etkili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olduğunu göstermiştir.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041976" cy="63408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147248" cy="5184576"/>
          </a:xfrm>
        </p:spPr>
        <p:txBody>
          <a:bodyPr>
            <a:noAutofit/>
          </a:bodyPr>
          <a:lstStyle/>
          <a:p>
            <a:r>
              <a:rPr lang="tr-TR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Yoklama Oturumları: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 Yoklama oturumlarında veriler tek fırsat yöntemiyle toplanarak kaydedilir.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öğrencinin çalışmaya dikkatini çekmek için dikkat sağlayıcı ipucu sunar. 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“Çalışmaya başlamak için hazır mısın?”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sözel olarak ya da davranışlarıyla hazır olduğunu belirttiğinde/belli ettiğinde öğretmen öğrencinin bu davranışını pekiştirir. 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“Bravo sana, hazır olduğunu görüyorum. Hadi başlayalım.”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Ardından beceri yönergesini sunar. Örneğin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“Yaya ışığını kullanarak karşıdan karşıya geç.”</a:t>
            </a:r>
            <a:endParaRPr lang="en-U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645496"/>
          </a:xfrm>
        </p:spPr>
        <p:txBody>
          <a:bodyPr>
            <a:normAutofit fontScale="77500" lnSpcReduction="20000"/>
          </a:bodyPr>
          <a:lstStyle/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Yoklama oturumlarında öğrenciye </a:t>
            </a:r>
            <a:r>
              <a:rPr lang="tr-TR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hiçbir şekilde ipucu sunulmaz. 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Öğretmen yanıt aralığı süresince (3-5 sn.) öğrencinin tepkide bulunmasını bekler.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Öğrencinin tepkilerini yoklama oturumları veri kayıt formuna kaydeder.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Öğretmen </a:t>
            </a:r>
            <a:r>
              <a:rPr lang="tr-TR" sz="3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doğru gerçekleşen basamak yüzdesini </a:t>
            </a:r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hesaplar ve </a:t>
            </a:r>
            <a:r>
              <a:rPr lang="tr-TR" sz="3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uygulama verisi olarak grafiğe işler.</a:t>
            </a:r>
          </a:p>
          <a:p>
            <a:r>
              <a:rPr lang="tr-TR" sz="3300" dirty="0">
                <a:latin typeface="Calibri" panose="020F0502020204030204" pitchFamily="34" charset="0"/>
                <a:cs typeface="Calibri" panose="020F0502020204030204" pitchFamily="34" charset="0"/>
              </a:rPr>
              <a:t>Yoklama oturumlarında öğretimin sona erdirilmesi kararını verme ölçütü, öğrencinin hedef davranışı kararlı veri elde edilinceye değin %100 ya da %80-90 ve üzeri doğrulukta (en az üç oturum ard arda) yerine getirmesidir. </a:t>
            </a:r>
            <a:endParaRPr lang="en-US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28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yoklama oturumları nasıl düzenlenir?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45720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yoklama oturumları düzenlenmesinin iki amacı vardır: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1. Öğrencinin ipucu sunulmaksızın hedef davranışı sergileyip sergileyemediğini, bir başka deyişle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öğrenmenin gerçekleşip gerçekleşmediğini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sınamak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ipucu düzeyinden diğerine geçiş ölçütünü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belirlemek 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Yoklama oturumları, günlük ya da aralıklı yoklama (iki ya da üç öğretim oturumunda bir ya da haftada bir gün) biçiminde gerçekleştirilebilir. </a:t>
            </a:r>
          </a:p>
          <a:p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712968" cy="5653608"/>
          </a:xfrm>
        </p:spPr>
        <p:txBody>
          <a:bodyPr>
            <a:no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Öğrencinin ipucu sunulmaksızın hedef davranışı sergileyip sergileyemediğini, diğer bir deyişle öğrenmenin gerçekleşip gerçekleşmediğini sınarken öğrenciye hedef davranışa ilişkin beceri yönergesi sunulur.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Yoklama oturumlarında öğrenciye </a:t>
            </a:r>
            <a:r>
              <a:rPr lang="tr-T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herhangi bir ipucu sunulmaz</a:t>
            </a:r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 öğrencinin gösterdiği performans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 fırsat yöntemiyle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kaydedilir.</a:t>
            </a:r>
          </a:p>
          <a:p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Doğru gerçekleşen basamak yüzdesi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hesaplanır ve veriler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uygulama verisi olarak grafiğe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işlenir.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öğrenciye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“Dişlerini fırçala.”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denir ve yapabildikleri tek fırsat yöntemiyle yoklama oturumu veri kayıt formuna kaydedilir.  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ipucu düzeyinden diğerine geçiş ölçütü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belirlenirken öğrencinin her ipucu düzeyindeki performansından sonra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yoklama denemeleri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gerçekleştirilir. 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Bu yoklama oturumları, öğrencinin daha az kontrol gerektiren ipucu kullanıldığında hedef davranışı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sergileyip sergileyemediğini belirlemek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üzere düzenlenir. 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sunulan ipucunda hedef davranışı sergileyebiliyorsa öğretmen öğrenci davranışı üzerinde daha az kontrol gerektiren ipucu düzeyini dener ve öğretime daha az kontrol gerektiren ipucu ile devam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Yoklama Oturumu Veri Kayıt Formu Örneği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77544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Öğrenci:	  		 Hedef Davranış: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Öğretmen:			</a:t>
            </a:r>
          </a:p>
          <a:p>
            <a:endParaRPr lang="tr-T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49801"/>
              </p:ext>
            </p:extLst>
          </p:nvPr>
        </p:nvGraphicFramePr>
        <p:xfrm>
          <a:off x="500034" y="2459348"/>
          <a:ext cx="8215368" cy="406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4694">
                <a:tc>
                  <a:txBody>
                    <a:bodyPr/>
                    <a:lstStyle/>
                    <a:p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Beceri</a:t>
                      </a:r>
                      <a:r>
                        <a:rPr lang="tr-TR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Basamakları</a:t>
                      </a:r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../../2022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../../2022</a:t>
                      </a:r>
                    </a:p>
                    <a:p>
                      <a:pPr algn="ctr"/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../../2022</a:t>
                      </a:r>
                    </a:p>
                    <a:p>
                      <a:pPr algn="ctr"/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../../2022</a:t>
                      </a:r>
                    </a:p>
                    <a:p>
                      <a:pPr algn="ctr"/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../../2022</a:t>
                      </a:r>
                    </a:p>
                    <a:p>
                      <a:pPr algn="ctr"/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935"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935"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935"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935"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563">
                <a:tc>
                  <a:txBody>
                    <a:bodyPr/>
                    <a:lstStyle/>
                    <a:p>
                      <a:r>
                        <a:rPr lang="tr-TR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Doğru Basamak</a:t>
                      </a:r>
                      <a:r>
                        <a:rPr lang="tr-TR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Sayısı/Yüzdesi</a:t>
                      </a:r>
                      <a:endParaRPr lang="tr-TR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Kaynakça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 fontScale="77500" lnSpcReduction="20000"/>
          </a:bodyPr>
          <a:lstStyle/>
          <a:p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Doğan, S., &amp; Ergenekon, Y. (2022). Yanlışsız öğretim yöntemleri 4: İpucunda değişiklik yapılan yöntemler. E. Sazak (Ed.), 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Yanlışsız öğretim yöntemleri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 içinde (s. 190-230). Ankara: </a:t>
            </a:r>
            <a:r>
              <a:rPr lang="tr-TR" altLang="tr-TR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Pegem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 Akademi. </a:t>
            </a:r>
          </a:p>
          <a:p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Tekin-İftar, E., &amp; Kırcaali-İftar, G. (2012). 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Özel eğitimde yanlışsız öğretim yöntemleri.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 Ankara: Vize Yayıncılık.</a:t>
            </a:r>
            <a:r>
              <a:rPr lang="en-US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altLang="tr-T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altLang="tr-TR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Wolery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, M., </a:t>
            </a:r>
            <a:r>
              <a:rPr lang="tr-TR" altLang="tr-TR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Ault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, M. J., &amp; </a:t>
            </a:r>
            <a:r>
              <a:rPr lang="tr-TR" altLang="tr-TR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Doyle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, P. M. (1992).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Teaching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students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moderate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severe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disabilites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prompting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sz="3600" i="1" dirty="0" err="1">
                <a:latin typeface="Calibri" panose="020F0502020204030204" pitchFamily="34" charset="0"/>
                <a:cs typeface="Calibri" panose="020F0502020204030204" pitchFamily="34" charset="0"/>
              </a:rPr>
              <a:t>strategies</a:t>
            </a:r>
            <a:r>
              <a:rPr lang="tr-TR" altLang="tr-TR" sz="36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 NY: </a:t>
            </a:r>
            <a:r>
              <a:rPr lang="tr-TR" altLang="tr-TR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Longman</a:t>
            </a:r>
            <a:r>
              <a:rPr lang="tr-TR" altLang="tr-TR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425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 nedir?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8147248" cy="4824536"/>
          </a:xfrm>
        </p:spPr>
        <p:txBody>
          <a:bodyPr>
            <a:no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öğretim, öğrencinin doğru tepkide bulunmasını sağlayan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yüksek düzeyde ipucu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sunulmasıyla öğretime başlanarak zamanla ipucunun ortadan kaldırılması, bir başka deyişle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ipucunun silikleştirilmesi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olarak tanımlanır.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öğretimde öğrenci bedeni üzerinde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fazla kontrol gerektiren ipucu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ndan (en “az” ılımlıdan)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az kontrol gerektiren ipucu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na (en “fazla” ılımlı olana) doğru bir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ipucu hiyerarşisi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izlenerek ipucu sunulması söz konusudur.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859216" cy="43924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Başlangıçta en az ılımlı olan ipucu, öğrenci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“belli bir ölçütü karşılar düzeyde”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performans sergileyinceye değin hedef uyaranla eşzamanlı olarak sunulur. 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Bu düzeyde ölçüt karşılandıktan sonra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“daha ılımlı olan ipucunun”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sunulmasına geçilir. </a:t>
            </a:r>
          </a:p>
          <a:p>
            <a:pPr>
              <a:lnSpc>
                <a:spcPct val="90000"/>
              </a:lnSpc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Öğrenci hedef uyarana bağımsız olarak doğru tepkide bulununcaya değin süreç bu şekilde devam ettirilir. 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 hiyerarşisinde yer alacak ipucu türleri nasıl silikleştirilir?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607967" y="1436705"/>
            <a:ext cx="8083296" cy="45720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Öğretmen ipucunda gerçekleştireceği silikleştirmeyi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nasıl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yapacağını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öğretim öncesinde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belirler. 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Bu silikleştirme iki biçimde yapılabilir: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(a) En az ılımlıdan en çok ılımlıya doğru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giderek azalan bir hiyerarşi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ile ipucunun sunulması benimsenebilir.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Tam Fiziksel İpucu (TFİ)	 Kısmi Fiziksel İpucu (KFİ)      Gölgelendirme/Gölge Olma (G)</a:t>
            </a: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2843808" y="4869160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5868144" y="4437112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(b)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 bir ipucunun miktarında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ya da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yoğunluğunda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silikleştirme yapılması benimsenebilir.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Örneğin KFİ sunulurken öğrencinin elinin üzerinden hafifçe tutulması, bileğinden hafifçe tutulması, daha sonra öğrencinin dirseğine, omzuna hafifçe dokunulması gibi.</a:t>
            </a:r>
          </a:p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Bu yöntemde öğretmen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 zaman daha ılımlı ipucunu sunmaya başlayacağına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öğretime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başlamadan önce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karar vermelidir.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44016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öğretimin başarılı şekilde uygulanabilmesi için alınacak kararlar nelerdir?</a:t>
            </a: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32048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İpucunun giderek azaltılmasıyla öğretimin başarılı şekilde uygulanabilmesi için öğretmenin çeşitli kararlar alması gerekir: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(a) Öğretmen zincirleme davranışlar için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beceri analizi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hazırlamalıdır.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Beceri analizi, öğrencinin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işlevde bulunma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düzeyine göre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olabildiğince bireysel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olmalıdır. 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İpucunun Giderek Azaltılmasıyla Öğretim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(b) Öğretmen sıraladığı beceri analizi basamaklarını öğretirken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tüm beceri, ileri ya da geriye/tersine zincirleme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yaklaşımından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hangisini seçeceğine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karar vermelidir. </a:t>
            </a:r>
          </a:p>
          <a:p>
            <a:pPr lvl="1"/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(c) Öğretmen öğretim sırasında </a:t>
            </a:r>
            <a:r>
              <a:rPr lang="tr-T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bir ipucu düzeyinden diğerine geçiş için ölçütün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ne olacağına karar vermelidir. </a:t>
            </a:r>
          </a:p>
          <a:p>
            <a:pPr>
              <a:buNone/>
            </a:pPr>
            <a:endParaRPr lang="tr-TR" sz="36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İPUCUNUN GİDEREK AZALTILMASIYLA ÖĞRETİM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İçerik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İpucunun giderek azaltılmasıyla öğretim hangi gruplara öğretim sunmada kullanılır?&amp;quot;&quot;/&gt;&lt;property id=&quot;20307&quot; value=&quot;289&quot;/&gt;&lt;/object&gt;&lt;object type=&quot;3&quot; unique_id=&quot;10007&quot;&gt;&lt;property id=&quot;20148&quot; value=&quot;5&quot;/&gt;&lt;property id=&quot;20300&quot; value=&quot;Slide 4 - &amp;quot;İpucunun giderek azaltılmasıyla öğretim nedir? &amp;quot;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59&quot;/&gt;&lt;/object&gt;&lt;object type=&quot;3&quot; unique_id=&quot;10009&quot;&gt;&lt;property id=&quot;20148&quot; value=&quot;5&quot;/&gt;&lt;property id=&quot;20300&quot; value=&quot;Slide 6 - &amp;quot;İpucu hiyerarşisinde yer alacak ipucu türleri nasıl silikleştirilir?&amp;quot;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1&quot;/&gt;&lt;/object&gt;&lt;object type=&quot;3&quot; unique_id=&quot;10011&quot;&gt;&lt;property id=&quot;20148&quot; value=&quot;5&quot;/&gt;&lt;property id=&quot;20300&quot; value=&quot;Slide 8 - &amp;quot;İpucunun giderek azaltılmasıyla öğretimin başarılı şekilde uygulanabilmesi için alınacak kararlar nelerdir?&amp;quot;&quot;/&gt;&lt;property id=&quot;20307&quot; value=&quot;262&quot;/&gt;&lt;/object&gt;&lt;object type=&quot;3&quot; unique_id=&quot;10012&quot;&gt;&lt;property id=&quot;20148&quot; value=&quot;5&quot;/&gt;&lt;property id=&quot;20300&quot; value=&quot;Slide 9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&quot;/&gt;&lt;property id=&quot;20307&quot; value=&quot;290&quot;/&gt;&lt;/object&gt;&lt;object type=&quot;3&quot; unique_id=&quot;10015&quot;&gt;&lt;property id=&quot;20148&quot; value=&quot;5&quot;/&gt;&lt;property id=&quot;20300&quot; value=&quot;Slide 12 - &amp;quot;İpucunun giderek azaltılmasıyla öğretimde öğrenci tepkilerine nasıl tepkide bulunulur?&amp;quot;&quot;/&gt;&lt;property id=&quot;20307&quot; value=&quot;265&quot;/&gt;&lt;/object&gt;&lt;object type=&quot;3&quot; unique_id=&quot;10016&quot;&gt;&lt;property id=&quot;20148&quot; value=&quot;5&quot;/&gt;&lt;property id=&quot;20300&quot; value=&quot;Slide 13 - &amp;quot;İpucunun giderek azaltılmasıyla kullanılarak bir deneme nasıl gerçekleştirilir?&amp;quot;&quot;/&gt;&lt;property id=&quot;20307&quot; value=&quot;266&quot;/&gt;&lt;/object&gt;&lt;object type=&quot;3&quot; unique_id=&quot;10017&quot;&gt;&lt;property id=&quot;20148&quot; value=&quot;5&quot;/&gt;&lt;property id=&quot;20300&quot; value=&quot;Slide 15&quot;/&gt;&lt;property id=&quot;20307&quot; value=&quot;271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6&quot;/&gt;&lt;/object&gt;&lt;object type=&quot;3&quot; unique_id=&quot;10023&quot;&gt;&lt;property id=&quot;20148&quot; value=&quot;5&quot;/&gt;&lt;property id=&quot;20300&quot; value=&quot;Slide 21&quot;/&gt;&lt;property id=&quot;20307&quot; value=&quot;277&quot;/&gt;&lt;/object&gt;&lt;object type=&quot;3&quot; unique_id=&quot;10024&quot;&gt;&lt;property id=&quot;20148&quot; value=&quot;5&quot;/&gt;&lt;property id=&quot;20300&quot; value=&quot;Slide 22&quot;/&gt;&lt;property id=&quot;20307&quot; value=&quot;278&quot;/&gt;&lt;/object&gt;&lt;object type=&quot;3&quot; unique_id=&quot;10025&quot;&gt;&lt;property id=&quot;20148&quot; value=&quot;5&quot;/&gt;&lt;property id=&quot;20300&quot; value=&quot;Slide 23&quot;/&gt;&lt;property id=&quot;20307&quot; value=&quot;279&quot;/&gt;&lt;/object&gt;&lt;object type=&quot;3&quot; unique_id=&quot;10026&quot;&gt;&lt;property id=&quot;20148&quot; value=&quot;5&quot;/&gt;&lt;property id=&quot;20300&quot; value=&quot;Slide 24&quot;/&gt;&lt;property id=&quot;20307&quot; value=&quot;280&quot;/&gt;&lt;/object&gt;&lt;object type=&quot;3&quot; unique_id=&quot;10027&quot;&gt;&lt;property id=&quot;20148&quot; value=&quot;5&quot;/&gt;&lt;property id=&quot;20300&quot; value=&quot;Slide 25&quot;/&gt;&lt;property id=&quot;20307&quot; value=&quot;281&quot;/&gt;&lt;/object&gt;&lt;object type=&quot;3&quot; unique_id=&quot;10028&quot;&gt;&lt;property id=&quot;20148&quot; value=&quot;5&quot;/&gt;&lt;property id=&quot;20300&quot; value=&quot;Slide 26&quot;/&gt;&lt;property id=&quot;20307&quot; value=&quot;282&quot;/&gt;&lt;/object&gt;&lt;object type=&quot;3&quot; unique_id=&quot;10029&quot;&gt;&lt;property id=&quot;20148&quot; value=&quot;5&quot;/&gt;&lt;property id=&quot;20300&quot; value=&quot;Slide 27&quot;/&gt;&lt;property id=&quot;20307&quot; value=&quot;283&quot;/&gt;&lt;/object&gt;&lt;object type=&quot;3&quot; unique_id=&quot;10030&quot;&gt;&lt;property id=&quot;20148&quot; value=&quot;5&quot;/&gt;&lt;property id=&quot;20300&quot; value=&quot;Slide 28&quot;/&gt;&lt;property id=&quot;20307&quot; value=&quot;284&quot;/&gt;&lt;/object&gt;&lt;object type=&quot;3&quot; unique_id=&quot;10031&quot;&gt;&lt;property id=&quot;20148&quot; value=&quot;5&quot;/&gt;&lt;property id=&quot;20300&quot; value=&quot;Slide 29&quot;/&gt;&lt;property id=&quot;20307&quot; value=&quot;285&quot;/&gt;&lt;/object&gt;&lt;object type=&quot;3&quot; unique_id=&quot;10032&quot;&gt;&lt;property id=&quot;20148&quot; value=&quot;5&quot;/&gt;&lt;property id=&quot;20300&quot; value=&quot;Slide 30&quot;/&gt;&lt;property id=&quot;20307&quot; value=&quot;286&quot;/&gt;&lt;/object&gt;&lt;object type=&quot;3&quot; unique_id=&quot;10033&quot;&gt;&lt;property id=&quot;20148&quot; value=&quot;5&quot;/&gt;&lt;property id=&quot;20300&quot; value=&quot;Slide 31&quot;/&gt;&lt;property id=&quot;20307&quot; value=&quot;287&quot;/&gt;&lt;/object&gt;&lt;object type=&quot;3&quot; unique_id=&quot;10034&quot;&gt;&lt;property id=&quot;20148&quot; value=&quot;5&quot;/&gt;&lt;property id=&quot;20300&quot; value=&quot;Slide 32&quot;/&gt;&lt;property id=&quot;20307&quot; value=&quot;288&quot;/&gt;&lt;/object&gt;&lt;object type=&quot;3&quot; unique_id=&quot;10035&quot;&gt;&lt;property id=&quot;20148&quot; value=&quot;5&quot;/&gt;&lt;property id=&quot;20300&quot; value=&quot;Slide 33 - &amp;quot;İpucunun giderek azaltılmasıyla öğretimde yoklama oturumları nasıl düzenlenir?&amp;quot;&quot;/&gt;&lt;property id=&quot;20307&quot; value=&quot;267&quot;/&gt;&lt;/object&gt;&lt;object type=&quot;3&quot; unique_id=&quot;10036&quot;&gt;&lt;property id=&quot;20148&quot; value=&quot;5&quot;/&gt;&lt;property id=&quot;20300&quot; value=&quot;Slide 34&quot;/&gt;&lt;property id=&quot;20307&quot; value=&quot;291&quot;/&gt;&lt;/object&gt;&lt;object type=&quot;3&quot; unique_id=&quot;10037&quot;&gt;&lt;property id=&quot;20148&quot; value=&quot;5&quot;/&gt;&lt;property id=&quot;20300&quot; value=&quot;Slide 35&quot;/&gt;&lt;property id=&quot;20307&quot; value=&quot;269&quot;/&gt;&lt;/object&gt;&lt;object type=&quot;3&quot; unique_id=&quot;10038&quot;&gt;&lt;property id=&quot;20148&quot; value=&quot;5&quot;/&gt;&lt;property id=&quot;20300&quot; value=&quot;Slide 36 - &amp;quot;&amp;lt;&amp;quot;&quot;/&gt;&lt;property id=&quot;20307&quot; value=&quot;270&quot;/&gt;&lt;/object&gt;&lt;object type=&quot;3&quot; unique_id=&quot;10039&quot;&gt;&lt;property id=&quot;20148&quot; value=&quot;5&quot;/&gt;&lt;property id=&quot;20300&quot; value=&quot;Slide 37 - &amp;quot;İpucunun Giderek Azaltılmasıyla Öğretim Yoklama Oturumu Veri Kayıt Formu Örneği&amp;quot;&quot;/&gt;&lt;property id=&quot;20307&quot; value=&quot;268&quot;/&gt;&lt;/object&gt;&lt;object type=&quot;3&quot; unique_id=&quot;10800&quot;&gt;&lt;property id=&quot;20148&quot; value=&quot;5&quot;/&gt;&lt;property id=&quot;20300&quot; value=&quot;Slide 14&quot;/&gt;&lt;property id=&quot;20307&quot; value=&quot;29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491</TotalTime>
  <Words>2337</Words>
  <Application>Microsoft Macintosh PowerPoint</Application>
  <PresentationFormat>Ekran Gösterisi (4:3)</PresentationFormat>
  <Paragraphs>252</Paragraphs>
  <Slides>36</Slides>
  <Notes>33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Calibri</vt:lpstr>
      <vt:lpstr>Franklin Gothic Book</vt:lpstr>
      <vt:lpstr>Perpetua</vt:lpstr>
      <vt:lpstr>Wingdings</vt:lpstr>
      <vt:lpstr>Wingdings 2</vt:lpstr>
      <vt:lpstr>Hisse Senedi</vt:lpstr>
      <vt:lpstr>İPUCUNUN GİDEREK AZALTILMASIYLA ÖĞRETİM</vt:lpstr>
      <vt:lpstr>İçerik</vt:lpstr>
      <vt:lpstr>İpucunun giderek azaltılmasıyla öğretim hangi gruplara öğretim sunmada kullanılır?</vt:lpstr>
      <vt:lpstr>İpucunun giderek azaltılmasıyla öğretim nedir? </vt:lpstr>
      <vt:lpstr>PowerPoint Sunusu</vt:lpstr>
      <vt:lpstr>İpucu hiyerarşisinde yer alacak ipucu türleri nasıl silikleştirilir?</vt:lpstr>
      <vt:lpstr>PowerPoint Sunusu</vt:lpstr>
      <vt:lpstr>İpucunun giderek azaltılmasıyla öğretimin başarılı şekilde uygulanabilmesi için alınacak kararlar nelerdir?</vt:lpstr>
      <vt:lpstr>PowerPoint Sunusu</vt:lpstr>
      <vt:lpstr>PowerPoint Sunusu</vt:lpstr>
      <vt:lpstr>İpucunun giderek azaltılmasıyla öğretimde öğrenci tepkilerine nasıl tepkide bulunulur?</vt:lpstr>
      <vt:lpstr>İpucunun giderek azaltılmasıyla kullanılarak bir deneme nasıl gerçekleştirilir?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İpucunun giderek azaltılmasıyla öğretimde yoklama oturumları nasıl düzenlenir?</vt:lpstr>
      <vt:lpstr>PowerPoint Sunusu</vt:lpstr>
      <vt:lpstr>PowerPoint Sunusu</vt:lpstr>
      <vt:lpstr>İpucunun Giderek Azaltılmasıyla Öğretim Yoklama Oturumu Veri Kayıt Formu Örneği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İPUCUNUN GİDEREK AZALTILMASIYLA ÖĞRETİM</dc:title>
  <cp:lastModifiedBy>Nuray ÖNCÜL</cp:lastModifiedBy>
  <cp:revision>218</cp:revision>
  <cp:lastPrinted>2012-04-25T09:01:23Z</cp:lastPrinted>
  <dcterms:modified xsi:type="dcterms:W3CDTF">2023-01-06T17:49:52Z</dcterms:modified>
</cp:coreProperties>
</file>