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708" r:id="rId2"/>
  </p:sldMasterIdLst>
  <p:notesMasterIdLst>
    <p:notesMasterId r:id="rId37"/>
  </p:notesMasterIdLst>
  <p:handoutMasterIdLst>
    <p:handoutMasterId r:id="rId38"/>
  </p:handoutMasterIdLst>
  <p:sldIdLst>
    <p:sldId id="256" r:id="rId3"/>
    <p:sldId id="257" r:id="rId4"/>
    <p:sldId id="290" r:id="rId5"/>
    <p:sldId id="258" r:id="rId6"/>
    <p:sldId id="259" r:id="rId7"/>
    <p:sldId id="268" r:id="rId8"/>
    <p:sldId id="269" r:id="rId9"/>
    <p:sldId id="293" r:id="rId10"/>
    <p:sldId id="297" r:id="rId11"/>
    <p:sldId id="270" r:id="rId12"/>
    <p:sldId id="294" r:id="rId13"/>
    <p:sldId id="271" r:id="rId14"/>
    <p:sldId id="288" r:id="rId15"/>
    <p:sldId id="289" r:id="rId16"/>
    <p:sldId id="273" r:id="rId17"/>
    <p:sldId id="274" r:id="rId18"/>
    <p:sldId id="275" r:id="rId19"/>
    <p:sldId id="277" r:id="rId20"/>
    <p:sldId id="278" r:id="rId21"/>
    <p:sldId id="279" r:id="rId22"/>
    <p:sldId id="281" r:id="rId23"/>
    <p:sldId id="299" r:id="rId24"/>
    <p:sldId id="284" r:id="rId25"/>
    <p:sldId id="285" r:id="rId26"/>
    <p:sldId id="286" r:id="rId27"/>
    <p:sldId id="287" r:id="rId28"/>
    <p:sldId id="260" r:id="rId29"/>
    <p:sldId id="261" r:id="rId30"/>
    <p:sldId id="262" r:id="rId31"/>
    <p:sldId id="263" r:id="rId32"/>
    <p:sldId id="266" r:id="rId33"/>
    <p:sldId id="300" r:id="rId34"/>
    <p:sldId id="301" r:id="rId35"/>
    <p:sldId id="295" r:id="rId36"/>
  </p:sldIdLst>
  <p:sldSz cx="9144000" cy="6858000" type="screen4x3"/>
  <p:notesSz cx="6761163" cy="9942513"/>
  <p:custDataLst>
    <p:tags r:id="rId39"/>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1C04"/>
    <a:srgbClr val="FEB6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p:cViewPr varScale="1">
        <p:scale>
          <a:sx n="112" d="100"/>
          <a:sy n="112" d="100"/>
        </p:scale>
        <p:origin x="164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gs" Target="tags/tag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596ACA-E5D8-4DA8-98E9-12C76F2CEA4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tr-TR"/>
        </a:p>
      </dgm:t>
    </dgm:pt>
    <dgm:pt modelId="{2BDD4C27-CCB4-4C24-9349-C094287310C6}">
      <dgm:prSet phldrT="[Metin]" custT="1"/>
      <dgm:spPr>
        <a:solidFill>
          <a:schemeClr val="accent2">
            <a:lumMod val="40000"/>
            <a:lumOff val="60000"/>
          </a:schemeClr>
        </a:solidFill>
        <a:ln>
          <a:solidFill>
            <a:srgbClr val="FFFF00"/>
          </a:solidFill>
        </a:ln>
      </dgm:spPr>
      <dgm:t>
        <a:bodyPr/>
        <a:lstStyle/>
        <a:p>
          <a:r>
            <a:rPr lang="tr-TR" sz="1600" dirty="0" err="1">
              <a:solidFill>
                <a:schemeClr val="tx1"/>
              </a:solidFill>
            </a:rPr>
            <a:t>Ayırd</a:t>
          </a:r>
          <a:r>
            <a:rPr lang="tr-TR" sz="1600" dirty="0">
              <a:solidFill>
                <a:schemeClr val="tx1"/>
              </a:solidFill>
            </a:rPr>
            <a:t> edici uyaranı hazırla.</a:t>
          </a:r>
        </a:p>
        <a:p>
          <a:r>
            <a:rPr lang="tr-TR" sz="1600" dirty="0">
              <a:solidFill>
                <a:schemeClr val="tx1"/>
              </a:solidFill>
            </a:rPr>
            <a:t>+</a:t>
          </a:r>
        </a:p>
        <a:p>
          <a:r>
            <a:rPr lang="tr-TR" sz="1600" dirty="0">
              <a:solidFill>
                <a:schemeClr val="tx1"/>
              </a:solidFill>
            </a:rPr>
            <a:t>Beceri yönergesi sun.</a:t>
          </a:r>
          <a:endParaRPr lang="tr-TR" sz="1600" dirty="0"/>
        </a:p>
      </dgm:t>
    </dgm:pt>
    <dgm:pt modelId="{DD2E6D14-1327-4BF5-B25B-2FD8C09F4C9F}" type="parTrans" cxnId="{5A84568C-8300-4B7E-B2AF-54A687AB0A0D}">
      <dgm:prSet/>
      <dgm:spPr/>
      <dgm:t>
        <a:bodyPr/>
        <a:lstStyle/>
        <a:p>
          <a:endParaRPr lang="tr-TR"/>
        </a:p>
      </dgm:t>
    </dgm:pt>
    <dgm:pt modelId="{D541372F-7142-4F93-BE11-0790B15B8080}" type="sibTrans" cxnId="{5A84568C-8300-4B7E-B2AF-54A687AB0A0D}">
      <dgm:prSet/>
      <dgm:spPr/>
      <dgm:t>
        <a:bodyPr/>
        <a:lstStyle/>
        <a:p>
          <a:endParaRPr lang="tr-TR"/>
        </a:p>
      </dgm:t>
    </dgm:pt>
    <dgm:pt modelId="{DEFDB85C-078C-4C42-BFAE-CB412300970A}" type="asst">
      <dgm:prSet phldrT="[Metin]" custT="1"/>
      <dgm:spPr>
        <a:solidFill>
          <a:schemeClr val="bg2">
            <a:lumMod val="75000"/>
          </a:schemeClr>
        </a:solidFill>
        <a:ln>
          <a:solidFill>
            <a:srgbClr val="FFFF00"/>
          </a:solidFill>
        </a:ln>
      </dgm:spPr>
      <dgm:t>
        <a:bodyPr/>
        <a:lstStyle/>
        <a:p>
          <a:r>
            <a:rPr lang="tr-TR" sz="1600" dirty="0">
              <a:solidFill>
                <a:schemeClr val="tx1"/>
              </a:solidFill>
            </a:rPr>
            <a:t>Kontrol edici ipucu sun.</a:t>
          </a:r>
          <a:endParaRPr lang="tr-TR" sz="1600" dirty="0"/>
        </a:p>
      </dgm:t>
    </dgm:pt>
    <dgm:pt modelId="{D7ACACEE-641B-41AE-B260-44CF5F5C6CEA}" type="parTrans" cxnId="{29E1BCC5-D7FF-4017-B940-FADEE8238D97}">
      <dgm:prSet/>
      <dgm:spPr/>
      <dgm:t>
        <a:bodyPr/>
        <a:lstStyle/>
        <a:p>
          <a:endParaRPr lang="tr-TR"/>
        </a:p>
      </dgm:t>
    </dgm:pt>
    <dgm:pt modelId="{A58C6869-CF87-4395-BBE5-08B86248FE62}" type="sibTrans" cxnId="{29E1BCC5-D7FF-4017-B940-FADEE8238D97}">
      <dgm:prSet/>
      <dgm:spPr/>
      <dgm:t>
        <a:bodyPr/>
        <a:lstStyle/>
        <a:p>
          <a:endParaRPr lang="tr-TR"/>
        </a:p>
      </dgm:t>
    </dgm:pt>
    <dgm:pt modelId="{F4928170-F123-46D6-BF0F-03A0ED59A2D4}">
      <dgm:prSet phldrT="[Metin]" custT="1"/>
      <dgm:spPr>
        <a:ln>
          <a:solidFill>
            <a:srgbClr val="FFFF00"/>
          </a:solidFill>
        </a:ln>
      </dgm:spPr>
      <dgm:t>
        <a:bodyPr/>
        <a:lstStyle/>
        <a:p>
          <a:r>
            <a:rPr lang="tr-TR" sz="1600" b="1" u="sng" dirty="0">
              <a:solidFill>
                <a:schemeClr val="tx1"/>
              </a:solidFill>
            </a:rPr>
            <a:t>Doğru Tepki</a:t>
          </a:r>
        </a:p>
        <a:p>
          <a:r>
            <a:rPr lang="tr-TR" sz="1600" dirty="0">
              <a:solidFill>
                <a:schemeClr val="tx1"/>
              </a:solidFill>
            </a:rPr>
            <a:t>-Doğru tepkiyi pekiştir.</a:t>
          </a:r>
          <a:endParaRPr lang="tr-TR" sz="1600" dirty="0"/>
        </a:p>
      </dgm:t>
    </dgm:pt>
    <dgm:pt modelId="{16ECFDBB-8EAA-452B-AEDC-0DAC4FABD45B}" type="parTrans" cxnId="{A8000B12-8D90-4FD0-A95D-7306BCE709F1}">
      <dgm:prSet/>
      <dgm:spPr/>
      <dgm:t>
        <a:bodyPr/>
        <a:lstStyle/>
        <a:p>
          <a:endParaRPr lang="tr-TR"/>
        </a:p>
      </dgm:t>
    </dgm:pt>
    <dgm:pt modelId="{81ADEB29-7E38-4AA0-90CF-7B9CEFB3F0A0}" type="sibTrans" cxnId="{A8000B12-8D90-4FD0-A95D-7306BCE709F1}">
      <dgm:prSet/>
      <dgm:spPr/>
      <dgm:t>
        <a:bodyPr/>
        <a:lstStyle/>
        <a:p>
          <a:endParaRPr lang="tr-TR"/>
        </a:p>
      </dgm:t>
    </dgm:pt>
    <dgm:pt modelId="{7B9E2F45-3EE8-497B-BAEC-8A42537F2EE0}">
      <dgm:prSet phldrT="[Metin]" custT="1"/>
      <dgm:spPr>
        <a:solidFill>
          <a:srgbClr val="FFFF00"/>
        </a:solidFill>
        <a:ln>
          <a:solidFill>
            <a:srgbClr val="0070C0"/>
          </a:solidFill>
        </a:ln>
      </dgm:spPr>
      <dgm:t>
        <a:bodyPr/>
        <a:lstStyle/>
        <a:p>
          <a:pPr>
            <a:buAutoNum type="arabicPeriod"/>
          </a:pPr>
          <a:r>
            <a:rPr lang="tr-TR" sz="1600" b="1" u="sng" dirty="0">
              <a:solidFill>
                <a:schemeClr val="tx1"/>
              </a:solidFill>
            </a:rPr>
            <a:t>Yanlış Tepki</a:t>
          </a:r>
        </a:p>
        <a:p>
          <a:pPr>
            <a:buAutoNum type="arabicPeriod"/>
          </a:pPr>
          <a:r>
            <a:rPr lang="tr-TR" sz="1600" dirty="0">
              <a:solidFill>
                <a:schemeClr val="tx1"/>
              </a:solidFill>
            </a:rPr>
            <a:t>-Denemeyi tekrar et. </a:t>
          </a:r>
        </a:p>
        <a:p>
          <a:pPr>
            <a:buAutoNum type="arabicPeriod"/>
          </a:pPr>
          <a:r>
            <a:rPr lang="tr-TR" sz="1600" dirty="0">
              <a:solidFill>
                <a:schemeClr val="tx1"/>
              </a:solidFill>
            </a:rPr>
            <a:t>-Doğru yanıtı söyle ve bir sonraki denemeye geç. </a:t>
          </a:r>
        </a:p>
        <a:p>
          <a:pPr>
            <a:buAutoNum type="arabicPeriod"/>
          </a:pPr>
          <a:r>
            <a:rPr lang="tr-TR" sz="1600" dirty="0">
              <a:solidFill>
                <a:schemeClr val="tx1"/>
              </a:solidFill>
            </a:rPr>
            <a:t>-Görmezden gel ve bir sonraki denemeye geç. </a:t>
          </a:r>
          <a:endParaRPr lang="tr-TR" sz="1600" dirty="0"/>
        </a:p>
      </dgm:t>
    </dgm:pt>
    <dgm:pt modelId="{B6E12669-9C23-4408-AD2A-C79EDEFC43A6}" type="parTrans" cxnId="{03162122-67D2-4FB6-B3A3-D6D96FCDA7E7}">
      <dgm:prSet/>
      <dgm:spPr/>
      <dgm:t>
        <a:bodyPr/>
        <a:lstStyle/>
        <a:p>
          <a:endParaRPr lang="tr-TR"/>
        </a:p>
      </dgm:t>
    </dgm:pt>
    <dgm:pt modelId="{7E1BE23D-C956-4F55-90EF-DBDF215651AF}" type="sibTrans" cxnId="{03162122-67D2-4FB6-B3A3-D6D96FCDA7E7}">
      <dgm:prSet/>
      <dgm:spPr/>
      <dgm:t>
        <a:bodyPr/>
        <a:lstStyle/>
        <a:p>
          <a:endParaRPr lang="tr-TR"/>
        </a:p>
      </dgm:t>
    </dgm:pt>
    <dgm:pt modelId="{9226346D-340A-4640-BF42-DBE1FF1F1ECE}">
      <dgm:prSet phldrT="[Metin]" custT="1"/>
      <dgm:spPr>
        <a:solidFill>
          <a:srgbClr val="FC1C04"/>
        </a:solidFill>
        <a:ln>
          <a:solidFill>
            <a:srgbClr val="FFFF00"/>
          </a:solidFill>
        </a:ln>
      </dgm:spPr>
      <dgm:t>
        <a:bodyPr/>
        <a:lstStyle/>
        <a:p>
          <a:pPr>
            <a:buAutoNum type="arabicPeriod"/>
          </a:pPr>
          <a:r>
            <a:rPr lang="tr-TR" sz="1600" b="1" u="sng" dirty="0">
              <a:solidFill>
                <a:schemeClr val="tx1"/>
              </a:solidFill>
            </a:rPr>
            <a:t>Tepkide Bulunmama</a:t>
          </a:r>
        </a:p>
        <a:p>
          <a:pPr>
            <a:buAutoNum type="arabicPeriod"/>
          </a:pPr>
          <a:r>
            <a:rPr lang="tr-TR" sz="1600" dirty="0">
              <a:solidFill>
                <a:schemeClr val="tx1"/>
              </a:solidFill>
            </a:rPr>
            <a:t>-Denemeyi tekrar et.</a:t>
          </a:r>
        </a:p>
        <a:p>
          <a:pPr>
            <a:buAutoNum type="arabicPeriod"/>
          </a:pPr>
          <a:r>
            <a:rPr lang="tr-TR" sz="1600" dirty="0">
              <a:solidFill>
                <a:schemeClr val="tx1"/>
              </a:solidFill>
            </a:rPr>
            <a:t>-Doğru yanıtı söyle ve bir sonraki denemeye geç.</a:t>
          </a:r>
          <a:endParaRPr lang="tr-TR" sz="1600" dirty="0"/>
        </a:p>
      </dgm:t>
    </dgm:pt>
    <dgm:pt modelId="{E95E6C4A-A02F-4728-AB61-7F799564CCE1}" type="parTrans" cxnId="{C357E1FE-A947-4FD7-81D8-B7D31A1C3D92}">
      <dgm:prSet/>
      <dgm:spPr/>
      <dgm:t>
        <a:bodyPr/>
        <a:lstStyle/>
        <a:p>
          <a:endParaRPr lang="tr-TR"/>
        </a:p>
      </dgm:t>
    </dgm:pt>
    <dgm:pt modelId="{DE92BC1A-1AED-44C5-8E32-E3890B7341F4}" type="sibTrans" cxnId="{C357E1FE-A947-4FD7-81D8-B7D31A1C3D92}">
      <dgm:prSet/>
      <dgm:spPr/>
      <dgm:t>
        <a:bodyPr/>
        <a:lstStyle/>
        <a:p>
          <a:endParaRPr lang="tr-TR"/>
        </a:p>
      </dgm:t>
    </dgm:pt>
    <dgm:pt modelId="{F5D55A64-7C6A-4059-8783-1734E9FCFB4B}" type="pres">
      <dgm:prSet presAssocID="{15596ACA-E5D8-4DA8-98E9-12C76F2CEA4C}" presName="hierChild1" presStyleCnt="0">
        <dgm:presLayoutVars>
          <dgm:orgChart val="1"/>
          <dgm:chPref val="1"/>
          <dgm:dir/>
          <dgm:animOne val="branch"/>
          <dgm:animLvl val="lvl"/>
          <dgm:resizeHandles/>
        </dgm:presLayoutVars>
      </dgm:prSet>
      <dgm:spPr/>
    </dgm:pt>
    <dgm:pt modelId="{38C0BA41-E63C-4E3A-98E4-3130183805D6}" type="pres">
      <dgm:prSet presAssocID="{2BDD4C27-CCB4-4C24-9349-C094287310C6}" presName="hierRoot1" presStyleCnt="0">
        <dgm:presLayoutVars>
          <dgm:hierBranch val="init"/>
        </dgm:presLayoutVars>
      </dgm:prSet>
      <dgm:spPr/>
    </dgm:pt>
    <dgm:pt modelId="{7CB11988-5906-45E0-AE74-AFFD8CCB2142}" type="pres">
      <dgm:prSet presAssocID="{2BDD4C27-CCB4-4C24-9349-C094287310C6}" presName="rootComposite1" presStyleCnt="0"/>
      <dgm:spPr/>
    </dgm:pt>
    <dgm:pt modelId="{EFE0B65B-6A36-4105-B4D2-7D527FFF504A}" type="pres">
      <dgm:prSet presAssocID="{2BDD4C27-CCB4-4C24-9349-C094287310C6}" presName="rootText1" presStyleLbl="node0" presStyleIdx="0" presStyleCnt="1" custScaleY="154899">
        <dgm:presLayoutVars>
          <dgm:chPref val="3"/>
        </dgm:presLayoutVars>
      </dgm:prSet>
      <dgm:spPr/>
    </dgm:pt>
    <dgm:pt modelId="{660EF8EE-4C2A-40C2-A40D-DC5451AD766B}" type="pres">
      <dgm:prSet presAssocID="{2BDD4C27-CCB4-4C24-9349-C094287310C6}" presName="rootConnector1" presStyleLbl="node1" presStyleIdx="0" presStyleCnt="0"/>
      <dgm:spPr/>
    </dgm:pt>
    <dgm:pt modelId="{12B2D898-25E2-4111-A714-E08616B95B3E}" type="pres">
      <dgm:prSet presAssocID="{2BDD4C27-CCB4-4C24-9349-C094287310C6}" presName="hierChild2" presStyleCnt="0"/>
      <dgm:spPr/>
    </dgm:pt>
    <dgm:pt modelId="{00187508-E95D-4CA0-B88C-FB849B76CBBF}" type="pres">
      <dgm:prSet presAssocID="{16ECFDBB-8EAA-452B-AEDC-0DAC4FABD45B}" presName="Name64" presStyleLbl="parChTrans1D2" presStyleIdx="0" presStyleCnt="4"/>
      <dgm:spPr/>
    </dgm:pt>
    <dgm:pt modelId="{3587DEEC-736B-401B-A2C7-64A5E2DA9F16}" type="pres">
      <dgm:prSet presAssocID="{F4928170-F123-46D6-BF0F-03A0ED59A2D4}" presName="hierRoot2" presStyleCnt="0">
        <dgm:presLayoutVars>
          <dgm:hierBranch val="init"/>
        </dgm:presLayoutVars>
      </dgm:prSet>
      <dgm:spPr/>
    </dgm:pt>
    <dgm:pt modelId="{01E2566A-B41E-4AE1-A861-10D20F958514}" type="pres">
      <dgm:prSet presAssocID="{F4928170-F123-46D6-BF0F-03A0ED59A2D4}" presName="rootComposite" presStyleCnt="0"/>
      <dgm:spPr/>
    </dgm:pt>
    <dgm:pt modelId="{0A83EC2A-B305-4A0A-BF4F-985F8D463CC9}" type="pres">
      <dgm:prSet presAssocID="{F4928170-F123-46D6-BF0F-03A0ED59A2D4}" presName="rootText" presStyleLbl="node2" presStyleIdx="0" presStyleCnt="3" custScaleY="149537">
        <dgm:presLayoutVars>
          <dgm:chPref val="3"/>
        </dgm:presLayoutVars>
      </dgm:prSet>
      <dgm:spPr/>
    </dgm:pt>
    <dgm:pt modelId="{82F5F8EC-059E-46F4-B63F-A59A516E029C}" type="pres">
      <dgm:prSet presAssocID="{F4928170-F123-46D6-BF0F-03A0ED59A2D4}" presName="rootConnector" presStyleLbl="node2" presStyleIdx="0" presStyleCnt="3"/>
      <dgm:spPr/>
    </dgm:pt>
    <dgm:pt modelId="{9B33D511-855B-4A21-8ADE-505D61F41ABC}" type="pres">
      <dgm:prSet presAssocID="{F4928170-F123-46D6-BF0F-03A0ED59A2D4}" presName="hierChild4" presStyleCnt="0"/>
      <dgm:spPr/>
    </dgm:pt>
    <dgm:pt modelId="{CAE6F783-8F3B-4210-888D-F448D3273109}" type="pres">
      <dgm:prSet presAssocID="{F4928170-F123-46D6-BF0F-03A0ED59A2D4}" presName="hierChild5" presStyleCnt="0"/>
      <dgm:spPr/>
    </dgm:pt>
    <dgm:pt modelId="{81D3B256-F8F1-495E-A924-F7342FFDA710}" type="pres">
      <dgm:prSet presAssocID="{B6E12669-9C23-4408-AD2A-C79EDEFC43A6}" presName="Name64" presStyleLbl="parChTrans1D2" presStyleIdx="1" presStyleCnt="4"/>
      <dgm:spPr/>
    </dgm:pt>
    <dgm:pt modelId="{9A5944AB-249A-4371-8F16-38D5B67FC86B}" type="pres">
      <dgm:prSet presAssocID="{7B9E2F45-3EE8-497B-BAEC-8A42537F2EE0}" presName="hierRoot2" presStyleCnt="0">
        <dgm:presLayoutVars>
          <dgm:hierBranch val="init"/>
        </dgm:presLayoutVars>
      </dgm:prSet>
      <dgm:spPr/>
    </dgm:pt>
    <dgm:pt modelId="{2868AA8B-EA40-4C9D-A5CB-BEE5707E6886}" type="pres">
      <dgm:prSet presAssocID="{7B9E2F45-3EE8-497B-BAEC-8A42537F2EE0}" presName="rootComposite" presStyleCnt="0"/>
      <dgm:spPr/>
    </dgm:pt>
    <dgm:pt modelId="{18ADAF49-83E3-4179-A881-5D7158550665}" type="pres">
      <dgm:prSet presAssocID="{7B9E2F45-3EE8-497B-BAEC-8A42537F2EE0}" presName="rootText" presStyleLbl="node2" presStyleIdx="1" presStyleCnt="3" custScaleY="229925">
        <dgm:presLayoutVars>
          <dgm:chPref val="3"/>
        </dgm:presLayoutVars>
      </dgm:prSet>
      <dgm:spPr/>
    </dgm:pt>
    <dgm:pt modelId="{B06E4F4E-D6AD-43E1-82EA-15EDAFF40D7D}" type="pres">
      <dgm:prSet presAssocID="{7B9E2F45-3EE8-497B-BAEC-8A42537F2EE0}" presName="rootConnector" presStyleLbl="node2" presStyleIdx="1" presStyleCnt="3"/>
      <dgm:spPr/>
    </dgm:pt>
    <dgm:pt modelId="{5BEB793C-DBD0-45AD-932D-66F7EECEC69B}" type="pres">
      <dgm:prSet presAssocID="{7B9E2F45-3EE8-497B-BAEC-8A42537F2EE0}" presName="hierChild4" presStyleCnt="0"/>
      <dgm:spPr/>
    </dgm:pt>
    <dgm:pt modelId="{DB4F378B-78F4-4A42-98D4-54D89592A870}" type="pres">
      <dgm:prSet presAssocID="{7B9E2F45-3EE8-497B-BAEC-8A42537F2EE0}" presName="hierChild5" presStyleCnt="0"/>
      <dgm:spPr/>
    </dgm:pt>
    <dgm:pt modelId="{8FAB6A92-8DEE-4E96-A1E3-E4B68C1E6562}" type="pres">
      <dgm:prSet presAssocID="{E95E6C4A-A02F-4728-AB61-7F799564CCE1}" presName="Name64" presStyleLbl="parChTrans1D2" presStyleIdx="2" presStyleCnt="4"/>
      <dgm:spPr/>
    </dgm:pt>
    <dgm:pt modelId="{B4FD34BF-55A8-45E0-93B8-043B8D1699B3}" type="pres">
      <dgm:prSet presAssocID="{9226346D-340A-4640-BF42-DBE1FF1F1ECE}" presName="hierRoot2" presStyleCnt="0">
        <dgm:presLayoutVars>
          <dgm:hierBranch val="init"/>
        </dgm:presLayoutVars>
      </dgm:prSet>
      <dgm:spPr/>
    </dgm:pt>
    <dgm:pt modelId="{FE0D5075-0803-4978-A834-8B48ADAC4B22}" type="pres">
      <dgm:prSet presAssocID="{9226346D-340A-4640-BF42-DBE1FF1F1ECE}" presName="rootComposite" presStyleCnt="0"/>
      <dgm:spPr/>
    </dgm:pt>
    <dgm:pt modelId="{766097BF-7D10-487F-9FFB-66A83BA955FF}" type="pres">
      <dgm:prSet presAssocID="{9226346D-340A-4640-BF42-DBE1FF1F1ECE}" presName="rootText" presStyleLbl="node2" presStyleIdx="2" presStyleCnt="3" custScaleY="148273">
        <dgm:presLayoutVars>
          <dgm:chPref val="3"/>
        </dgm:presLayoutVars>
      </dgm:prSet>
      <dgm:spPr/>
    </dgm:pt>
    <dgm:pt modelId="{96C14913-6BD8-4564-997E-79BD96FC0267}" type="pres">
      <dgm:prSet presAssocID="{9226346D-340A-4640-BF42-DBE1FF1F1ECE}" presName="rootConnector" presStyleLbl="node2" presStyleIdx="2" presStyleCnt="3"/>
      <dgm:spPr/>
    </dgm:pt>
    <dgm:pt modelId="{A6DAB2B7-3BA3-484E-937D-8F1F6B8DF57E}" type="pres">
      <dgm:prSet presAssocID="{9226346D-340A-4640-BF42-DBE1FF1F1ECE}" presName="hierChild4" presStyleCnt="0"/>
      <dgm:spPr/>
    </dgm:pt>
    <dgm:pt modelId="{D1ACEA49-ABB2-4090-A5DC-1B5C186000BE}" type="pres">
      <dgm:prSet presAssocID="{9226346D-340A-4640-BF42-DBE1FF1F1ECE}" presName="hierChild5" presStyleCnt="0"/>
      <dgm:spPr/>
    </dgm:pt>
    <dgm:pt modelId="{5E74D060-E466-4C34-B8B4-DCD212521F6A}" type="pres">
      <dgm:prSet presAssocID="{2BDD4C27-CCB4-4C24-9349-C094287310C6}" presName="hierChild3" presStyleCnt="0"/>
      <dgm:spPr/>
    </dgm:pt>
    <dgm:pt modelId="{3F8B146D-EC01-4BC2-B91D-B858FCB4C0F5}" type="pres">
      <dgm:prSet presAssocID="{D7ACACEE-641B-41AE-B260-44CF5F5C6CEA}" presName="Name115" presStyleLbl="parChTrans1D2" presStyleIdx="3" presStyleCnt="4"/>
      <dgm:spPr/>
    </dgm:pt>
    <dgm:pt modelId="{B4FA20AE-563E-4871-8788-9306EA229E5C}" type="pres">
      <dgm:prSet presAssocID="{DEFDB85C-078C-4C42-BFAE-CB412300970A}" presName="hierRoot3" presStyleCnt="0">
        <dgm:presLayoutVars>
          <dgm:hierBranch val="init"/>
        </dgm:presLayoutVars>
      </dgm:prSet>
      <dgm:spPr/>
    </dgm:pt>
    <dgm:pt modelId="{8C3EC471-2B25-4066-B6FB-27EF9CF5C4D4}" type="pres">
      <dgm:prSet presAssocID="{DEFDB85C-078C-4C42-BFAE-CB412300970A}" presName="rootComposite3" presStyleCnt="0"/>
      <dgm:spPr/>
    </dgm:pt>
    <dgm:pt modelId="{F670CE35-637C-4FA7-9C3D-C72C15D10BD1}" type="pres">
      <dgm:prSet presAssocID="{DEFDB85C-078C-4C42-BFAE-CB412300970A}" presName="rootText3" presStyleLbl="asst1" presStyleIdx="0" presStyleCnt="1" custScaleY="124558">
        <dgm:presLayoutVars>
          <dgm:chPref val="3"/>
        </dgm:presLayoutVars>
      </dgm:prSet>
      <dgm:spPr/>
    </dgm:pt>
    <dgm:pt modelId="{54DCEF86-36F8-4153-A534-B18D02F7B54C}" type="pres">
      <dgm:prSet presAssocID="{DEFDB85C-078C-4C42-BFAE-CB412300970A}" presName="rootConnector3" presStyleLbl="asst1" presStyleIdx="0" presStyleCnt="1"/>
      <dgm:spPr/>
    </dgm:pt>
    <dgm:pt modelId="{DE327FCD-3684-4A8C-998D-04E166203C60}" type="pres">
      <dgm:prSet presAssocID="{DEFDB85C-078C-4C42-BFAE-CB412300970A}" presName="hierChild6" presStyleCnt="0"/>
      <dgm:spPr/>
    </dgm:pt>
    <dgm:pt modelId="{57C70BEF-E7AB-4E07-80AA-1F26A5345D3F}" type="pres">
      <dgm:prSet presAssocID="{DEFDB85C-078C-4C42-BFAE-CB412300970A}" presName="hierChild7" presStyleCnt="0"/>
      <dgm:spPr/>
    </dgm:pt>
  </dgm:ptLst>
  <dgm:cxnLst>
    <dgm:cxn modelId="{B484A70E-88E1-4FE7-B235-38E8F1F4C781}" type="presOf" srcId="{DEFDB85C-078C-4C42-BFAE-CB412300970A}" destId="{F670CE35-637C-4FA7-9C3D-C72C15D10BD1}" srcOrd="0" destOrd="0" presId="urn:microsoft.com/office/officeart/2009/3/layout/HorizontalOrganizationChart"/>
    <dgm:cxn modelId="{A8000B12-8D90-4FD0-A95D-7306BCE709F1}" srcId="{2BDD4C27-CCB4-4C24-9349-C094287310C6}" destId="{F4928170-F123-46D6-BF0F-03A0ED59A2D4}" srcOrd="1" destOrd="0" parTransId="{16ECFDBB-8EAA-452B-AEDC-0DAC4FABD45B}" sibTransId="{81ADEB29-7E38-4AA0-90CF-7B9CEFB3F0A0}"/>
    <dgm:cxn modelId="{510B5714-73B5-46C5-84D0-56090D8BEF8A}" type="presOf" srcId="{D7ACACEE-641B-41AE-B260-44CF5F5C6CEA}" destId="{3F8B146D-EC01-4BC2-B91D-B858FCB4C0F5}" srcOrd="0" destOrd="0" presId="urn:microsoft.com/office/officeart/2009/3/layout/HorizontalOrganizationChart"/>
    <dgm:cxn modelId="{03162122-67D2-4FB6-B3A3-D6D96FCDA7E7}" srcId="{2BDD4C27-CCB4-4C24-9349-C094287310C6}" destId="{7B9E2F45-3EE8-497B-BAEC-8A42537F2EE0}" srcOrd="2" destOrd="0" parTransId="{B6E12669-9C23-4408-AD2A-C79EDEFC43A6}" sibTransId="{7E1BE23D-C956-4F55-90EF-DBDF215651AF}"/>
    <dgm:cxn modelId="{551E0432-A5D6-410C-A703-9089D40EF410}" type="presOf" srcId="{F4928170-F123-46D6-BF0F-03A0ED59A2D4}" destId="{82F5F8EC-059E-46F4-B63F-A59A516E029C}" srcOrd="1" destOrd="0" presId="urn:microsoft.com/office/officeart/2009/3/layout/HorizontalOrganizationChart"/>
    <dgm:cxn modelId="{0F85033C-67AB-48B8-844E-510DEA573AEC}" type="presOf" srcId="{9226346D-340A-4640-BF42-DBE1FF1F1ECE}" destId="{96C14913-6BD8-4564-997E-79BD96FC0267}" srcOrd="1" destOrd="0" presId="urn:microsoft.com/office/officeart/2009/3/layout/HorizontalOrganizationChart"/>
    <dgm:cxn modelId="{29C15241-2C24-4374-BC5D-E8B8C43F2F79}" type="presOf" srcId="{9226346D-340A-4640-BF42-DBE1FF1F1ECE}" destId="{766097BF-7D10-487F-9FFB-66A83BA955FF}" srcOrd="0" destOrd="0" presId="urn:microsoft.com/office/officeart/2009/3/layout/HorizontalOrganizationChart"/>
    <dgm:cxn modelId="{A1083A42-2A8A-4213-83FE-A61C025497A8}" type="presOf" srcId="{15596ACA-E5D8-4DA8-98E9-12C76F2CEA4C}" destId="{F5D55A64-7C6A-4059-8783-1734E9FCFB4B}" srcOrd="0" destOrd="0" presId="urn:microsoft.com/office/officeart/2009/3/layout/HorizontalOrganizationChart"/>
    <dgm:cxn modelId="{3529FF42-F9FC-4B8E-9A9D-45AF2C9A42C0}" type="presOf" srcId="{2BDD4C27-CCB4-4C24-9349-C094287310C6}" destId="{660EF8EE-4C2A-40C2-A40D-DC5451AD766B}" srcOrd="1" destOrd="0" presId="urn:microsoft.com/office/officeart/2009/3/layout/HorizontalOrganizationChart"/>
    <dgm:cxn modelId="{D50DC76E-84A0-44EB-86AB-CB2C95289E55}" type="presOf" srcId="{7B9E2F45-3EE8-497B-BAEC-8A42537F2EE0}" destId="{18ADAF49-83E3-4179-A881-5D7158550665}" srcOrd="0" destOrd="0" presId="urn:microsoft.com/office/officeart/2009/3/layout/HorizontalOrganizationChart"/>
    <dgm:cxn modelId="{C673AB7B-2A9C-4AD8-8FA9-EF8CC85CD885}" type="presOf" srcId="{E95E6C4A-A02F-4728-AB61-7F799564CCE1}" destId="{8FAB6A92-8DEE-4E96-A1E3-E4B68C1E6562}" srcOrd="0" destOrd="0" presId="urn:microsoft.com/office/officeart/2009/3/layout/HorizontalOrganizationChart"/>
    <dgm:cxn modelId="{A8D9217D-AB0A-4C18-A1DE-F9D1457951C2}" type="presOf" srcId="{DEFDB85C-078C-4C42-BFAE-CB412300970A}" destId="{54DCEF86-36F8-4153-A534-B18D02F7B54C}" srcOrd="1" destOrd="0" presId="urn:microsoft.com/office/officeart/2009/3/layout/HorizontalOrganizationChart"/>
    <dgm:cxn modelId="{E97ECE89-3D3A-415D-AC8D-E520A8014BEB}" type="presOf" srcId="{B6E12669-9C23-4408-AD2A-C79EDEFC43A6}" destId="{81D3B256-F8F1-495E-A924-F7342FFDA710}" srcOrd="0" destOrd="0" presId="urn:microsoft.com/office/officeart/2009/3/layout/HorizontalOrganizationChart"/>
    <dgm:cxn modelId="{5A84568C-8300-4B7E-B2AF-54A687AB0A0D}" srcId="{15596ACA-E5D8-4DA8-98E9-12C76F2CEA4C}" destId="{2BDD4C27-CCB4-4C24-9349-C094287310C6}" srcOrd="0" destOrd="0" parTransId="{DD2E6D14-1327-4BF5-B25B-2FD8C09F4C9F}" sibTransId="{D541372F-7142-4F93-BE11-0790B15B8080}"/>
    <dgm:cxn modelId="{2653818E-015F-4AEF-BF5C-719FD6008D93}" type="presOf" srcId="{2BDD4C27-CCB4-4C24-9349-C094287310C6}" destId="{EFE0B65B-6A36-4105-B4D2-7D527FFF504A}" srcOrd="0" destOrd="0" presId="urn:microsoft.com/office/officeart/2009/3/layout/HorizontalOrganizationChart"/>
    <dgm:cxn modelId="{5207789B-846B-495B-8A25-1F3243380EB6}" type="presOf" srcId="{16ECFDBB-8EAA-452B-AEDC-0DAC4FABD45B}" destId="{00187508-E95D-4CA0-B88C-FB849B76CBBF}" srcOrd="0" destOrd="0" presId="urn:microsoft.com/office/officeart/2009/3/layout/HorizontalOrganizationChart"/>
    <dgm:cxn modelId="{29E1BCC5-D7FF-4017-B940-FADEE8238D97}" srcId="{2BDD4C27-CCB4-4C24-9349-C094287310C6}" destId="{DEFDB85C-078C-4C42-BFAE-CB412300970A}" srcOrd="0" destOrd="0" parTransId="{D7ACACEE-641B-41AE-B260-44CF5F5C6CEA}" sibTransId="{A58C6869-CF87-4395-BBE5-08B86248FE62}"/>
    <dgm:cxn modelId="{22690ECD-2A30-48D5-A088-FFA73D047FA0}" type="presOf" srcId="{F4928170-F123-46D6-BF0F-03A0ED59A2D4}" destId="{0A83EC2A-B305-4A0A-BF4F-985F8D463CC9}" srcOrd="0" destOrd="0" presId="urn:microsoft.com/office/officeart/2009/3/layout/HorizontalOrganizationChart"/>
    <dgm:cxn modelId="{F9AD42D3-05FC-468E-90F7-3CB820BCCA5D}" type="presOf" srcId="{7B9E2F45-3EE8-497B-BAEC-8A42537F2EE0}" destId="{B06E4F4E-D6AD-43E1-82EA-15EDAFF40D7D}" srcOrd="1" destOrd="0" presId="urn:microsoft.com/office/officeart/2009/3/layout/HorizontalOrganizationChart"/>
    <dgm:cxn modelId="{C357E1FE-A947-4FD7-81D8-B7D31A1C3D92}" srcId="{2BDD4C27-CCB4-4C24-9349-C094287310C6}" destId="{9226346D-340A-4640-BF42-DBE1FF1F1ECE}" srcOrd="3" destOrd="0" parTransId="{E95E6C4A-A02F-4728-AB61-7F799564CCE1}" sibTransId="{DE92BC1A-1AED-44C5-8E32-E3890B7341F4}"/>
    <dgm:cxn modelId="{941192A8-9D58-4E4F-B440-78C05A7387AB}" type="presParOf" srcId="{F5D55A64-7C6A-4059-8783-1734E9FCFB4B}" destId="{38C0BA41-E63C-4E3A-98E4-3130183805D6}" srcOrd="0" destOrd="0" presId="urn:microsoft.com/office/officeart/2009/3/layout/HorizontalOrganizationChart"/>
    <dgm:cxn modelId="{CD39130C-ECC4-47FB-AFAC-D1DD0C2D7E4B}" type="presParOf" srcId="{38C0BA41-E63C-4E3A-98E4-3130183805D6}" destId="{7CB11988-5906-45E0-AE74-AFFD8CCB2142}" srcOrd="0" destOrd="0" presId="urn:microsoft.com/office/officeart/2009/3/layout/HorizontalOrganizationChart"/>
    <dgm:cxn modelId="{E28BF927-8E17-410E-B416-05DC517CA79D}" type="presParOf" srcId="{7CB11988-5906-45E0-AE74-AFFD8CCB2142}" destId="{EFE0B65B-6A36-4105-B4D2-7D527FFF504A}" srcOrd="0" destOrd="0" presId="urn:microsoft.com/office/officeart/2009/3/layout/HorizontalOrganizationChart"/>
    <dgm:cxn modelId="{60CFB7BB-3D4A-4E91-9F1A-64D2411671F6}" type="presParOf" srcId="{7CB11988-5906-45E0-AE74-AFFD8CCB2142}" destId="{660EF8EE-4C2A-40C2-A40D-DC5451AD766B}" srcOrd="1" destOrd="0" presId="urn:microsoft.com/office/officeart/2009/3/layout/HorizontalOrganizationChart"/>
    <dgm:cxn modelId="{94FE7B8D-34FC-42F2-B4F8-1E55F48767C4}" type="presParOf" srcId="{38C0BA41-E63C-4E3A-98E4-3130183805D6}" destId="{12B2D898-25E2-4111-A714-E08616B95B3E}" srcOrd="1" destOrd="0" presId="urn:microsoft.com/office/officeart/2009/3/layout/HorizontalOrganizationChart"/>
    <dgm:cxn modelId="{C814E25C-4FC0-40C7-A9DF-9EA2762CBB9D}" type="presParOf" srcId="{12B2D898-25E2-4111-A714-E08616B95B3E}" destId="{00187508-E95D-4CA0-B88C-FB849B76CBBF}" srcOrd="0" destOrd="0" presId="urn:microsoft.com/office/officeart/2009/3/layout/HorizontalOrganizationChart"/>
    <dgm:cxn modelId="{927D03E0-F89F-4923-BB83-58F11E9C0AA1}" type="presParOf" srcId="{12B2D898-25E2-4111-A714-E08616B95B3E}" destId="{3587DEEC-736B-401B-A2C7-64A5E2DA9F16}" srcOrd="1" destOrd="0" presId="urn:microsoft.com/office/officeart/2009/3/layout/HorizontalOrganizationChart"/>
    <dgm:cxn modelId="{085E34C4-FA3C-441A-85B3-F70F749D3966}" type="presParOf" srcId="{3587DEEC-736B-401B-A2C7-64A5E2DA9F16}" destId="{01E2566A-B41E-4AE1-A861-10D20F958514}" srcOrd="0" destOrd="0" presId="urn:microsoft.com/office/officeart/2009/3/layout/HorizontalOrganizationChart"/>
    <dgm:cxn modelId="{EA87DDD2-F8EB-4373-9EFC-B8477AB60D84}" type="presParOf" srcId="{01E2566A-B41E-4AE1-A861-10D20F958514}" destId="{0A83EC2A-B305-4A0A-BF4F-985F8D463CC9}" srcOrd="0" destOrd="0" presId="urn:microsoft.com/office/officeart/2009/3/layout/HorizontalOrganizationChart"/>
    <dgm:cxn modelId="{B8B01C90-FB3E-4924-867A-8E6F40EFB424}" type="presParOf" srcId="{01E2566A-B41E-4AE1-A861-10D20F958514}" destId="{82F5F8EC-059E-46F4-B63F-A59A516E029C}" srcOrd="1" destOrd="0" presId="urn:microsoft.com/office/officeart/2009/3/layout/HorizontalOrganizationChart"/>
    <dgm:cxn modelId="{0E56BD9B-EFAA-4152-A993-E58159A93F60}" type="presParOf" srcId="{3587DEEC-736B-401B-A2C7-64A5E2DA9F16}" destId="{9B33D511-855B-4A21-8ADE-505D61F41ABC}" srcOrd="1" destOrd="0" presId="urn:microsoft.com/office/officeart/2009/3/layout/HorizontalOrganizationChart"/>
    <dgm:cxn modelId="{2B247AD8-5B18-4F05-8D47-CD1AF9CB6E28}" type="presParOf" srcId="{3587DEEC-736B-401B-A2C7-64A5E2DA9F16}" destId="{CAE6F783-8F3B-4210-888D-F448D3273109}" srcOrd="2" destOrd="0" presId="urn:microsoft.com/office/officeart/2009/3/layout/HorizontalOrganizationChart"/>
    <dgm:cxn modelId="{2A52928D-4CD7-4BE8-9EA9-7A04DFF52FD6}" type="presParOf" srcId="{12B2D898-25E2-4111-A714-E08616B95B3E}" destId="{81D3B256-F8F1-495E-A924-F7342FFDA710}" srcOrd="2" destOrd="0" presId="urn:microsoft.com/office/officeart/2009/3/layout/HorizontalOrganizationChart"/>
    <dgm:cxn modelId="{85245A09-FA8B-4300-8BD6-A056500891AB}" type="presParOf" srcId="{12B2D898-25E2-4111-A714-E08616B95B3E}" destId="{9A5944AB-249A-4371-8F16-38D5B67FC86B}" srcOrd="3" destOrd="0" presId="urn:microsoft.com/office/officeart/2009/3/layout/HorizontalOrganizationChart"/>
    <dgm:cxn modelId="{3903C157-1BEB-4EDB-9280-6A83597DCBB8}" type="presParOf" srcId="{9A5944AB-249A-4371-8F16-38D5B67FC86B}" destId="{2868AA8B-EA40-4C9D-A5CB-BEE5707E6886}" srcOrd="0" destOrd="0" presId="urn:microsoft.com/office/officeart/2009/3/layout/HorizontalOrganizationChart"/>
    <dgm:cxn modelId="{08D24B3C-5AC7-4A9F-B240-57334D151A27}" type="presParOf" srcId="{2868AA8B-EA40-4C9D-A5CB-BEE5707E6886}" destId="{18ADAF49-83E3-4179-A881-5D7158550665}" srcOrd="0" destOrd="0" presId="urn:microsoft.com/office/officeart/2009/3/layout/HorizontalOrganizationChart"/>
    <dgm:cxn modelId="{2D8879EC-65AC-4B4E-89C0-657D2B8D5500}" type="presParOf" srcId="{2868AA8B-EA40-4C9D-A5CB-BEE5707E6886}" destId="{B06E4F4E-D6AD-43E1-82EA-15EDAFF40D7D}" srcOrd="1" destOrd="0" presId="urn:microsoft.com/office/officeart/2009/3/layout/HorizontalOrganizationChart"/>
    <dgm:cxn modelId="{FB5E0F93-C3D2-4F3C-8EB1-2C4A6A5E23F7}" type="presParOf" srcId="{9A5944AB-249A-4371-8F16-38D5B67FC86B}" destId="{5BEB793C-DBD0-45AD-932D-66F7EECEC69B}" srcOrd="1" destOrd="0" presId="urn:microsoft.com/office/officeart/2009/3/layout/HorizontalOrganizationChart"/>
    <dgm:cxn modelId="{4BB38068-5462-4132-A9BF-98896683E6CE}" type="presParOf" srcId="{9A5944AB-249A-4371-8F16-38D5B67FC86B}" destId="{DB4F378B-78F4-4A42-98D4-54D89592A870}" srcOrd="2" destOrd="0" presId="urn:microsoft.com/office/officeart/2009/3/layout/HorizontalOrganizationChart"/>
    <dgm:cxn modelId="{262BA888-7CB2-4C14-B8E6-ACB92BF3A84C}" type="presParOf" srcId="{12B2D898-25E2-4111-A714-E08616B95B3E}" destId="{8FAB6A92-8DEE-4E96-A1E3-E4B68C1E6562}" srcOrd="4" destOrd="0" presId="urn:microsoft.com/office/officeart/2009/3/layout/HorizontalOrganizationChart"/>
    <dgm:cxn modelId="{E4B92CDD-F8E9-4DB2-9AC7-46095CDD11D9}" type="presParOf" srcId="{12B2D898-25E2-4111-A714-E08616B95B3E}" destId="{B4FD34BF-55A8-45E0-93B8-043B8D1699B3}" srcOrd="5" destOrd="0" presId="urn:microsoft.com/office/officeart/2009/3/layout/HorizontalOrganizationChart"/>
    <dgm:cxn modelId="{3AA0B42B-1DD6-45E0-8D91-6D8E64468AF3}" type="presParOf" srcId="{B4FD34BF-55A8-45E0-93B8-043B8D1699B3}" destId="{FE0D5075-0803-4978-A834-8B48ADAC4B22}" srcOrd="0" destOrd="0" presId="urn:microsoft.com/office/officeart/2009/3/layout/HorizontalOrganizationChart"/>
    <dgm:cxn modelId="{0F06D80F-8508-4349-A7D1-18246765311B}" type="presParOf" srcId="{FE0D5075-0803-4978-A834-8B48ADAC4B22}" destId="{766097BF-7D10-487F-9FFB-66A83BA955FF}" srcOrd="0" destOrd="0" presId="urn:microsoft.com/office/officeart/2009/3/layout/HorizontalOrganizationChart"/>
    <dgm:cxn modelId="{8F0196FB-8B15-4B77-AA08-AE38A04C985F}" type="presParOf" srcId="{FE0D5075-0803-4978-A834-8B48ADAC4B22}" destId="{96C14913-6BD8-4564-997E-79BD96FC0267}" srcOrd="1" destOrd="0" presId="urn:microsoft.com/office/officeart/2009/3/layout/HorizontalOrganizationChart"/>
    <dgm:cxn modelId="{725C5920-4A55-4343-8099-FC645F7D8F91}" type="presParOf" srcId="{B4FD34BF-55A8-45E0-93B8-043B8D1699B3}" destId="{A6DAB2B7-3BA3-484E-937D-8F1F6B8DF57E}" srcOrd="1" destOrd="0" presId="urn:microsoft.com/office/officeart/2009/3/layout/HorizontalOrganizationChart"/>
    <dgm:cxn modelId="{67E7504F-DD5D-4CA5-9DC1-8527339B1FF7}" type="presParOf" srcId="{B4FD34BF-55A8-45E0-93B8-043B8D1699B3}" destId="{D1ACEA49-ABB2-4090-A5DC-1B5C186000BE}" srcOrd="2" destOrd="0" presId="urn:microsoft.com/office/officeart/2009/3/layout/HorizontalOrganizationChart"/>
    <dgm:cxn modelId="{92C74D2C-C302-4865-B6BC-28617136A4FB}" type="presParOf" srcId="{38C0BA41-E63C-4E3A-98E4-3130183805D6}" destId="{5E74D060-E466-4C34-B8B4-DCD212521F6A}" srcOrd="2" destOrd="0" presId="urn:microsoft.com/office/officeart/2009/3/layout/HorizontalOrganizationChart"/>
    <dgm:cxn modelId="{5BA9D937-A92D-48A8-B6F4-A7D676FAD432}" type="presParOf" srcId="{5E74D060-E466-4C34-B8B4-DCD212521F6A}" destId="{3F8B146D-EC01-4BC2-B91D-B858FCB4C0F5}" srcOrd="0" destOrd="0" presId="urn:microsoft.com/office/officeart/2009/3/layout/HorizontalOrganizationChart"/>
    <dgm:cxn modelId="{EC417CE5-2F61-4332-BB0C-CD479C5B3B0B}" type="presParOf" srcId="{5E74D060-E466-4C34-B8B4-DCD212521F6A}" destId="{B4FA20AE-563E-4871-8788-9306EA229E5C}" srcOrd="1" destOrd="0" presId="urn:microsoft.com/office/officeart/2009/3/layout/HorizontalOrganizationChart"/>
    <dgm:cxn modelId="{EC0C4339-A974-49B6-A94D-D33139572803}" type="presParOf" srcId="{B4FA20AE-563E-4871-8788-9306EA229E5C}" destId="{8C3EC471-2B25-4066-B6FB-27EF9CF5C4D4}" srcOrd="0" destOrd="0" presId="urn:microsoft.com/office/officeart/2009/3/layout/HorizontalOrganizationChart"/>
    <dgm:cxn modelId="{5CB0A30C-A4B3-489E-B58D-E729B0CCB63F}" type="presParOf" srcId="{8C3EC471-2B25-4066-B6FB-27EF9CF5C4D4}" destId="{F670CE35-637C-4FA7-9C3D-C72C15D10BD1}" srcOrd="0" destOrd="0" presId="urn:microsoft.com/office/officeart/2009/3/layout/HorizontalOrganizationChart"/>
    <dgm:cxn modelId="{3AC46ECC-D6F8-444C-B01B-3C39B27CFC30}" type="presParOf" srcId="{8C3EC471-2B25-4066-B6FB-27EF9CF5C4D4}" destId="{54DCEF86-36F8-4153-A534-B18D02F7B54C}" srcOrd="1" destOrd="0" presId="urn:microsoft.com/office/officeart/2009/3/layout/HorizontalOrganizationChart"/>
    <dgm:cxn modelId="{7C4D5B80-B53D-4C3F-9C26-AE7E87766493}" type="presParOf" srcId="{B4FA20AE-563E-4871-8788-9306EA229E5C}" destId="{DE327FCD-3684-4A8C-998D-04E166203C60}" srcOrd="1" destOrd="0" presId="urn:microsoft.com/office/officeart/2009/3/layout/HorizontalOrganizationChart"/>
    <dgm:cxn modelId="{F4654B5A-9ECF-404F-87B6-92D8FF3E4FD1}" type="presParOf" srcId="{B4FA20AE-563E-4871-8788-9306EA229E5C}" destId="{57C70BEF-E7AB-4E07-80AA-1F26A5345D3F}"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8B146D-EC01-4BC2-B91D-B858FCB4C0F5}">
      <dsp:nvSpPr>
        <dsp:cNvPr id="0" name=""/>
        <dsp:cNvSpPr/>
      </dsp:nvSpPr>
      <dsp:spPr>
        <a:xfrm>
          <a:off x="2564060" y="2308524"/>
          <a:ext cx="1792423" cy="160037"/>
        </a:xfrm>
        <a:custGeom>
          <a:avLst/>
          <a:gdLst/>
          <a:ahLst/>
          <a:cxnLst/>
          <a:rect l="0" t="0" r="0" b="0"/>
          <a:pathLst>
            <a:path>
              <a:moveTo>
                <a:pt x="0" y="160037"/>
              </a:moveTo>
              <a:lnTo>
                <a:pt x="1792423" y="160037"/>
              </a:lnTo>
              <a:lnTo>
                <a:pt x="1792423"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AB6A92-8DEE-4E96-A1E3-E4B68C1E6562}">
      <dsp:nvSpPr>
        <dsp:cNvPr id="0" name=""/>
        <dsp:cNvSpPr/>
      </dsp:nvSpPr>
      <dsp:spPr>
        <a:xfrm>
          <a:off x="2564060" y="2468562"/>
          <a:ext cx="3584846" cy="1801844"/>
        </a:xfrm>
        <a:custGeom>
          <a:avLst/>
          <a:gdLst/>
          <a:ahLst/>
          <a:cxnLst/>
          <a:rect l="0" t="0" r="0" b="0"/>
          <a:pathLst>
            <a:path>
              <a:moveTo>
                <a:pt x="0" y="0"/>
              </a:moveTo>
              <a:lnTo>
                <a:pt x="3328785" y="0"/>
              </a:lnTo>
              <a:lnTo>
                <a:pt x="3328785" y="1801844"/>
              </a:lnTo>
              <a:lnTo>
                <a:pt x="3584846" y="1801844"/>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D3B256-F8F1-495E-A924-F7342FFDA710}">
      <dsp:nvSpPr>
        <dsp:cNvPr id="0" name=""/>
        <dsp:cNvSpPr/>
      </dsp:nvSpPr>
      <dsp:spPr>
        <a:xfrm>
          <a:off x="2564060" y="2422842"/>
          <a:ext cx="3584846" cy="91440"/>
        </a:xfrm>
        <a:custGeom>
          <a:avLst/>
          <a:gdLst/>
          <a:ahLst/>
          <a:cxnLst/>
          <a:rect l="0" t="0" r="0" b="0"/>
          <a:pathLst>
            <a:path>
              <a:moveTo>
                <a:pt x="0" y="45720"/>
              </a:moveTo>
              <a:lnTo>
                <a:pt x="3328785" y="45720"/>
              </a:lnTo>
              <a:lnTo>
                <a:pt x="3328785" y="50655"/>
              </a:lnTo>
              <a:lnTo>
                <a:pt x="3584846" y="5065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187508-E95D-4CA0-B88C-FB849B76CBBF}">
      <dsp:nvSpPr>
        <dsp:cNvPr id="0" name=""/>
        <dsp:cNvSpPr/>
      </dsp:nvSpPr>
      <dsp:spPr>
        <a:xfrm>
          <a:off x="2564060" y="671653"/>
          <a:ext cx="3584846" cy="1796909"/>
        </a:xfrm>
        <a:custGeom>
          <a:avLst/>
          <a:gdLst/>
          <a:ahLst/>
          <a:cxnLst/>
          <a:rect l="0" t="0" r="0" b="0"/>
          <a:pathLst>
            <a:path>
              <a:moveTo>
                <a:pt x="0" y="1796909"/>
              </a:moveTo>
              <a:lnTo>
                <a:pt x="3328785" y="1796909"/>
              </a:lnTo>
              <a:lnTo>
                <a:pt x="3328785" y="0"/>
              </a:lnTo>
              <a:lnTo>
                <a:pt x="3584846"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E0B65B-6A36-4105-B4D2-7D527FFF504A}">
      <dsp:nvSpPr>
        <dsp:cNvPr id="0" name=""/>
        <dsp:cNvSpPr/>
      </dsp:nvSpPr>
      <dsp:spPr>
        <a:xfrm>
          <a:off x="3456" y="1863694"/>
          <a:ext cx="2560604" cy="1209736"/>
        </a:xfrm>
        <a:prstGeom prst="rect">
          <a:avLst/>
        </a:prstGeom>
        <a:solidFill>
          <a:schemeClr val="accent2">
            <a:lumMod val="40000"/>
            <a:lumOff val="60000"/>
          </a:schemeClr>
        </a:solidFill>
        <a:ln w="1905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err="1">
              <a:solidFill>
                <a:schemeClr val="tx1"/>
              </a:solidFill>
            </a:rPr>
            <a:t>Ayırd</a:t>
          </a:r>
          <a:r>
            <a:rPr lang="tr-TR" sz="1600" kern="1200" dirty="0">
              <a:solidFill>
                <a:schemeClr val="tx1"/>
              </a:solidFill>
            </a:rPr>
            <a:t> edici uyaranı hazırla.</a:t>
          </a:r>
        </a:p>
        <a:p>
          <a:pPr marL="0" lvl="0" indent="0" algn="ctr" defTabSz="711200">
            <a:lnSpc>
              <a:spcPct val="90000"/>
            </a:lnSpc>
            <a:spcBef>
              <a:spcPct val="0"/>
            </a:spcBef>
            <a:spcAft>
              <a:spcPct val="35000"/>
            </a:spcAft>
            <a:buNone/>
          </a:pPr>
          <a:r>
            <a:rPr lang="tr-TR" sz="1600" kern="1200" dirty="0">
              <a:solidFill>
                <a:schemeClr val="tx1"/>
              </a:solidFill>
            </a:rPr>
            <a:t>+</a:t>
          </a:r>
        </a:p>
        <a:p>
          <a:pPr marL="0" lvl="0" indent="0" algn="ctr" defTabSz="711200">
            <a:lnSpc>
              <a:spcPct val="90000"/>
            </a:lnSpc>
            <a:spcBef>
              <a:spcPct val="0"/>
            </a:spcBef>
            <a:spcAft>
              <a:spcPct val="35000"/>
            </a:spcAft>
            <a:buNone/>
          </a:pPr>
          <a:r>
            <a:rPr lang="tr-TR" sz="1600" kern="1200" dirty="0">
              <a:solidFill>
                <a:schemeClr val="tx1"/>
              </a:solidFill>
            </a:rPr>
            <a:t>Beceri yönergesi sun.</a:t>
          </a:r>
          <a:endParaRPr lang="tr-TR" sz="1600" kern="1200" dirty="0"/>
        </a:p>
      </dsp:txBody>
      <dsp:txXfrm>
        <a:off x="3456" y="1863694"/>
        <a:ext cx="2560604" cy="1209736"/>
      </dsp:txXfrm>
    </dsp:sp>
    <dsp:sp modelId="{0A83EC2A-B305-4A0A-BF4F-985F8D463CC9}">
      <dsp:nvSpPr>
        <dsp:cNvPr id="0" name=""/>
        <dsp:cNvSpPr/>
      </dsp:nvSpPr>
      <dsp:spPr>
        <a:xfrm>
          <a:off x="6148907" y="87723"/>
          <a:ext cx="2560604" cy="1167860"/>
        </a:xfrm>
        <a:prstGeom prst="rect">
          <a:avLst/>
        </a:prstGeom>
        <a:solidFill>
          <a:schemeClr val="accent1">
            <a:hueOff val="0"/>
            <a:satOff val="0"/>
            <a:lumOff val="0"/>
            <a:alphaOff val="0"/>
          </a:schemeClr>
        </a:solidFill>
        <a:ln w="1905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u="sng" kern="1200" dirty="0">
              <a:solidFill>
                <a:schemeClr val="tx1"/>
              </a:solidFill>
            </a:rPr>
            <a:t>Doğru Tepki</a:t>
          </a:r>
        </a:p>
        <a:p>
          <a:pPr marL="0" lvl="0" indent="0" algn="ctr" defTabSz="711200">
            <a:lnSpc>
              <a:spcPct val="90000"/>
            </a:lnSpc>
            <a:spcBef>
              <a:spcPct val="0"/>
            </a:spcBef>
            <a:spcAft>
              <a:spcPct val="35000"/>
            </a:spcAft>
            <a:buNone/>
          </a:pPr>
          <a:r>
            <a:rPr lang="tr-TR" sz="1600" kern="1200" dirty="0">
              <a:solidFill>
                <a:schemeClr val="tx1"/>
              </a:solidFill>
            </a:rPr>
            <a:t>-Doğru tepkiyi pekiştir.</a:t>
          </a:r>
          <a:endParaRPr lang="tr-TR" sz="1600" kern="1200" dirty="0"/>
        </a:p>
      </dsp:txBody>
      <dsp:txXfrm>
        <a:off x="6148907" y="87723"/>
        <a:ext cx="2560604" cy="1167860"/>
      </dsp:txXfrm>
    </dsp:sp>
    <dsp:sp modelId="{18ADAF49-83E3-4179-A881-5D7158550665}">
      <dsp:nvSpPr>
        <dsp:cNvPr id="0" name=""/>
        <dsp:cNvSpPr/>
      </dsp:nvSpPr>
      <dsp:spPr>
        <a:xfrm>
          <a:off x="6148907" y="1575659"/>
          <a:ext cx="2560604" cy="1795678"/>
        </a:xfrm>
        <a:prstGeom prst="rect">
          <a:avLst/>
        </a:prstGeom>
        <a:solidFill>
          <a:srgbClr val="FFFF00"/>
        </a:solidFill>
        <a:ln w="1905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u="sng" kern="1200" dirty="0">
              <a:solidFill>
                <a:schemeClr val="tx1"/>
              </a:solidFill>
            </a:rPr>
            <a:t>Yanlış Tepki</a:t>
          </a:r>
        </a:p>
        <a:p>
          <a:pPr marL="0" lvl="0" indent="0" algn="ctr" defTabSz="711200">
            <a:lnSpc>
              <a:spcPct val="90000"/>
            </a:lnSpc>
            <a:spcBef>
              <a:spcPct val="0"/>
            </a:spcBef>
            <a:spcAft>
              <a:spcPct val="35000"/>
            </a:spcAft>
            <a:buNone/>
          </a:pPr>
          <a:r>
            <a:rPr lang="tr-TR" sz="1600" kern="1200" dirty="0">
              <a:solidFill>
                <a:schemeClr val="tx1"/>
              </a:solidFill>
            </a:rPr>
            <a:t>-Denemeyi tekrar et. </a:t>
          </a:r>
        </a:p>
        <a:p>
          <a:pPr marL="0" lvl="0" indent="0" algn="ctr" defTabSz="711200">
            <a:lnSpc>
              <a:spcPct val="90000"/>
            </a:lnSpc>
            <a:spcBef>
              <a:spcPct val="0"/>
            </a:spcBef>
            <a:spcAft>
              <a:spcPct val="35000"/>
            </a:spcAft>
            <a:buNone/>
          </a:pPr>
          <a:r>
            <a:rPr lang="tr-TR" sz="1600" kern="1200" dirty="0">
              <a:solidFill>
                <a:schemeClr val="tx1"/>
              </a:solidFill>
            </a:rPr>
            <a:t>-Doğru yanıtı söyle ve bir sonraki denemeye geç. </a:t>
          </a:r>
        </a:p>
        <a:p>
          <a:pPr marL="0" lvl="0" indent="0" algn="ctr" defTabSz="711200">
            <a:lnSpc>
              <a:spcPct val="90000"/>
            </a:lnSpc>
            <a:spcBef>
              <a:spcPct val="0"/>
            </a:spcBef>
            <a:spcAft>
              <a:spcPct val="35000"/>
            </a:spcAft>
            <a:buNone/>
          </a:pPr>
          <a:r>
            <a:rPr lang="tr-TR" sz="1600" kern="1200" dirty="0">
              <a:solidFill>
                <a:schemeClr val="tx1"/>
              </a:solidFill>
            </a:rPr>
            <a:t>-Görmezden gel ve bir sonraki denemeye geç. </a:t>
          </a:r>
          <a:endParaRPr lang="tr-TR" sz="1600" kern="1200" dirty="0"/>
        </a:p>
      </dsp:txBody>
      <dsp:txXfrm>
        <a:off x="6148907" y="1575659"/>
        <a:ext cx="2560604" cy="1795678"/>
      </dsp:txXfrm>
    </dsp:sp>
    <dsp:sp modelId="{766097BF-7D10-487F-9FFB-66A83BA955FF}">
      <dsp:nvSpPr>
        <dsp:cNvPr id="0" name=""/>
        <dsp:cNvSpPr/>
      </dsp:nvSpPr>
      <dsp:spPr>
        <a:xfrm>
          <a:off x="6148907" y="3691412"/>
          <a:ext cx="2560604" cy="1157988"/>
        </a:xfrm>
        <a:prstGeom prst="rect">
          <a:avLst/>
        </a:prstGeom>
        <a:solidFill>
          <a:srgbClr val="FC1C04"/>
        </a:solidFill>
        <a:ln w="1905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b="1" u="sng" kern="1200" dirty="0">
              <a:solidFill>
                <a:schemeClr val="tx1"/>
              </a:solidFill>
            </a:rPr>
            <a:t>Tepkide Bulunmama</a:t>
          </a:r>
        </a:p>
        <a:p>
          <a:pPr marL="0" lvl="0" indent="0" algn="ctr" defTabSz="711200">
            <a:lnSpc>
              <a:spcPct val="90000"/>
            </a:lnSpc>
            <a:spcBef>
              <a:spcPct val="0"/>
            </a:spcBef>
            <a:spcAft>
              <a:spcPct val="35000"/>
            </a:spcAft>
            <a:buNone/>
          </a:pPr>
          <a:r>
            <a:rPr lang="tr-TR" sz="1600" kern="1200" dirty="0">
              <a:solidFill>
                <a:schemeClr val="tx1"/>
              </a:solidFill>
            </a:rPr>
            <a:t>-Denemeyi tekrar et.</a:t>
          </a:r>
        </a:p>
        <a:p>
          <a:pPr marL="0" lvl="0" indent="0" algn="ctr" defTabSz="711200">
            <a:lnSpc>
              <a:spcPct val="90000"/>
            </a:lnSpc>
            <a:spcBef>
              <a:spcPct val="0"/>
            </a:spcBef>
            <a:spcAft>
              <a:spcPct val="35000"/>
            </a:spcAft>
            <a:buNone/>
          </a:pPr>
          <a:r>
            <a:rPr lang="tr-TR" sz="1600" kern="1200" dirty="0">
              <a:solidFill>
                <a:schemeClr val="tx1"/>
              </a:solidFill>
            </a:rPr>
            <a:t>-Doğru yanıtı söyle ve bir sonraki denemeye geç.</a:t>
          </a:r>
          <a:endParaRPr lang="tr-TR" sz="1600" kern="1200" dirty="0"/>
        </a:p>
      </dsp:txBody>
      <dsp:txXfrm>
        <a:off x="6148907" y="3691412"/>
        <a:ext cx="2560604" cy="1157988"/>
      </dsp:txXfrm>
    </dsp:sp>
    <dsp:sp modelId="{F670CE35-637C-4FA7-9C3D-C72C15D10BD1}">
      <dsp:nvSpPr>
        <dsp:cNvPr id="0" name=""/>
        <dsp:cNvSpPr/>
      </dsp:nvSpPr>
      <dsp:spPr>
        <a:xfrm>
          <a:off x="3076181" y="1335746"/>
          <a:ext cx="2560604" cy="972778"/>
        </a:xfrm>
        <a:prstGeom prst="rect">
          <a:avLst/>
        </a:prstGeom>
        <a:solidFill>
          <a:schemeClr val="bg2">
            <a:lumMod val="75000"/>
          </a:schemeClr>
        </a:solidFill>
        <a:ln w="1905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solidFill>
                <a:schemeClr val="tx1"/>
              </a:solidFill>
            </a:rPr>
            <a:t>Kontrol edici ipucu sun.</a:t>
          </a:r>
          <a:endParaRPr lang="tr-TR" sz="1600" kern="1200" dirty="0"/>
        </a:p>
      </dsp:txBody>
      <dsp:txXfrm>
        <a:off x="3076181" y="1335746"/>
        <a:ext cx="2560604" cy="972778"/>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F3289B34-8A32-4825-A2D2-FEB109760F0F}" type="datetimeFigureOut">
              <a:rPr lang="tr-TR" smtClean="0"/>
              <a:t>22.12.2022</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742FF217-47CD-43DC-B4D8-35BF0C88EE36}" type="slidenum">
              <a:rPr lang="tr-TR" smtClean="0"/>
              <a:t>‹#›</a:t>
            </a:fld>
            <a:endParaRPr lang="tr-TR"/>
          </a:p>
        </p:txBody>
      </p:sp>
    </p:spTree>
    <p:extLst>
      <p:ext uri="{BB962C8B-B14F-4D97-AF65-F5344CB8AC3E}">
        <p14:creationId xmlns:p14="http://schemas.microsoft.com/office/powerpoint/2010/main" val="1007226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621C73EC-0D29-411B-8B96-2074FF077732}" type="datetimeFigureOut">
              <a:rPr lang="tr-TR" smtClean="0"/>
              <a:pPr/>
              <a:t>22.12.2022</a:t>
            </a:fld>
            <a:endParaRPr lang="tr-TR"/>
          </a:p>
        </p:txBody>
      </p:sp>
      <p:sp>
        <p:nvSpPr>
          <p:cNvPr id="4" name="3 Slayt Görüntüsü Yer Tutucusu"/>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9E0CDC3B-3F88-47C4-8C33-29CD8ED978CE}" type="slidenum">
              <a:rPr lang="tr-TR" smtClean="0"/>
              <a:pPr/>
              <a:t>‹#›</a:t>
            </a:fld>
            <a:endParaRPr lang="tr-TR"/>
          </a:p>
        </p:txBody>
      </p:sp>
    </p:spTree>
    <p:extLst>
      <p:ext uri="{BB962C8B-B14F-4D97-AF65-F5344CB8AC3E}">
        <p14:creationId xmlns:p14="http://schemas.microsoft.com/office/powerpoint/2010/main" val="2319539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1</a:t>
            </a:fld>
            <a:endParaRPr lang="tr-TR"/>
          </a:p>
        </p:txBody>
      </p:sp>
    </p:spTree>
    <p:extLst>
      <p:ext uri="{BB962C8B-B14F-4D97-AF65-F5344CB8AC3E}">
        <p14:creationId xmlns:p14="http://schemas.microsoft.com/office/powerpoint/2010/main" val="1525558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13</a:t>
            </a:fld>
            <a:endParaRPr lang="tr-TR"/>
          </a:p>
        </p:txBody>
      </p:sp>
    </p:spTree>
    <p:extLst>
      <p:ext uri="{BB962C8B-B14F-4D97-AF65-F5344CB8AC3E}">
        <p14:creationId xmlns:p14="http://schemas.microsoft.com/office/powerpoint/2010/main" val="207468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14</a:t>
            </a:fld>
            <a:endParaRPr lang="tr-TR"/>
          </a:p>
        </p:txBody>
      </p:sp>
    </p:spTree>
    <p:extLst>
      <p:ext uri="{BB962C8B-B14F-4D97-AF65-F5344CB8AC3E}">
        <p14:creationId xmlns:p14="http://schemas.microsoft.com/office/powerpoint/2010/main" val="48854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5682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9892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99309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4323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0278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7723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8337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2323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2</a:t>
            </a:fld>
            <a:endParaRPr lang="tr-TR"/>
          </a:p>
        </p:txBody>
      </p:sp>
    </p:spTree>
    <p:extLst>
      <p:ext uri="{BB962C8B-B14F-4D97-AF65-F5344CB8AC3E}">
        <p14:creationId xmlns:p14="http://schemas.microsoft.com/office/powerpoint/2010/main" val="35920929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5895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7636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0CDC3B-3F88-47C4-8C33-29CD8ED978CE}" type="slidenum">
              <a:rPr kumimoji="0" lang="tr-T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tr-T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2491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27</a:t>
            </a:fld>
            <a:endParaRPr lang="tr-TR"/>
          </a:p>
        </p:txBody>
      </p:sp>
    </p:spTree>
    <p:extLst>
      <p:ext uri="{BB962C8B-B14F-4D97-AF65-F5344CB8AC3E}">
        <p14:creationId xmlns:p14="http://schemas.microsoft.com/office/powerpoint/2010/main" val="35749838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28</a:t>
            </a:fld>
            <a:endParaRPr lang="tr-TR"/>
          </a:p>
        </p:txBody>
      </p:sp>
    </p:spTree>
    <p:extLst>
      <p:ext uri="{BB962C8B-B14F-4D97-AF65-F5344CB8AC3E}">
        <p14:creationId xmlns:p14="http://schemas.microsoft.com/office/powerpoint/2010/main" val="1507582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29</a:t>
            </a:fld>
            <a:endParaRPr lang="tr-TR"/>
          </a:p>
        </p:txBody>
      </p:sp>
    </p:spTree>
    <p:extLst>
      <p:ext uri="{BB962C8B-B14F-4D97-AF65-F5344CB8AC3E}">
        <p14:creationId xmlns:p14="http://schemas.microsoft.com/office/powerpoint/2010/main" val="3381891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30</a:t>
            </a:fld>
            <a:endParaRPr lang="tr-TR"/>
          </a:p>
        </p:txBody>
      </p:sp>
    </p:spTree>
    <p:extLst>
      <p:ext uri="{BB962C8B-B14F-4D97-AF65-F5344CB8AC3E}">
        <p14:creationId xmlns:p14="http://schemas.microsoft.com/office/powerpoint/2010/main" val="19399253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31</a:t>
            </a:fld>
            <a:endParaRPr lang="tr-TR"/>
          </a:p>
        </p:txBody>
      </p:sp>
    </p:spTree>
    <p:extLst>
      <p:ext uri="{BB962C8B-B14F-4D97-AF65-F5344CB8AC3E}">
        <p14:creationId xmlns:p14="http://schemas.microsoft.com/office/powerpoint/2010/main" val="3487663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3</a:t>
            </a:fld>
            <a:endParaRPr lang="tr-TR"/>
          </a:p>
        </p:txBody>
      </p:sp>
    </p:spTree>
    <p:extLst>
      <p:ext uri="{BB962C8B-B14F-4D97-AF65-F5344CB8AC3E}">
        <p14:creationId xmlns:p14="http://schemas.microsoft.com/office/powerpoint/2010/main" val="3735481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4</a:t>
            </a:fld>
            <a:endParaRPr lang="tr-TR"/>
          </a:p>
        </p:txBody>
      </p:sp>
    </p:spTree>
    <p:extLst>
      <p:ext uri="{BB962C8B-B14F-4D97-AF65-F5344CB8AC3E}">
        <p14:creationId xmlns:p14="http://schemas.microsoft.com/office/powerpoint/2010/main" val="72596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5</a:t>
            </a:fld>
            <a:endParaRPr lang="tr-TR"/>
          </a:p>
        </p:txBody>
      </p:sp>
    </p:spTree>
    <p:extLst>
      <p:ext uri="{BB962C8B-B14F-4D97-AF65-F5344CB8AC3E}">
        <p14:creationId xmlns:p14="http://schemas.microsoft.com/office/powerpoint/2010/main" val="2655257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6</a:t>
            </a:fld>
            <a:endParaRPr lang="tr-TR"/>
          </a:p>
        </p:txBody>
      </p:sp>
    </p:spTree>
    <p:extLst>
      <p:ext uri="{BB962C8B-B14F-4D97-AF65-F5344CB8AC3E}">
        <p14:creationId xmlns:p14="http://schemas.microsoft.com/office/powerpoint/2010/main" val="2783518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7</a:t>
            </a:fld>
            <a:endParaRPr lang="tr-TR"/>
          </a:p>
        </p:txBody>
      </p:sp>
    </p:spTree>
    <p:extLst>
      <p:ext uri="{BB962C8B-B14F-4D97-AF65-F5344CB8AC3E}">
        <p14:creationId xmlns:p14="http://schemas.microsoft.com/office/powerpoint/2010/main" val="2530905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10</a:t>
            </a:fld>
            <a:endParaRPr lang="tr-TR"/>
          </a:p>
        </p:txBody>
      </p:sp>
    </p:spTree>
    <p:extLst>
      <p:ext uri="{BB962C8B-B14F-4D97-AF65-F5344CB8AC3E}">
        <p14:creationId xmlns:p14="http://schemas.microsoft.com/office/powerpoint/2010/main" val="3070528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E0CDC3B-3F88-47C4-8C33-29CD8ED978CE}" type="slidenum">
              <a:rPr lang="tr-TR" smtClean="0"/>
              <a:pPr/>
              <a:t>12</a:t>
            </a:fld>
            <a:endParaRPr lang="tr-TR"/>
          </a:p>
        </p:txBody>
      </p:sp>
    </p:spTree>
    <p:extLst>
      <p:ext uri="{BB962C8B-B14F-4D97-AF65-F5344CB8AC3E}">
        <p14:creationId xmlns:p14="http://schemas.microsoft.com/office/powerpoint/2010/main" val="150803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A6E46DDA-FD10-4F11-A2F1-E4AD4D3F10F6}" type="datetime1">
              <a:rPr lang="tr-TR" smtClean="0"/>
              <a:t>22.12.2022</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r>
              <a:rPr lang="da-DK"/>
              <a:t>Eşzamanlı İpucuyla Öğretim</a:t>
            </a:r>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8FEB0861-BEFA-4D15-B7A9-15FA93B9F053}" type="datetime1">
              <a:rPr lang="tr-TR" smtClean="0"/>
              <a:t>22.12.2022</a:t>
            </a:fld>
            <a:endParaRPr lang="tr-TR"/>
          </a:p>
        </p:txBody>
      </p:sp>
      <p:sp>
        <p:nvSpPr>
          <p:cNvPr id="5" name="4 Altbilgi Yer Tutucusu"/>
          <p:cNvSpPr>
            <a:spLocks noGrp="1"/>
          </p:cNvSpPr>
          <p:nvPr>
            <p:ph type="ftr" sz="quarter" idx="11"/>
          </p:nvPr>
        </p:nvSpPr>
        <p:spPr/>
        <p:txBody>
          <a:bodyPr/>
          <a:lstStyle/>
          <a:p>
            <a:r>
              <a:rPr lang="da-DK"/>
              <a:t>Eşzamanlı İpucuyla Öğretim</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6ABA461B-8CA3-4695-B6F1-8B7D021DBA66}" type="datetime1">
              <a:rPr lang="tr-TR" smtClean="0"/>
              <a:t>22.12.2022</a:t>
            </a:fld>
            <a:endParaRPr lang="tr-TR"/>
          </a:p>
        </p:txBody>
      </p:sp>
      <p:sp>
        <p:nvSpPr>
          <p:cNvPr id="5" name="4 Altbilgi Yer Tutucusu"/>
          <p:cNvSpPr>
            <a:spLocks noGrp="1"/>
          </p:cNvSpPr>
          <p:nvPr>
            <p:ph type="ftr" sz="quarter" idx="11"/>
          </p:nvPr>
        </p:nvSpPr>
        <p:spPr/>
        <p:txBody>
          <a:bodyPr/>
          <a:lstStyle/>
          <a:p>
            <a:r>
              <a:rPr lang="da-DK"/>
              <a:t>Eşzamanlı İpucuyla Öğretim</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AD515452-5D7C-41CE-8EB9-12D12E271BCD}" type="datetime1">
              <a:rPr lang="tr-TR" smtClean="0"/>
              <a:pPr/>
              <a:t>22.12.2022</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r>
              <a:rPr lang="da-DK"/>
              <a:t>ZEÖ216 Zihin Engellilere Beceri ve Kavram Öğretimi</a:t>
            </a:r>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585434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09A35EC0-007F-49FB-B059-AE774FE02187}" type="datetime1">
              <a:rPr lang="tr-TR" smtClean="0"/>
              <a:pPr/>
              <a:t>22.12.2022</a:t>
            </a:fld>
            <a:endParaRPr lang="tr-TR"/>
          </a:p>
        </p:txBody>
      </p:sp>
      <p:sp>
        <p:nvSpPr>
          <p:cNvPr id="5" name="4 Altbilgi Yer Tutucusu"/>
          <p:cNvSpPr>
            <a:spLocks noGrp="1"/>
          </p:cNvSpPr>
          <p:nvPr>
            <p:ph type="ftr" sz="quarter" idx="11"/>
          </p:nvPr>
        </p:nvSpPr>
        <p:spPr/>
        <p:txBody>
          <a:bodyPr/>
          <a:lstStyle/>
          <a:p>
            <a:r>
              <a:rPr lang="da-DK"/>
              <a:t>ZEÖ216 Zihin Engellilere Beceri ve 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697116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BA4EFE1B-06E2-42F1-8BF6-95FC8FB3ADDC}" type="datetime1">
              <a:rPr lang="tr-TR" smtClean="0"/>
              <a:pPr/>
              <a:t>22.12.2022</a:t>
            </a:fld>
            <a:endParaRPr lang="tr-TR"/>
          </a:p>
        </p:txBody>
      </p:sp>
      <p:sp>
        <p:nvSpPr>
          <p:cNvPr id="5" name="4 Altbilgi Yer Tutucusu"/>
          <p:cNvSpPr>
            <a:spLocks noGrp="1"/>
          </p:cNvSpPr>
          <p:nvPr>
            <p:ph type="ftr" sz="quarter" idx="11"/>
          </p:nvPr>
        </p:nvSpPr>
        <p:spPr>
          <a:xfrm>
            <a:off x="2898648" y="6355080"/>
            <a:ext cx="3474720" cy="365760"/>
          </a:xfrm>
        </p:spPr>
        <p:txBody>
          <a:bodyPr/>
          <a:lstStyle/>
          <a:p>
            <a:r>
              <a:rPr lang="da-DK"/>
              <a:t>ZEÖ216 Zihin Engellilere Beceri ve Kavram Öğretimi</a:t>
            </a:r>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22111075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21916416-9B30-4A20-B131-669C8050CA8C}" type="datetime1">
              <a:rPr lang="tr-TR" smtClean="0"/>
              <a:pPr/>
              <a:t>22.12.2022</a:t>
            </a:fld>
            <a:endParaRPr lang="tr-TR"/>
          </a:p>
        </p:txBody>
      </p:sp>
      <p:sp>
        <p:nvSpPr>
          <p:cNvPr id="6" name="5 Altbilgi Yer Tutucusu"/>
          <p:cNvSpPr>
            <a:spLocks noGrp="1"/>
          </p:cNvSpPr>
          <p:nvPr>
            <p:ph type="ftr" sz="quarter" idx="11"/>
          </p:nvPr>
        </p:nvSpPr>
        <p:spPr/>
        <p:txBody>
          <a:bodyPr/>
          <a:lstStyle/>
          <a:p>
            <a:r>
              <a:rPr lang="da-DK"/>
              <a:t>ZEÖ216 Zihin Engellilere Beceri ve Kavram Öğretimi</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4016517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09D7222E-FB6B-4972-9290-9CDC0387DE5A}" type="datetime1">
              <a:rPr lang="tr-TR" smtClean="0"/>
              <a:pPr/>
              <a:t>22.12.2022</a:t>
            </a:fld>
            <a:endParaRPr lang="tr-TR"/>
          </a:p>
        </p:txBody>
      </p:sp>
      <p:sp>
        <p:nvSpPr>
          <p:cNvPr id="8" name="7 Altbilgi Yer Tutucusu"/>
          <p:cNvSpPr>
            <a:spLocks noGrp="1"/>
          </p:cNvSpPr>
          <p:nvPr>
            <p:ph type="ftr" sz="quarter" idx="11"/>
          </p:nvPr>
        </p:nvSpPr>
        <p:spPr/>
        <p:txBody>
          <a:bodyPr/>
          <a:lstStyle/>
          <a:p>
            <a:r>
              <a:rPr lang="da-DK"/>
              <a:t>ZEÖ216 Zihin Engellilere Beceri ve Kavram Öğretimi</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3094664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2A83120E-31DA-43F6-A880-29CB78243284}" type="datetime1">
              <a:rPr lang="tr-TR" smtClean="0"/>
              <a:pPr/>
              <a:t>22.12.2022</a:t>
            </a:fld>
            <a:endParaRPr lang="tr-TR"/>
          </a:p>
        </p:txBody>
      </p:sp>
      <p:sp>
        <p:nvSpPr>
          <p:cNvPr id="4" name="3 Altbilgi Yer Tutucusu"/>
          <p:cNvSpPr>
            <a:spLocks noGrp="1"/>
          </p:cNvSpPr>
          <p:nvPr>
            <p:ph type="ftr" sz="quarter" idx="11"/>
          </p:nvPr>
        </p:nvSpPr>
        <p:spPr/>
        <p:txBody>
          <a:bodyPr/>
          <a:lstStyle/>
          <a:p>
            <a:r>
              <a:rPr lang="da-DK"/>
              <a:t>ZEÖ216 Zihin Engellilere Beceri ve Kavram Öğretimi</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795768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24B5359-B556-480B-9135-90C8CC455A19}" type="datetime1">
              <a:rPr lang="tr-TR" smtClean="0"/>
              <a:pPr/>
              <a:t>22.12.2022</a:t>
            </a:fld>
            <a:endParaRPr lang="tr-TR"/>
          </a:p>
        </p:txBody>
      </p:sp>
      <p:sp>
        <p:nvSpPr>
          <p:cNvPr id="3" name="2 Altbilgi Yer Tutucusu"/>
          <p:cNvSpPr>
            <a:spLocks noGrp="1"/>
          </p:cNvSpPr>
          <p:nvPr>
            <p:ph type="ftr" sz="quarter" idx="11"/>
          </p:nvPr>
        </p:nvSpPr>
        <p:spPr/>
        <p:txBody>
          <a:bodyPr/>
          <a:lstStyle/>
          <a:p>
            <a:r>
              <a:rPr lang="da-DK"/>
              <a:t>ZEÖ216 Zihin Engellilere Beceri ve Kavram Öğretimi</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3390908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190A00FE-B6C4-4D7C-9604-DB3B1E34CD74}" type="datetime1">
              <a:rPr lang="tr-TR" smtClean="0"/>
              <a:pPr/>
              <a:t>22.12.2022</a:t>
            </a:fld>
            <a:endParaRPr lang="tr-TR"/>
          </a:p>
        </p:txBody>
      </p:sp>
      <p:sp>
        <p:nvSpPr>
          <p:cNvPr id="6" name="5 Altbilgi Yer Tutucusu"/>
          <p:cNvSpPr>
            <a:spLocks noGrp="1"/>
          </p:cNvSpPr>
          <p:nvPr>
            <p:ph type="ftr" sz="quarter" idx="11"/>
          </p:nvPr>
        </p:nvSpPr>
        <p:spPr/>
        <p:txBody>
          <a:bodyPr/>
          <a:lstStyle/>
          <a:p>
            <a:r>
              <a:rPr lang="da-DK"/>
              <a:t>ZEÖ216 Zihin Engellilere Beceri ve Kavram Öğretimi</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175359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565A26C7-1354-4989-ABE5-B9C7927252F6}" type="datetime1">
              <a:rPr lang="tr-TR" smtClean="0"/>
              <a:t>22.12.2022</a:t>
            </a:fld>
            <a:endParaRPr lang="tr-TR"/>
          </a:p>
        </p:txBody>
      </p:sp>
      <p:sp>
        <p:nvSpPr>
          <p:cNvPr id="5" name="4 Altbilgi Yer Tutucusu"/>
          <p:cNvSpPr>
            <a:spLocks noGrp="1"/>
          </p:cNvSpPr>
          <p:nvPr>
            <p:ph type="ftr" sz="quarter" idx="11"/>
          </p:nvPr>
        </p:nvSpPr>
        <p:spPr/>
        <p:txBody>
          <a:bodyPr/>
          <a:lstStyle/>
          <a:p>
            <a:r>
              <a:rPr lang="da-DK"/>
              <a:t>Eşzamanlı İpucuyla Öğretim</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7884B11D-A6D2-451C-9A71-C8181BB663E6}" type="datetime1">
              <a:rPr lang="tr-TR" smtClean="0"/>
              <a:pPr/>
              <a:t>22.12.2022</a:t>
            </a:fld>
            <a:endParaRPr lang="tr-TR"/>
          </a:p>
        </p:txBody>
      </p:sp>
      <p:sp>
        <p:nvSpPr>
          <p:cNvPr id="6" name="5 Altbilgi Yer Tutucusu"/>
          <p:cNvSpPr>
            <a:spLocks noGrp="1"/>
          </p:cNvSpPr>
          <p:nvPr>
            <p:ph type="ftr" sz="quarter" idx="11"/>
          </p:nvPr>
        </p:nvSpPr>
        <p:spPr/>
        <p:txBody>
          <a:bodyPr/>
          <a:lstStyle/>
          <a:p>
            <a:r>
              <a:rPr lang="da-DK"/>
              <a:t>ZEÖ216 Zihin Engellilere Beceri ve Kavram Öğretimi</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180027580"/>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2A2AB405-5265-4EEA-8416-687BCDA27766}" type="datetime1">
              <a:rPr lang="tr-TR" smtClean="0"/>
              <a:pPr/>
              <a:t>22.12.2022</a:t>
            </a:fld>
            <a:endParaRPr lang="tr-TR"/>
          </a:p>
        </p:txBody>
      </p:sp>
      <p:sp>
        <p:nvSpPr>
          <p:cNvPr id="5" name="4 Altbilgi Yer Tutucusu"/>
          <p:cNvSpPr>
            <a:spLocks noGrp="1"/>
          </p:cNvSpPr>
          <p:nvPr>
            <p:ph type="ftr" sz="quarter" idx="11"/>
          </p:nvPr>
        </p:nvSpPr>
        <p:spPr/>
        <p:txBody>
          <a:bodyPr/>
          <a:lstStyle/>
          <a:p>
            <a:r>
              <a:rPr lang="da-DK"/>
              <a:t>ZEÖ216 Zihin Engellilere Beceri ve 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133792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1076EDCA-4745-41D6-883C-069A0707FB1D}" type="datetime1">
              <a:rPr lang="tr-TR" smtClean="0"/>
              <a:pPr/>
              <a:t>22.12.2022</a:t>
            </a:fld>
            <a:endParaRPr lang="tr-TR"/>
          </a:p>
        </p:txBody>
      </p:sp>
      <p:sp>
        <p:nvSpPr>
          <p:cNvPr id="5" name="4 Altbilgi Yer Tutucusu"/>
          <p:cNvSpPr>
            <a:spLocks noGrp="1"/>
          </p:cNvSpPr>
          <p:nvPr>
            <p:ph type="ftr" sz="quarter" idx="11"/>
          </p:nvPr>
        </p:nvSpPr>
        <p:spPr/>
        <p:txBody>
          <a:bodyPr/>
          <a:lstStyle/>
          <a:p>
            <a:r>
              <a:rPr lang="da-DK"/>
              <a:t>ZEÖ216 Zihin Engellilere Beceri ve Kavram Öğretimi</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extLst>
      <p:ext uri="{BB962C8B-B14F-4D97-AF65-F5344CB8AC3E}">
        <p14:creationId xmlns:p14="http://schemas.microsoft.com/office/powerpoint/2010/main" val="166120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657490CC-60F9-46D2-9503-D5796EE83722}" type="datetime1">
              <a:rPr lang="tr-TR" smtClean="0"/>
              <a:t>22.12.2022</a:t>
            </a:fld>
            <a:endParaRPr lang="tr-TR"/>
          </a:p>
        </p:txBody>
      </p:sp>
      <p:sp>
        <p:nvSpPr>
          <p:cNvPr id="5" name="4 Altbilgi Yer Tutucusu"/>
          <p:cNvSpPr>
            <a:spLocks noGrp="1"/>
          </p:cNvSpPr>
          <p:nvPr>
            <p:ph type="ftr" sz="quarter" idx="11"/>
          </p:nvPr>
        </p:nvSpPr>
        <p:spPr>
          <a:xfrm>
            <a:off x="2898648" y="6355080"/>
            <a:ext cx="3474720" cy="365760"/>
          </a:xfrm>
        </p:spPr>
        <p:txBody>
          <a:bodyPr/>
          <a:lstStyle/>
          <a:p>
            <a:r>
              <a:rPr lang="da-DK"/>
              <a:t>Eşzamanlı İpucuyla Öğretim</a:t>
            </a:r>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0AB8330D-6549-4388-A440-BE8859BFE663}" type="datetime1">
              <a:rPr lang="tr-TR" smtClean="0"/>
              <a:t>22.12.2022</a:t>
            </a:fld>
            <a:endParaRPr lang="tr-TR"/>
          </a:p>
        </p:txBody>
      </p:sp>
      <p:sp>
        <p:nvSpPr>
          <p:cNvPr id="6" name="5 Altbilgi Yer Tutucusu"/>
          <p:cNvSpPr>
            <a:spLocks noGrp="1"/>
          </p:cNvSpPr>
          <p:nvPr>
            <p:ph type="ftr" sz="quarter" idx="11"/>
          </p:nvPr>
        </p:nvSpPr>
        <p:spPr/>
        <p:txBody>
          <a:bodyPr/>
          <a:lstStyle/>
          <a:p>
            <a:r>
              <a:rPr lang="da-DK"/>
              <a:t>Eşzamanlı İpucuyla Öğretim</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21A2C0E8-0E1B-4BAA-8371-FD605DFC62EC}" type="datetime1">
              <a:rPr lang="tr-TR" smtClean="0"/>
              <a:t>22.12.2022</a:t>
            </a:fld>
            <a:endParaRPr lang="tr-TR"/>
          </a:p>
        </p:txBody>
      </p:sp>
      <p:sp>
        <p:nvSpPr>
          <p:cNvPr id="8" name="7 Altbilgi Yer Tutucusu"/>
          <p:cNvSpPr>
            <a:spLocks noGrp="1"/>
          </p:cNvSpPr>
          <p:nvPr>
            <p:ph type="ftr" sz="quarter" idx="11"/>
          </p:nvPr>
        </p:nvSpPr>
        <p:spPr/>
        <p:txBody>
          <a:bodyPr/>
          <a:lstStyle/>
          <a:p>
            <a:r>
              <a:rPr lang="da-DK"/>
              <a:t>Eşzamanlı İpucuyla Öğretim</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42354D25-EB91-4606-A587-842ED12E06C4}" type="datetime1">
              <a:rPr lang="tr-TR" smtClean="0"/>
              <a:t>22.12.2022</a:t>
            </a:fld>
            <a:endParaRPr lang="tr-TR"/>
          </a:p>
        </p:txBody>
      </p:sp>
      <p:sp>
        <p:nvSpPr>
          <p:cNvPr id="4" name="3 Altbilgi Yer Tutucusu"/>
          <p:cNvSpPr>
            <a:spLocks noGrp="1"/>
          </p:cNvSpPr>
          <p:nvPr>
            <p:ph type="ftr" sz="quarter" idx="11"/>
          </p:nvPr>
        </p:nvSpPr>
        <p:spPr/>
        <p:txBody>
          <a:bodyPr/>
          <a:lstStyle/>
          <a:p>
            <a:r>
              <a:rPr lang="da-DK"/>
              <a:t>Eşzamanlı İpucuyla Öğretim</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AF2AB8-2F5B-47EF-8B98-D0DECF033981}" type="datetime1">
              <a:rPr lang="tr-TR" smtClean="0"/>
              <a:t>22.12.2022</a:t>
            </a:fld>
            <a:endParaRPr lang="tr-T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5655C625-23BA-47B8-BB0D-40B5FF9FCA4D}" type="datetime1">
              <a:rPr lang="tr-TR" smtClean="0"/>
              <a:t>22.12.2022</a:t>
            </a:fld>
            <a:endParaRPr lang="tr-TR"/>
          </a:p>
        </p:txBody>
      </p:sp>
      <p:sp>
        <p:nvSpPr>
          <p:cNvPr id="6" name="5 Altbilgi Yer Tutucusu"/>
          <p:cNvSpPr>
            <a:spLocks noGrp="1"/>
          </p:cNvSpPr>
          <p:nvPr>
            <p:ph type="ftr" sz="quarter" idx="11"/>
          </p:nvPr>
        </p:nvSpPr>
        <p:spPr/>
        <p:txBody>
          <a:bodyPr/>
          <a:lstStyle/>
          <a:p>
            <a:r>
              <a:rPr lang="da-DK"/>
              <a:t>Eşzamanlı İpucuyla Öğretim</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E81D8E50-7290-472B-933D-F18910944AB5}" type="datetime1">
              <a:rPr lang="tr-TR" smtClean="0"/>
              <a:t>22.12.2022</a:t>
            </a:fld>
            <a:endParaRPr lang="tr-TR"/>
          </a:p>
        </p:txBody>
      </p:sp>
      <p:sp>
        <p:nvSpPr>
          <p:cNvPr id="6" name="5 Altbilgi Yer Tutucusu"/>
          <p:cNvSpPr>
            <a:spLocks noGrp="1"/>
          </p:cNvSpPr>
          <p:nvPr>
            <p:ph type="ftr" sz="quarter" idx="11"/>
          </p:nvPr>
        </p:nvSpPr>
        <p:spPr/>
        <p:txBody>
          <a:bodyPr/>
          <a:lstStyle/>
          <a:p>
            <a:r>
              <a:rPr lang="da-DK"/>
              <a:t>Eşzamanlı İpucuyla Öğretim</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9DA4AA-4A7B-435C-971E-8916F60632D5}" type="datetime1">
              <a:rPr lang="tr-TR" smtClean="0"/>
              <a:t>22.12.2022</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da-DK"/>
              <a:t>Eşzamanlı İpucuyla Öğretim</a:t>
            </a:r>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9B007A1-8EF4-45EF-93C9-269F3E87B88C}" type="datetime1">
              <a:rPr lang="tr-TR" smtClean="0"/>
              <a:pPr/>
              <a:t>22.12.2022</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da-DK"/>
              <a:t>ZEÖ216 Zihin Engellilere Beceri ve Kavram Öğretimi</a:t>
            </a:r>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40279679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19200" y="3717032"/>
            <a:ext cx="6881192" cy="1152128"/>
          </a:xfrm>
        </p:spPr>
        <p:txBody>
          <a:bodyPr>
            <a:noAutofit/>
          </a:bodyPr>
          <a:lstStyle/>
          <a:p>
            <a:pPr algn="ctr"/>
            <a:r>
              <a:rPr lang="tr-TR" sz="4000" b="1" dirty="0"/>
              <a:t>EŞZAMANLI İPUCUYLA ÖĞRETİM</a:t>
            </a:r>
          </a:p>
        </p:txBody>
      </p:sp>
      <p:sp>
        <p:nvSpPr>
          <p:cNvPr id="3" name="2 Alt Başlık"/>
          <p:cNvSpPr>
            <a:spLocks noGrp="1"/>
          </p:cNvSpPr>
          <p:nvPr>
            <p:ph type="subTitle" idx="1"/>
          </p:nvPr>
        </p:nvSpPr>
        <p:spPr>
          <a:xfrm>
            <a:off x="1200100" y="5085184"/>
            <a:ext cx="7044308" cy="720080"/>
          </a:xfrm>
        </p:spPr>
        <p:txBody>
          <a:bodyPr>
            <a:noAutofit/>
          </a:bodyPr>
          <a:lstStyle/>
          <a:p>
            <a:pPr algn="ctr">
              <a:spcBef>
                <a:spcPts val="0"/>
              </a:spcBef>
            </a:pPr>
            <a:r>
              <a:rPr lang="tr-TR" sz="1400" b="1" dirty="0"/>
              <a:t>Prof. Dr. Yasemin Ergenekon</a:t>
            </a:r>
          </a:p>
          <a:p>
            <a:pPr algn="ctr">
              <a:spcBef>
                <a:spcPts val="0"/>
              </a:spcBef>
            </a:pPr>
            <a:r>
              <a:rPr lang="tr-TR" sz="1400" b="1" dirty="0"/>
              <a:t>Anadolu Üniversitesi Eğitim Fakültesi </a:t>
            </a:r>
          </a:p>
          <a:p>
            <a:pPr algn="ctr">
              <a:spcBef>
                <a:spcPts val="0"/>
              </a:spcBef>
            </a:pPr>
            <a:r>
              <a:rPr lang="tr-TR" sz="1400" b="1" dirty="0"/>
              <a:t>Özel Eğitim Bölümü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9856" y="44624"/>
            <a:ext cx="8918648" cy="1008112"/>
          </a:xfrm>
        </p:spPr>
        <p:txBody>
          <a:bodyPr>
            <a:noAutofit/>
          </a:bodyPr>
          <a:lstStyle/>
          <a:p>
            <a:pPr algn="ctr"/>
            <a:r>
              <a:rPr lang="tr-TR" sz="2800" b="1" dirty="0"/>
              <a:t>Eşzamanlı ipucuyla öğretim kullanılarak bir deneme nasıl gerçekleştirilir? (Kavram örneği)</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323528" y="1124744"/>
            <a:ext cx="8496944" cy="5328592"/>
          </a:xfrm>
        </p:spPr>
        <p:txBody>
          <a:bodyPr>
            <a:noAutofit/>
          </a:bodyPr>
          <a:lstStyle/>
          <a:p>
            <a:pPr algn="just"/>
            <a:r>
              <a:rPr lang="tr-TR" sz="2500" b="1" u="sng" dirty="0"/>
              <a:t>Öğretim Oturumu:</a:t>
            </a:r>
            <a:r>
              <a:rPr lang="tr-TR" sz="2500" b="1" dirty="0"/>
              <a:t> </a:t>
            </a:r>
            <a:r>
              <a:rPr lang="tr-TR" sz="2500" dirty="0"/>
              <a:t>Öğrenciye taşıtları öğrettiğimizi varsayalım.</a:t>
            </a:r>
          </a:p>
          <a:p>
            <a:pPr algn="just"/>
            <a:r>
              <a:rPr lang="tr-TR" sz="2500" dirty="0"/>
              <a:t>Amaç: Öğrenci sorulduğunda önündeki maketler/resimler arasından taşıtları (ör., tren, otobüs, kamyon, uçak, gemi vb.) 4/5 gösterir. </a:t>
            </a:r>
          </a:p>
          <a:p>
            <a:pPr algn="just"/>
            <a:r>
              <a:rPr lang="tr-TR" sz="2500" dirty="0"/>
              <a:t>Kontrol edici ipucu: Model ipucu + Sözel ipucu</a:t>
            </a:r>
          </a:p>
          <a:p>
            <a:pPr algn="just"/>
            <a:r>
              <a:rPr lang="tr-TR" sz="2500" dirty="0"/>
              <a:t>Öğretmen öğrenciye “Şimdi seninle taşıtları öğreneceğiz. Önce ben göstereceğim, sonra sen göstereceksin. Çalışmak için hazır mısın?” diyerek çalışmaya dikkatini çeker. </a:t>
            </a:r>
          </a:p>
          <a:p>
            <a:pPr algn="just"/>
            <a:r>
              <a:rPr lang="tr-TR" sz="2500" dirty="0"/>
              <a:t>Öğrenci sözel olarak ya da davranışlarıyla hazır olduğunu belirttiğinde/belli ettiğinde öğretmen öğrencinin bu davranışını pekiştirir. Örneğin “Aferin sana, hazır olduğunu görüyorum. Hadi başlayalım.” der.  </a:t>
            </a:r>
          </a:p>
        </p:txBody>
      </p:sp>
      <p:sp>
        <p:nvSpPr>
          <p:cNvPr id="4" name="Slayt Numarası Yer Tutucusu 3"/>
          <p:cNvSpPr>
            <a:spLocks noGrp="1"/>
          </p:cNvSpPr>
          <p:nvPr>
            <p:ph type="sldNum" sz="quarter" idx="12"/>
          </p:nvPr>
        </p:nvSpPr>
        <p:spPr/>
        <p:txBody>
          <a:bodyPr/>
          <a:lstStyle/>
          <a:p>
            <a:fld id="{B1DEFA8C-F947-479F-BE07-76B6B3F80BF1}"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52400"/>
            <a:ext cx="8229600" cy="828328"/>
          </a:xfrm>
        </p:spPr>
        <p:txBody>
          <a:bodyPr/>
          <a:lstStyle/>
          <a:p>
            <a:endParaRPr lang="tr-TR" dirty="0"/>
          </a:p>
        </p:txBody>
      </p:sp>
      <p:sp>
        <p:nvSpPr>
          <p:cNvPr id="3" name="Altbilgi Yer Tutucusu 2"/>
          <p:cNvSpPr>
            <a:spLocks noGrp="1"/>
          </p:cNvSpPr>
          <p:nvPr>
            <p:ph type="ftr" sz="quarter" idx="11"/>
          </p:nvPr>
        </p:nvSpPr>
        <p:spPr/>
        <p:txBody>
          <a:bodyPr/>
          <a:lstStyle/>
          <a:p>
            <a:r>
              <a:rPr lang="da-DK"/>
              <a:t>Eşzamanlı İpucuyla Öğretim</a:t>
            </a:r>
            <a:endParaRPr lang="tr-TR"/>
          </a:p>
        </p:txBody>
      </p:sp>
      <p:sp>
        <p:nvSpPr>
          <p:cNvPr id="5" name="İçerik Yer Tutucusu 4"/>
          <p:cNvSpPr>
            <a:spLocks noGrp="1"/>
          </p:cNvSpPr>
          <p:nvPr>
            <p:ph sz="quarter" idx="1"/>
          </p:nvPr>
        </p:nvSpPr>
        <p:spPr>
          <a:xfrm>
            <a:off x="457200" y="1412776"/>
            <a:ext cx="8229600" cy="4744184"/>
          </a:xfrm>
        </p:spPr>
        <p:txBody>
          <a:bodyPr>
            <a:normAutofit/>
          </a:bodyPr>
          <a:lstStyle/>
          <a:p>
            <a:pPr algn="just"/>
            <a:r>
              <a:rPr lang="tr-TR" sz="2800" dirty="0"/>
              <a:t>Öğrencinin önüne bir tren, bir de uçak maketi/resmi koyar.</a:t>
            </a:r>
          </a:p>
          <a:p>
            <a:pPr algn="just"/>
            <a:r>
              <a:rPr lang="tr-TR" sz="2800" dirty="0"/>
              <a:t>Öğretmen “Hangisi tren? Göster. / Treni göster.” diyerek beceri yönergesini sunar. </a:t>
            </a:r>
          </a:p>
          <a:p>
            <a:pPr algn="just"/>
            <a:r>
              <a:rPr lang="tr-TR" sz="2800" dirty="0"/>
              <a:t>Hemen ardından treni dokunarak gösterirken aynı zamanda “Bu tren.” diyerek kontrol edici ipucunu sunar (Model ipucu + Sözel ipucu). </a:t>
            </a:r>
          </a:p>
          <a:p>
            <a:pPr algn="just"/>
            <a:r>
              <a:rPr lang="tr-TR" sz="2800" dirty="0"/>
              <a:t>3-5 sn. süreyle öğrencinin tepkisini bekler (yanıt aralığı). </a:t>
            </a:r>
          </a:p>
          <a:p>
            <a:endParaRPr lang="tr-TR" sz="3200"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68418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867410"/>
          </a:xfrm>
        </p:spPr>
        <p:txBody>
          <a:bodyPr/>
          <a:lstStyle/>
          <a:p>
            <a:endParaRPr lang="tr-TR" dirty="0"/>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268760"/>
            <a:ext cx="8229600" cy="5087590"/>
          </a:xfrm>
        </p:spPr>
        <p:txBody>
          <a:bodyPr>
            <a:normAutofit fontScale="92500" lnSpcReduction="20000"/>
          </a:bodyPr>
          <a:lstStyle/>
          <a:p>
            <a:pPr algn="just"/>
            <a:r>
              <a:rPr lang="tr-TR" sz="3000" dirty="0"/>
              <a:t>Öğrenci </a:t>
            </a:r>
            <a:r>
              <a:rPr lang="tr-TR" sz="3000" i="1" dirty="0">
                <a:solidFill>
                  <a:srgbClr val="FF0000"/>
                </a:solidFill>
              </a:rPr>
              <a:t>doğru tepkide </a:t>
            </a:r>
            <a:r>
              <a:rPr lang="tr-TR" sz="3000" dirty="0"/>
              <a:t>bulunduğunda belirlediği etkili pekiştireçlerle öğrencinin doğru tepkisini pekiştirir. </a:t>
            </a:r>
          </a:p>
          <a:p>
            <a:pPr algn="just"/>
            <a:r>
              <a:rPr lang="tr-TR" sz="3000" dirty="0"/>
              <a:t>Öğrenci yanlış tepkide bulunduğunda ya da tepkide bulunmadığında </a:t>
            </a:r>
            <a:r>
              <a:rPr lang="tr-TR" sz="3000" dirty="0">
                <a:solidFill>
                  <a:srgbClr val="FF0000"/>
                </a:solidFill>
              </a:rPr>
              <a:t>önceden almış olduğu kararı </a:t>
            </a:r>
            <a:r>
              <a:rPr lang="tr-TR" sz="3000" dirty="0"/>
              <a:t>uygular. </a:t>
            </a:r>
          </a:p>
          <a:p>
            <a:pPr algn="just"/>
            <a:r>
              <a:rPr lang="tr-TR" sz="3000" dirty="0"/>
              <a:t>Öğrenci </a:t>
            </a:r>
            <a:r>
              <a:rPr lang="tr-TR" sz="3000" i="1" dirty="0">
                <a:solidFill>
                  <a:srgbClr val="FF0000"/>
                </a:solidFill>
              </a:rPr>
              <a:t>yanlış tepkide </a:t>
            </a:r>
            <a:r>
              <a:rPr lang="tr-TR" sz="3000" dirty="0"/>
              <a:t>bulunduğunda öğretmen:</a:t>
            </a:r>
          </a:p>
          <a:p>
            <a:pPr lvl="1" algn="just"/>
            <a:r>
              <a:rPr lang="tr-TR" sz="3000" dirty="0">
                <a:solidFill>
                  <a:schemeClr val="tx1"/>
                </a:solidFill>
              </a:rPr>
              <a:t>Denemeyi tekrarlayabilir.</a:t>
            </a:r>
          </a:p>
          <a:p>
            <a:pPr lvl="1" algn="just"/>
            <a:r>
              <a:rPr lang="tr-TR" sz="3000" dirty="0">
                <a:solidFill>
                  <a:schemeClr val="tx1"/>
                </a:solidFill>
              </a:rPr>
              <a:t>Doğru yanıtı söyleyip bir sonraki denemeye geçebilir.</a:t>
            </a:r>
          </a:p>
          <a:p>
            <a:pPr lvl="1" algn="just"/>
            <a:r>
              <a:rPr lang="tr-TR" sz="3000" dirty="0">
                <a:solidFill>
                  <a:schemeClr val="tx1"/>
                </a:solidFill>
              </a:rPr>
              <a:t>Öğrencinin hatalı davranışını görmezden gelip bir sonraki denemeye geçebilir.</a:t>
            </a:r>
            <a:endParaRPr lang="en-US" sz="3000" dirty="0">
              <a:solidFill>
                <a:schemeClr val="tx1"/>
              </a:solidFill>
            </a:endParaRPr>
          </a:p>
          <a:p>
            <a:pPr algn="just"/>
            <a:r>
              <a:rPr lang="tr-TR" sz="2800" dirty="0"/>
              <a:t>Öğrenci </a:t>
            </a:r>
            <a:r>
              <a:rPr lang="tr-TR" sz="2800" i="1" dirty="0">
                <a:solidFill>
                  <a:srgbClr val="FF0000"/>
                </a:solidFill>
              </a:rPr>
              <a:t>tepkide bulunmadığında </a:t>
            </a:r>
            <a:r>
              <a:rPr lang="tr-TR" sz="2800" dirty="0"/>
              <a:t>öğretmen:</a:t>
            </a:r>
          </a:p>
          <a:p>
            <a:pPr lvl="1" algn="just"/>
            <a:r>
              <a:rPr lang="tr-TR" sz="2800" dirty="0">
                <a:solidFill>
                  <a:schemeClr val="tx1"/>
                </a:solidFill>
              </a:rPr>
              <a:t>Denemeyi tekrarlayabilir.</a:t>
            </a:r>
          </a:p>
          <a:p>
            <a:pPr lvl="1" algn="just"/>
            <a:r>
              <a:rPr lang="tr-TR" sz="2800" dirty="0">
                <a:solidFill>
                  <a:schemeClr val="tx1"/>
                </a:solidFill>
              </a:rPr>
              <a:t>Doğru yanıtı söyleyip bir sonraki denemeye geçebilir.</a:t>
            </a:r>
            <a:endParaRPr lang="en-US" dirty="0">
              <a:solidFill>
                <a:schemeClr val="tx1"/>
              </a:solidFill>
            </a:endParaRPr>
          </a:p>
          <a:p>
            <a:pPr algn="just"/>
            <a:endParaRPr lang="en-US" sz="2400" dirty="0"/>
          </a:p>
          <a:p>
            <a:endParaRPr lang="tr-TR" sz="3600"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12</a:t>
            </a:fld>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828328"/>
          </a:xfrm>
        </p:spPr>
        <p:txBody>
          <a:bodyPr/>
          <a:lstStyle/>
          <a:p>
            <a:endParaRPr lang="tr-TR" dirty="0"/>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340768"/>
            <a:ext cx="8363272" cy="4816192"/>
          </a:xfrm>
        </p:spPr>
        <p:txBody>
          <a:bodyPr>
            <a:normAutofit fontScale="92500" lnSpcReduction="20000"/>
          </a:bodyPr>
          <a:lstStyle/>
          <a:p>
            <a:pPr algn="just"/>
            <a:r>
              <a:rPr lang="tr-TR" sz="3000" b="1" u="sng" dirty="0"/>
              <a:t>Yoklama Oturumu:</a:t>
            </a:r>
            <a:r>
              <a:rPr lang="tr-TR" sz="3000" b="1" dirty="0"/>
              <a:t> </a:t>
            </a:r>
            <a:r>
              <a:rPr lang="tr-TR" sz="3000" dirty="0"/>
              <a:t>Yoklama oturumları ilk öğretim oturumu hariç her gün öğretim oturumundan hemen önce (günlük yoklama) ya da aralıklı olarak (ör., iki ya da üç öğretim oturumunda bir ya da haftada bir gün) gerçekleştirilir.</a:t>
            </a:r>
          </a:p>
          <a:p>
            <a:pPr algn="just"/>
            <a:r>
              <a:rPr lang="tr-TR" sz="3000" dirty="0"/>
              <a:t>Bu oturumlarda toplanan veriler </a:t>
            </a:r>
            <a:r>
              <a:rPr lang="tr-TR" sz="3000" dirty="0">
                <a:solidFill>
                  <a:srgbClr val="FF0000"/>
                </a:solidFill>
              </a:rPr>
              <a:t>uygulama verisi </a:t>
            </a:r>
            <a:r>
              <a:rPr lang="tr-TR" sz="3000" dirty="0"/>
              <a:t>olarak grafiğe işlenir. </a:t>
            </a:r>
          </a:p>
          <a:p>
            <a:pPr algn="just"/>
            <a:r>
              <a:rPr lang="tr-TR" sz="3000" dirty="0"/>
              <a:t>Yoklama oturumlarında</a:t>
            </a:r>
            <a:r>
              <a:rPr lang="tr-TR" sz="3000" b="1" dirty="0"/>
              <a:t> </a:t>
            </a:r>
            <a:r>
              <a:rPr lang="tr-TR" sz="3000" dirty="0"/>
              <a:t>öğretmen ve öğrenci masada karşılıklı olarak otururlar.</a:t>
            </a:r>
          </a:p>
          <a:p>
            <a:pPr algn="just"/>
            <a:r>
              <a:rPr lang="tr-TR" sz="3000" dirty="0"/>
              <a:t>Öğretmen “Şimdi seninle çalışacağız. Sana sorular soracağım. Çalışmak için hazır mısın?” diyerek öğrencinin dikkatini çalışmaya yöneltir.  </a:t>
            </a:r>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340768"/>
            <a:ext cx="8229600" cy="5040560"/>
          </a:xfrm>
        </p:spPr>
        <p:txBody>
          <a:bodyPr>
            <a:noAutofit/>
          </a:bodyPr>
          <a:lstStyle/>
          <a:p>
            <a:pPr algn="just"/>
            <a:r>
              <a:rPr lang="tr-TR" sz="2500" dirty="0"/>
              <a:t>Öğrenci sözel olarak ya da davranışlarıyla hazır olduğunu belirttiğinde/belli ettiğinde öğretmen öğrencinin bu davranışını pekiştirir. Örneğin “Aferin sana, hazır olduğunu görüyorum. Hadi başlayalım.” der.  </a:t>
            </a:r>
          </a:p>
          <a:p>
            <a:pPr algn="just"/>
            <a:r>
              <a:rPr lang="tr-TR" sz="2500" dirty="0"/>
              <a:t>Öğretmen taşıt maketini/resmini (uçak-tren) öğrencinin önüne koyar ve “Hangisi tren? Göster. / Treni göster.” der.  </a:t>
            </a:r>
          </a:p>
          <a:p>
            <a:pPr algn="just"/>
            <a:r>
              <a:rPr lang="tr-TR" sz="2500" dirty="0"/>
              <a:t>Öğrenciye </a:t>
            </a:r>
            <a:r>
              <a:rPr lang="tr-TR" sz="2500" b="1" dirty="0"/>
              <a:t>hiçbir ipucu sunmadan </a:t>
            </a:r>
            <a:r>
              <a:rPr lang="tr-TR" sz="2500" dirty="0"/>
              <a:t>verdiği tepkileri veri kayıt formuna kaydeder. </a:t>
            </a:r>
          </a:p>
          <a:p>
            <a:pPr algn="just"/>
            <a:r>
              <a:rPr lang="tr-TR" sz="2500" dirty="0"/>
              <a:t>Yoklama oturumlarında öğretimin sona erdirilmesi kararını verme ölçütü, öğrencinin hedef davranışı en az üç gün art arda </a:t>
            </a:r>
            <a:r>
              <a:rPr lang="tr-TR" sz="2500" b="1" dirty="0"/>
              <a:t>kararlı</a:t>
            </a:r>
            <a:r>
              <a:rPr lang="tr-TR" sz="2500" dirty="0"/>
              <a:t> biçimde %80-90 ve üzerinde ya da %100 doğrulukta yerine getirmesidir. </a:t>
            </a:r>
            <a:endParaRPr lang="en-US" sz="2500" dirty="0"/>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52400"/>
            <a:ext cx="8856984" cy="990600"/>
          </a:xfrm>
        </p:spPr>
        <p:txBody>
          <a:bodyPr>
            <a:normAutofit/>
          </a:bodyPr>
          <a:lstStyle/>
          <a:p>
            <a:pPr algn="ctr"/>
            <a:r>
              <a:rPr lang="tr-TR" sz="2800" b="1" dirty="0"/>
              <a:t>Eşzamanlı ipucuyla öğretim kullanılarak bir deneme nasıl gerçekleştirilir? (Beceri örneği)</a:t>
            </a: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a:bodyPr>
          <a:lstStyle/>
          <a:p>
            <a:r>
              <a:rPr lang="tr-TR" sz="2800" dirty="0"/>
              <a:t>Amaç: Öğrenci istendiğinde %90 ve üzeri doğrulukta kağıdın önlü arkalı fotokopisini çeker.</a:t>
            </a:r>
          </a:p>
          <a:p>
            <a:r>
              <a:rPr lang="tr-TR" sz="2800" u="sng" dirty="0"/>
              <a:t>Fotokopi çekme becerisinin analizi: </a:t>
            </a:r>
            <a:endParaRPr lang="tr-TR" sz="2800" dirty="0"/>
          </a:p>
          <a:p>
            <a:r>
              <a:rPr lang="tr-TR" sz="2800" dirty="0"/>
              <a:t>Güç düğmesine basarak makineyi açar.</a:t>
            </a:r>
          </a:p>
          <a:p>
            <a:r>
              <a:rPr lang="tr-TR" sz="2800" dirty="0"/>
              <a:t>Makine çekime hazır oluncaya kadar bekler.</a:t>
            </a:r>
          </a:p>
          <a:p>
            <a:r>
              <a:rPr lang="tr-TR" sz="2800" dirty="0"/>
              <a:t>Makinenin üst kapağını yukarı doğru kaldırarak açar. </a:t>
            </a:r>
          </a:p>
          <a:p>
            <a:r>
              <a:rPr lang="tr-TR" sz="2800" dirty="0"/>
              <a:t>Fotokopisini çekeceği kağıdı ön yüzü ekranın üstüne A-4 işaretlerine dayanacak şekilde dikey olarak yerleştirir.</a:t>
            </a:r>
          </a:p>
          <a:p>
            <a:r>
              <a:rPr lang="tr-TR" sz="2800" dirty="0"/>
              <a:t>Makinenin üst kapağını kapatır.</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a:bodyPr>
          <a:lstStyle/>
          <a:p>
            <a:pPr>
              <a:lnSpc>
                <a:spcPct val="90000"/>
              </a:lnSpc>
            </a:pPr>
            <a:r>
              <a:rPr lang="tr-TR" sz="2800" dirty="0"/>
              <a:t>Masanın üzerinde bulunan kağıtlardan boş bir A-4 kağıdını alır. </a:t>
            </a:r>
          </a:p>
          <a:p>
            <a:pPr>
              <a:lnSpc>
                <a:spcPct val="90000"/>
              </a:lnSpc>
            </a:pPr>
            <a:r>
              <a:rPr lang="tr-TR" sz="2800" dirty="0"/>
              <a:t>Kağıdı makinenin sağ kenarında bulunan kağıt alıcı yuvaya yerleştirir.</a:t>
            </a:r>
          </a:p>
          <a:p>
            <a:pPr>
              <a:lnSpc>
                <a:spcPct val="90000"/>
              </a:lnSpc>
            </a:pPr>
            <a:r>
              <a:rPr lang="tr-TR" sz="2800" dirty="0"/>
              <a:t>Işık yanınca çekim düğmesine basar. </a:t>
            </a:r>
          </a:p>
          <a:p>
            <a:pPr>
              <a:lnSpc>
                <a:spcPct val="90000"/>
              </a:lnSpc>
            </a:pPr>
            <a:r>
              <a:rPr lang="tr-TR" sz="2800" dirty="0"/>
              <a:t>Çekim yapılıncaya kadar birkaç saniye bekler. </a:t>
            </a:r>
          </a:p>
          <a:p>
            <a:pPr>
              <a:lnSpc>
                <a:spcPct val="90000"/>
              </a:lnSpc>
            </a:pPr>
            <a:r>
              <a:rPr lang="tr-TR" sz="2800" dirty="0"/>
              <a:t>Makinenin üst kapağını yukarı doğru kaldırarak açar.</a:t>
            </a:r>
          </a:p>
          <a:p>
            <a:pPr>
              <a:lnSpc>
                <a:spcPct val="90000"/>
              </a:lnSpc>
            </a:pPr>
            <a:r>
              <a:rPr lang="tr-TR" sz="2800" dirty="0"/>
              <a:t>Fotokopisi çekilen kağıdı sağa ya da sola doğru döndürerek, arka yüzünü ekranın üstüne A-4 işaretlerine dayanacak şekilde dikey olarak yerleştirir.</a:t>
            </a:r>
          </a:p>
          <a:p>
            <a:pPr>
              <a:lnSpc>
                <a:spcPct val="90000"/>
              </a:lnSpc>
            </a:pPr>
            <a:r>
              <a:rPr lang="tr-TR" sz="2800" dirty="0"/>
              <a:t>Makinenin üst kapağını kapatır. </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a:xfrm>
            <a:off x="457200" y="1196752"/>
            <a:ext cx="8229600" cy="5040560"/>
          </a:xfrm>
        </p:spPr>
        <p:txBody>
          <a:bodyPr>
            <a:noAutofit/>
          </a:bodyPr>
          <a:lstStyle/>
          <a:p>
            <a:pPr>
              <a:lnSpc>
                <a:spcPct val="90000"/>
              </a:lnSpc>
            </a:pPr>
            <a:r>
              <a:rPr lang="tr-TR" sz="2400" dirty="0"/>
              <a:t>Makineden çıkan çekim yapılmış kağıdı alır.</a:t>
            </a:r>
          </a:p>
          <a:p>
            <a:pPr>
              <a:lnSpc>
                <a:spcPct val="90000"/>
              </a:lnSpc>
            </a:pPr>
            <a:r>
              <a:rPr lang="tr-TR" sz="2400" dirty="0"/>
              <a:t>Kağıdı sağa ya da sola döndürerek ters çevirir. </a:t>
            </a:r>
          </a:p>
          <a:p>
            <a:pPr>
              <a:lnSpc>
                <a:spcPct val="90000"/>
              </a:lnSpc>
            </a:pPr>
            <a:r>
              <a:rPr lang="tr-TR" sz="2400" dirty="0"/>
              <a:t>Kağıdı makinenin sağ kenarında bulunan kağıt alıcı yuvaya yerleştirir.</a:t>
            </a:r>
          </a:p>
          <a:p>
            <a:pPr>
              <a:lnSpc>
                <a:spcPct val="90000"/>
              </a:lnSpc>
            </a:pPr>
            <a:r>
              <a:rPr lang="tr-TR" sz="2400" dirty="0"/>
              <a:t>Işık yanınca çekim düğmesine basar. </a:t>
            </a:r>
          </a:p>
          <a:p>
            <a:pPr>
              <a:lnSpc>
                <a:spcPct val="90000"/>
              </a:lnSpc>
            </a:pPr>
            <a:r>
              <a:rPr lang="tr-TR" sz="2400" dirty="0"/>
              <a:t>Çekim yapılıncaya kadar birkaç saniye bekler. </a:t>
            </a:r>
          </a:p>
          <a:p>
            <a:r>
              <a:rPr lang="tr-TR" sz="2400" dirty="0"/>
              <a:t>Makinenin üst kapağını yukarı doğru kaldırarak açar.</a:t>
            </a:r>
          </a:p>
          <a:p>
            <a:r>
              <a:rPr lang="tr-TR" sz="2400" dirty="0"/>
              <a:t>Fotokopisi çekilen kağıdı alır. </a:t>
            </a:r>
          </a:p>
          <a:p>
            <a:r>
              <a:rPr lang="tr-TR" sz="2400" dirty="0"/>
              <a:t>Makinenin üst kapağını kapatır.</a:t>
            </a:r>
          </a:p>
          <a:p>
            <a:r>
              <a:rPr lang="tr-TR" sz="2400" dirty="0"/>
              <a:t>Fotokopisi çekilen kağıdı alarak kontrol eder.</a:t>
            </a:r>
          </a:p>
          <a:p>
            <a:r>
              <a:rPr lang="tr-TR" sz="2400" dirty="0"/>
              <a:t>Kağıdı makinenin üstüne koyar.</a:t>
            </a:r>
          </a:p>
          <a:p>
            <a:r>
              <a:rPr lang="tr-TR" sz="2400" dirty="0"/>
              <a:t>Güç düğmesine basarak makineyi kapatır. </a:t>
            </a:r>
            <a:endParaRPr lang="en-US" sz="2400" dirty="0"/>
          </a:p>
          <a:p>
            <a:pPr>
              <a:lnSpc>
                <a:spcPct val="90000"/>
              </a:lnSpc>
            </a:pP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a:bodyPr>
          <a:lstStyle/>
          <a:p>
            <a:r>
              <a:rPr lang="tr-TR" sz="3000" dirty="0"/>
              <a:t>Beceri yönergesi: “Bu kağıdı al ve önlü arkalı fotokopisini çek.” </a:t>
            </a:r>
          </a:p>
          <a:p>
            <a:r>
              <a:rPr lang="tr-TR" sz="3000" dirty="0"/>
              <a:t>Kontrol edici ipucu: Model ipucu + Sözel ipucu  </a:t>
            </a:r>
          </a:p>
          <a:p>
            <a:r>
              <a:rPr lang="tr-TR" sz="3000" dirty="0"/>
              <a:t>Öğretmen fotokopi çekme becerisini öğretmeye başlarken “Ahmet şimdi seninle fotokopi çekmeyi öğreneceğiz. Ben nasıl yapacağını sana göstereceğim. Beni dikkatlice izle. Sonra sen yapacaksın. Çalışmak için hazır mısın?” diyerek öğrencinin dikkatini çalışmaya çeker. </a:t>
            </a:r>
            <a:endParaRPr lang="en-US" sz="3000" dirty="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fontScale="92500" lnSpcReduction="10000"/>
          </a:bodyPr>
          <a:lstStyle/>
          <a:p>
            <a:r>
              <a:rPr lang="tr-TR" sz="3600" dirty="0"/>
              <a:t>Öğrenci sözel olarak ya da davranışlarıyla hazır olduğunu belirttiğinde/belli ettiğinde öğrencinin çalışmaya dikkatini yöneltme davranışını “Harika, çalışmaya hazır olduğunu görüyorum, başlayabiliriz.” diyerek pekiştirir.</a:t>
            </a:r>
          </a:p>
          <a:p>
            <a:r>
              <a:rPr lang="tr-TR" sz="3600" dirty="0"/>
              <a:t>Çalışmada kullanılacak araç-gereçleri ve </a:t>
            </a:r>
            <a:r>
              <a:rPr lang="tr-TR" sz="3600" dirty="0" err="1"/>
              <a:t>pekiştireçleri</a:t>
            </a:r>
            <a:r>
              <a:rPr lang="tr-TR" sz="3600" dirty="0"/>
              <a:t> öğrenciye tanıtır. </a:t>
            </a:r>
          </a:p>
          <a:p>
            <a:r>
              <a:rPr lang="tr-TR" sz="3600" dirty="0"/>
              <a:t>Öğrenciye çalışmayı tamamladığında </a:t>
            </a:r>
            <a:r>
              <a:rPr lang="tr-TR" sz="3600" dirty="0" err="1"/>
              <a:t>pekiştireç</a:t>
            </a:r>
            <a:r>
              <a:rPr lang="tr-TR" sz="3600" dirty="0"/>
              <a:t> sepetinden istediği </a:t>
            </a:r>
            <a:r>
              <a:rPr lang="tr-TR" sz="3600" dirty="0" err="1"/>
              <a:t>pekiştireci</a:t>
            </a:r>
            <a:r>
              <a:rPr lang="tr-TR" sz="3600" dirty="0"/>
              <a:t> alabileceğini söyler.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t>İçerik</a:t>
            </a:r>
          </a:p>
        </p:txBody>
      </p:sp>
      <p:sp>
        <p:nvSpPr>
          <p:cNvPr id="3" name="2 İçerik Yer Tutucusu"/>
          <p:cNvSpPr>
            <a:spLocks noGrp="1"/>
          </p:cNvSpPr>
          <p:nvPr>
            <p:ph sz="quarter" idx="1"/>
          </p:nvPr>
        </p:nvSpPr>
        <p:spPr/>
        <p:txBody>
          <a:bodyPr>
            <a:normAutofit fontScale="92500" lnSpcReduction="20000"/>
          </a:bodyPr>
          <a:lstStyle/>
          <a:p>
            <a:pPr algn="just"/>
            <a:r>
              <a:rPr lang="tr-TR" sz="3000" dirty="0"/>
              <a:t>Eşzamanlı ipucuyla öğretim hangi gruplara öğretim sunmada kullanılır?</a:t>
            </a:r>
          </a:p>
          <a:p>
            <a:pPr algn="just"/>
            <a:r>
              <a:rPr lang="tr-TR" sz="3000" dirty="0"/>
              <a:t>Eşzamanlı ipucuyla öğretim nedir?</a:t>
            </a:r>
          </a:p>
          <a:p>
            <a:pPr algn="just"/>
            <a:r>
              <a:rPr lang="tr-TR" sz="3000" dirty="0"/>
              <a:t>Eşzamanlı ipucuyla öğretimde deneme sayısına nasıl karar verilir?</a:t>
            </a:r>
          </a:p>
          <a:p>
            <a:pPr algn="just"/>
            <a:r>
              <a:rPr lang="tr-TR" sz="3000" dirty="0"/>
              <a:t>Eşzamanlı ipucuyla öğretimde öğrenci tepkilerine nasıl tepkide bulunulur?</a:t>
            </a:r>
          </a:p>
          <a:p>
            <a:pPr algn="just"/>
            <a:r>
              <a:rPr lang="tr-TR" sz="3000" dirty="0"/>
              <a:t>Eşzamanlı ipucuyla öğretim kullanılarak bir deneme nasıl gerçekleştirilir?</a:t>
            </a:r>
          </a:p>
          <a:p>
            <a:pPr algn="just"/>
            <a:r>
              <a:rPr lang="tr-TR" sz="3000" dirty="0"/>
              <a:t>Eşzamanlı ipucuyla öğretimde yoklama oturumları nasıl düzenlenir?</a:t>
            </a:r>
          </a:p>
          <a:p>
            <a:pPr algn="just"/>
            <a:r>
              <a:rPr lang="tr-TR" sz="3000" dirty="0"/>
              <a:t>Eşzamanlı ipucuyla öğretimde veri kayıt formu örneği</a:t>
            </a:r>
          </a:p>
          <a:p>
            <a:endParaRPr lang="tr-TR" dirty="0"/>
          </a:p>
          <a:p>
            <a:endParaRPr lang="tr-TR" dirty="0"/>
          </a:p>
        </p:txBody>
      </p:sp>
      <p:sp>
        <p:nvSpPr>
          <p:cNvPr id="5" name="4 Altbilgi Yer Tutucusu"/>
          <p:cNvSpPr>
            <a:spLocks noGrp="1"/>
          </p:cNvSpPr>
          <p:nvPr>
            <p:ph type="ftr" sz="quarter" idx="11"/>
          </p:nvPr>
        </p:nvSpPr>
        <p:spPr/>
        <p:txBody>
          <a:bodyPr/>
          <a:lstStyle/>
          <a:p>
            <a:r>
              <a:rPr lang="da-DK"/>
              <a:t>Eşzamanlı İpucuyla Öğretim</a:t>
            </a:r>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lnSpcReduction="10000"/>
          </a:bodyPr>
          <a:lstStyle/>
          <a:p>
            <a:r>
              <a:rPr lang="tr-TR" sz="2800" dirty="0"/>
              <a:t>Öğretmen “Bu kağıdı al ve önlü arkalı fotokopisini çek.” diyerek beceri yönergesini ve hemen ardından da ipucunu (sözel ipucu + model ipucu) sunar. </a:t>
            </a:r>
          </a:p>
          <a:p>
            <a:r>
              <a:rPr lang="tr-TR" sz="2800" dirty="0"/>
              <a:t>Öğretmen sözel ipucuyla öğrenciye ne yaptığını açıklarken aynı anda model ipucuyla öğrenciye ne yapması gerektiğini gösterir. </a:t>
            </a:r>
          </a:p>
          <a:p>
            <a:r>
              <a:rPr lang="tr-TR" sz="2800" dirty="0"/>
              <a:t>Örneğin öğretmen “Şimdi güç düğmesine basarak fotokopi makinesini açıyorum.” der ve aynı anda güç düğmesine basarak fotokopi makinesini açar. </a:t>
            </a:r>
          </a:p>
          <a:p>
            <a:r>
              <a:rPr lang="tr-TR" sz="2800" dirty="0"/>
              <a:t>Öğretmen daha sonra öğrenciye “Şimdi sen yap.” der ve öğrencinin tepkide bulunması için 5sn bekler (yanıt aralığı). </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a:xfrm>
            <a:off x="323528" y="1219200"/>
            <a:ext cx="8496944" cy="4937760"/>
          </a:xfrm>
        </p:spPr>
        <p:txBody>
          <a:bodyPr>
            <a:normAutofit lnSpcReduction="10000"/>
          </a:bodyPr>
          <a:lstStyle/>
          <a:p>
            <a:r>
              <a:rPr lang="tr-TR" sz="2800" dirty="0"/>
              <a:t>Öğrencinin kontrol edici ipucunu model alıp doğru tepki göstermesini “Bravo sana, fotokopi makinesini açtın.” şeklinde sözel olarak pekiştirir. </a:t>
            </a:r>
          </a:p>
          <a:p>
            <a:r>
              <a:rPr lang="tr-TR" sz="2800" dirty="0"/>
              <a:t>Öğrenci yanlış tepkide bulunduğunda öğretmen basamağı tekrarlarken “Beni dikkatlice izle, sonra sen yap.” der ve öğrenciden basamağı tekrarlamasını ister. </a:t>
            </a:r>
          </a:p>
          <a:p>
            <a:r>
              <a:rPr lang="tr-TR" sz="2800" dirty="0"/>
              <a:t>Bu süreç beceri analizinin tüm basamakları tamamlanıncaya kadar devam eder. </a:t>
            </a:r>
          </a:p>
          <a:p>
            <a:r>
              <a:rPr lang="tr-TR" sz="2800" dirty="0"/>
              <a:t>Öğretim süresince öğretmen öğrencinin gösterdiği tüm doğru tepkileri sürekli pekiştirme tarifesiyle sözel olarak pekiştirir.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8EB361-D22D-8A4A-A10A-2A0DE87561C8}"/>
              </a:ext>
            </a:extLst>
          </p:cNvPr>
          <p:cNvSpPr>
            <a:spLocks noGrp="1"/>
          </p:cNvSpPr>
          <p:nvPr>
            <p:ph type="title"/>
          </p:nvPr>
        </p:nvSpPr>
        <p:spPr/>
        <p:txBody>
          <a:bodyPr/>
          <a:lstStyle/>
          <a:p>
            <a:endParaRPr lang="tr-TR"/>
          </a:p>
        </p:txBody>
      </p:sp>
      <p:sp>
        <p:nvSpPr>
          <p:cNvPr id="3" name="Alt Bilgi Yer Tutucusu 2">
            <a:extLst>
              <a:ext uri="{FF2B5EF4-FFF2-40B4-BE49-F238E27FC236}">
                <a16:creationId xmlns:a16="http://schemas.microsoft.com/office/drawing/2014/main" id="{1DD39C88-848F-0B5C-582E-8D044E69D2E2}"/>
              </a:ext>
            </a:extLst>
          </p:cNvPr>
          <p:cNvSpPr>
            <a:spLocks noGrp="1"/>
          </p:cNvSpPr>
          <p:nvPr>
            <p:ph type="ftr" sz="quarter" idx="11"/>
          </p:nvPr>
        </p:nvSpPr>
        <p:spPr/>
        <p:txBody>
          <a:bodyPr/>
          <a:lstStyle/>
          <a:p>
            <a:r>
              <a:rPr lang="da-DK"/>
              <a:t>ZEÖ216 Zihin Engellilere Beceri ve Kavram Öğretimi</a:t>
            </a:r>
            <a:endParaRPr lang="tr-TR"/>
          </a:p>
        </p:txBody>
      </p:sp>
      <p:sp>
        <p:nvSpPr>
          <p:cNvPr id="4" name="Slayt Numarası Yer Tutucusu 3">
            <a:extLst>
              <a:ext uri="{FF2B5EF4-FFF2-40B4-BE49-F238E27FC236}">
                <a16:creationId xmlns:a16="http://schemas.microsoft.com/office/drawing/2014/main" id="{CD37B59F-8166-FDA7-A445-8857D2B5B826}"/>
              </a:ext>
            </a:extLst>
          </p:cNvPr>
          <p:cNvSpPr>
            <a:spLocks noGrp="1"/>
          </p:cNvSpPr>
          <p:nvPr>
            <p:ph type="sldNum" sz="quarter" idx="12"/>
          </p:nvPr>
        </p:nvSpPr>
        <p:spPr/>
        <p:txBody>
          <a:bodyPr/>
          <a:lstStyle/>
          <a:p>
            <a:fld id="{B1DEFA8C-F947-479F-BE07-76B6B3F80BF1}" type="slidenum">
              <a:rPr lang="tr-TR" smtClean="0"/>
              <a:pPr/>
              <a:t>22</a:t>
            </a:fld>
            <a:endParaRPr lang="tr-TR"/>
          </a:p>
        </p:txBody>
      </p:sp>
      <p:sp>
        <p:nvSpPr>
          <p:cNvPr id="5" name="İçerik Yer Tutucusu 4">
            <a:extLst>
              <a:ext uri="{FF2B5EF4-FFF2-40B4-BE49-F238E27FC236}">
                <a16:creationId xmlns:a16="http://schemas.microsoft.com/office/drawing/2014/main" id="{A6DD6BF5-DC11-A138-4220-C07E75E1727A}"/>
              </a:ext>
            </a:extLst>
          </p:cNvPr>
          <p:cNvSpPr>
            <a:spLocks noGrp="1"/>
          </p:cNvSpPr>
          <p:nvPr>
            <p:ph sz="quarter" idx="1"/>
          </p:nvPr>
        </p:nvSpPr>
        <p:spPr/>
        <p:txBody>
          <a:bodyPr/>
          <a:lstStyle/>
          <a:p>
            <a:r>
              <a:rPr lang="tr-TR" sz="2800" dirty="0"/>
              <a:t>Beceri tamamlandıktan sonra öğretmen öğrencinin pekiştireç sepetinden istediği bir pekiştireci seçmesine izin verir. </a:t>
            </a:r>
          </a:p>
          <a:p>
            <a:r>
              <a:rPr lang="tr-TR" sz="2800" dirty="0"/>
              <a:t>Beceri tamamlandığında öğretmen çalışmaya katıldığı için öğrenciye “Ahmet çalışmaya katıldığın ve çok güzel çalıştığın için teşekkür ederim.” diyerek memnuniyetini belirtir ve öğrenciyi pekiştirir. </a:t>
            </a:r>
            <a:endParaRPr lang="en-US" sz="2800" dirty="0"/>
          </a:p>
          <a:p>
            <a:endParaRPr lang="tr-TR" sz="2400" dirty="0"/>
          </a:p>
          <a:p>
            <a:endParaRPr lang="tr-TR" dirty="0"/>
          </a:p>
        </p:txBody>
      </p:sp>
    </p:spTree>
    <p:extLst>
      <p:ext uri="{BB962C8B-B14F-4D97-AF65-F5344CB8AC3E}">
        <p14:creationId xmlns:p14="http://schemas.microsoft.com/office/powerpoint/2010/main" val="708227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a:bodyPr>
          <a:lstStyle/>
          <a:p>
            <a:r>
              <a:rPr lang="tr-TR" sz="2800" dirty="0"/>
              <a:t>Öğrenci %90 ve üzerinde ölçütü karşıladığında öğretmen </a:t>
            </a:r>
            <a:r>
              <a:rPr lang="tr-TR" sz="2800" dirty="0" err="1"/>
              <a:t>pekiştireçlerde</a:t>
            </a:r>
            <a:r>
              <a:rPr lang="tr-TR" sz="2800" dirty="0"/>
              <a:t> silikleştirmeye başvurur. </a:t>
            </a:r>
          </a:p>
          <a:p>
            <a:r>
              <a:rPr lang="tr-TR" sz="2800" dirty="0"/>
              <a:t>Öğrenci yoklama oturumlarında </a:t>
            </a:r>
            <a:r>
              <a:rPr lang="tr-TR" sz="2800" b="1" dirty="0">
                <a:solidFill>
                  <a:srgbClr val="FF0000"/>
                </a:solidFill>
              </a:rPr>
              <a:t>kararlı</a:t>
            </a:r>
            <a:r>
              <a:rPr lang="tr-TR" sz="2800" dirty="0">
                <a:solidFill>
                  <a:srgbClr val="FF0000"/>
                </a:solidFill>
              </a:rPr>
              <a:t> </a:t>
            </a:r>
            <a:r>
              <a:rPr lang="tr-TR" sz="2800" b="1" dirty="0">
                <a:solidFill>
                  <a:srgbClr val="FF0000"/>
                </a:solidFill>
              </a:rPr>
              <a:t>veri</a:t>
            </a:r>
            <a:r>
              <a:rPr lang="tr-TR" sz="2800" dirty="0">
                <a:solidFill>
                  <a:srgbClr val="FF0000"/>
                </a:solidFill>
              </a:rPr>
              <a:t> </a:t>
            </a:r>
            <a:r>
              <a:rPr lang="tr-TR" sz="2800" dirty="0"/>
              <a:t>elde ettiğinde (en az üç gün üst üste %90 ve üzeri ölçütü karşıladığında) öğretmen öğretime son vererek genelleme ve izleme oturumları için veri toplamaya başlar. </a:t>
            </a:r>
            <a:endParaRPr lang="en-US" sz="2800" dirty="0"/>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a:bodyPr>
          <a:lstStyle/>
          <a:p>
            <a:r>
              <a:rPr lang="tr-TR" sz="3000" u="sng" dirty="0"/>
              <a:t>Yoklama Oturumları:</a:t>
            </a:r>
            <a:r>
              <a:rPr lang="tr-TR" sz="3000" dirty="0"/>
              <a:t>  Yoklama oturumları ilk öğretim oturumu hariç, her gün öğretim oturumundan hemen önce (günlük yoklama) ya da aralıklı olarak (ör., iki ya da üç öğretim oturumunda bir ya da haftanın son günü) gerçekleştirilir ve bu oturumlarda toplanan veriler uygulama verisi olarak grafiğe işlenir. </a:t>
            </a:r>
          </a:p>
          <a:p>
            <a:r>
              <a:rPr lang="tr-TR" sz="3000" dirty="0"/>
              <a:t>Bu oturumlarda veri toplamak amacıyla zincirleme bir beceri öğretildiği için </a:t>
            </a:r>
            <a:r>
              <a:rPr lang="tr-TR" sz="3000" b="1" dirty="0">
                <a:solidFill>
                  <a:srgbClr val="FF0000"/>
                </a:solidFill>
              </a:rPr>
              <a:t>tek fırsat yönetimi</a:t>
            </a:r>
            <a:r>
              <a:rPr lang="tr-TR" sz="3000" dirty="0">
                <a:solidFill>
                  <a:srgbClr val="FF0000"/>
                </a:solidFill>
              </a:rPr>
              <a:t> </a:t>
            </a:r>
            <a:r>
              <a:rPr lang="tr-TR" sz="3000" dirty="0"/>
              <a:t>kullanılır. </a:t>
            </a:r>
            <a:endParaRPr lang="en-US" sz="3000" dirty="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lstStyle/>
          <a:p>
            <a:r>
              <a:rPr lang="tr-TR" sz="2800" dirty="0"/>
              <a:t>Öğretmen öğrenciye “Bu kağıdı al ve önlü arkalı fotokopisini çek.” diyerek beceri yönergesini sunar.</a:t>
            </a:r>
          </a:p>
          <a:p>
            <a:r>
              <a:rPr lang="tr-TR" sz="2800" dirty="0"/>
              <a:t>Öğrenciye </a:t>
            </a:r>
            <a:r>
              <a:rPr lang="tr-TR" sz="2800" b="1" dirty="0">
                <a:solidFill>
                  <a:srgbClr val="FF0000"/>
                </a:solidFill>
              </a:rPr>
              <a:t>ipucu sunmadan </a:t>
            </a:r>
            <a:r>
              <a:rPr lang="tr-TR" sz="2800" dirty="0"/>
              <a:t>tepkilerini veri kayıt formuna kaydeder. </a:t>
            </a:r>
          </a:p>
          <a:p>
            <a:r>
              <a:rPr lang="tr-TR" sz="2800" dirty="0"/>
              <a:t>Öğrencinin </a:t>
            </a:r>
            <a:r>
              <a:rPr lang="tr-TR" sz="2800" dirty="0">
                <a:solidFill>
                  <a:srgbClr val="FF0000"/>
                </a:solidFill>
              </a:rPr>
              <a:t>“-”</a:t>
            </a:r>
            <a:r>
              <a:rPr lang="tr-TR" sz="2800" dirty="0"/>
              <a:t> aldığı basamakta değerlendirme </a:t>
            </a:r>
            <a:r>
              <a:rPr lang="tr-TR" sz="2800" dirty="0">
                <a:solidFill>
                  <a:srgbClr val="FF0000"/>
                </a:solidFill>
              </a:rPr>
              <a:t>sona erdirilir </a:t>
            </a:r>
            <a:r>
              <a:rPr lang="tr-TR" sz="2800" dirty="0"/>
              <a:t>ve çalışmaya katılım davranışı pekiştirilir.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400" b="0" i="0" u="none" strike="noStrike" kern="1200" cap="none" spc="0" normalizeH="0" baseline="0" noProof="0">
                <a:ln>
                  <a:noFill/>
                </a:ln>
                <a:solidFill>
                  <a:srgbClr val="4E5B6F"/>
                </a:solidFill>
                <a:effectLst/>
                <a:uLnTx/>
                <a:uFillTx/>
                <a:latin typeface="Gill Sans MT"/>
                <a:ea typeface="+mn-ea"/>
                <a:cs typeface="+mn-cs"/>
              </a:rPr>
              <a:t>ZEÖ216 Zihin Engellilere Beceri ve Kavram Öğretimi</a:t>
            </a:r>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4" name="3 Slayt Numarası Yer Tutucusu"/>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1400" b="0" i="0" u="none" strike="noStrike" kern="1200" cap="none" spc="0" normalizeH="0" baseline="0" noProof="0" smtClean="0">
                <a:ln>
                  <a:noFill/>
                </a:ln>
                <a:solidFill>
                  <a:srgbClr val="4E5B6F"/>
                </a:solidFill>
                <a:effectLst/>
                <a:uLnTx/>
                <a:uFillTx/>
                <a:latin typeface="Gill Sans M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tr-TR" sz="1400" b="0" i="0" u="none" strike="noStrike" kern="1200" cap="none" spc="0" normalizeH="0" baseline="0" noProof="0">
              <a:ln>
                <a:noFill/>
              </a:ln>
              <a:solidFill>
                <a:srgbClr val="4E5B6F"/>
              </a:solidFill>
              <a:effectLst/>
              <a:uLnTx/>
              <a:uFillTx/>
              <a:latin typeface="Gill Sans MT"/>
              <a:ea typeface="+mn-ea"/>
              <a:cs typeface="+mn-cs"/>
            </a:endParaRPr>
          </a:p>
        </p:txBody>
      </p:sp>
      <p:sp>
        <p:nvSpPr>
          <p:cNvPr id="5" name="4 İçerik Yer Tutucusu"/>
          <p:cNvSpPr>
            <a:spLocks noGrp="1"/>
          </p:cNvSpPr>
          <p:nvPr>
            <p:ph sz="quarter" idx="1"/>
          </p:nvPr>
        </p:nvSpPr>
        <p:spPr/>
        <p:txBody>
          <a:bodyPr>
            <a:normAutofit lnSpcReduction="10000"/>
          </a:bodyPr>
          <a:lstStyle/>
          <a:p>
            <a:r>
              <a:rPr lang="tr-TR" sz="3000" dirty="0"/>
              <a:t>Öğretmen yoklama oturumunun sonunda doğru tepkide bulunulan basamak sayısını beceri analizindeki toplam basamak sayısına bölüp 100 ile çarparak öğrencinin </a:t>
            </a:r>
            <a:r>
              <a:rPr lang="tr-TR" sz="3000" dirty="0">
                <a:solidFill>
                  <a:srgbClr val="FF0000"/>
                </a:solidFill>
              </a:rPr>
              <a:t>“doğru olarak gerçekleştirdiği basamak yüzdesini”</a:t>
            </a:r>
            <a:r>
              <a:rPr lang="tr-TR" sz="3000" dirty="0"/>
              <a:t> hesaplar.</a:t>
            </a:r>
          </a:p>
          <a:p>
            <a:r>
              <a:rPr lang="tr-TR" sz="3000" dirty="0"/>
              <a:t>Elde ettiği veriyi </a:t>
            </a:r>
            <a:r>
              <a:rPr lang="tr-TR" sz="3000" dirty="0">
                <a:solidFill>
                  <a:srgbClr val="FF0000"/>
                </a:solidFill>
              </a:rPr>
              <a:t>uygulama verisi </a:t>
            </a:r>
            <a:r>
              <a:rPr lang="tr-TR" sz="3000" dirty="0"/>
              <a:t>olarak grafiğe işler. </a:t>
            </a:r>
          </a:p>
          <a:p>
            <a:r>
              <a:rPr lang="tr-TR" sz="3000" dirty="0"/>
              <a:t>Yoklama oturumlarında öğretimin sona erdirilmesi kararını verme ölçütü, öğrencinin hedef davranışı </a:t>
            </a:r>
            <a:r>
              <a:rPr lang="tr-TR" sz="3000" b="1" dirty="0">
                <a:solidFill>
                  <a:srgbClr val="FF0000"/>
                </a:solidFill>
              </a:rPr>
              <a:t>kararlı </a:t>
            </a:r>
            <a:r>
              <a:rPr lang="tr-TR" sz="3000" dirty="0"/>
              <a:t>(en az üç gün </a:t>
            </a:r>
            <a:r>
              <a:rPr lang="tr-TR" sz="3000" dirty="0" err="1"/>
              <a:t>ard</a:t>
            </a:r>
            <a:r>
              <a:rPr lang="tr-TR" sz="3000" dirty="0"/>
              <a:t> arda) biçimde %90 ve üzeri doğrulukta yerine getirmesidir. </a:t>
            </a:r>
            <a:endParaRPr lang="en-US" sz="3000" dirty="0"/>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a:t>Eşzamanlı ipucuyla öğretimde yoklama oturumları nasıl düzenlenir?</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340768"/>
            <a:ext cx="8229600" cy="4816192"/>
          </a:xfrm>
        </p:spPr>
        <p:txBody>
          <a:bodyPr>
            <a:normAutofit/>
          </a:bodyPr>
          <a:lstStyle/>
          <a:p>
            <a:pPr algn="just">
              <a:lnSpc>
                <a:spcPct val="90000"/>
              </a:lnSpc>
            </a:pPr>
            <a:r>
              <a:rPr lang="tr-TR" sz="2800" dirty="0"/>
              <a:t>Eşzamanlı ipucuyla öğretimde öğretimin </a:t>
            </a:r>
            <a:r>
              <a:rPr lang="tr-TR" sz="2800" dirty="0">
                <a:solidFill>
                  <a:srgbClr val="FF0000"/>
                </a:solidFill>
              </a:rPr>
              <a:t>en başında </a:t>
            </a:r>
            <a:r>
              <a:rPr lang="tr-TR" sz="2800" dirty="0"/>
              <a:t>yoklama oturumlarının ne şekilde düzenleneceğine karar verilmelidir. </a:t>
            </a:r>
          </a:p>
          <a:p>
            <a:pPr algn="just">
              <a:lnSpc>
                <a:spcPct val="90000"/>
              </a:lnSpc>
            </a:pPr>
            <a:r>
              <a:rPr lang="tr-TR" sz="2800" dirty="0"/>
              <a:t>Yoklama oturumlarının amacı, uyaran kontrolü transferinin bir başka deyişle </a:t>
            </a:r>
            <a:r>
              <a:rPr lang="tr-TR" sz="2800" dirty="0">
                <a:solidFill>
                  <a:srgbClr val="FF0000"/>
                </a:solidFill>
              </a:rPr>
              <a:t>öğrenmenin gerçekleşip gerçekleşmediğini </a:t>
            </a:r>
            <a:r>
              <a:rPr lang="tr-TR" sz="2800" dirty="0"/>
              <a:t>ortaya koymaktır. </a:t>
            </a:r>
          </a:p>
          <a:p>
            <a:pPr algn="just">
              <a:lnSpc>
                <a:spcPct val="90000"/>
              </a:lnSpc>
            </a:pPr>
            <a:r>
              <a:rPr lang="tr-TR" sz="2800" dirty="0"/>
              <a:t>Yoklama oturumları iki şekilde düzenlenebilir:</a:t>
            </a:r>
          </a:p>
          <a:p>
            <a:pPr lvl="1" algn="just">
              <a:lnSpc>
                <a:spcPct val="90000"/>
              </a:lnSpc>
            </a:pPr>
            <a:r>
              <a:rPr lang="tr-TR" sz="2800" dirty="0">
                <a:solidFill>
                  <a:schemeClr val="tx1"/>
                </a:solidFill>
              </a:rPr>
              <a:t>Günlük yoklama oturumu (ilk öğretim oturumu hariç her gün öğretime başlamadan hemen önce) </a:t>
            </a:r>
          </a:p>
          <a:p>
            <a:pPr lvl="1" algn="just">
              <a:lnSpc>
                <a:spcPct val="90000"/>
              </a:lnSpc>
            </a:pPr>
            <a:r>
              <a:rPr lang="tr-TR" sz="2800" dirty="0">
                <a:solidFill>
                  <a:schemeClr val="tx1"/>
                </a:solidFill>
              </a:rPr>
              <a:t>Aralıklı yoklama oturumu (iki ya da üç öğretim oturumunda bir ya da haftada bir)</a:t>
            </a:r>
          </a:p>
        </p:txBody>
      </p:sp>
      <p:sp>
        <p:nvSpPr>
          <p:cNvPr id="4" name="Slayt Numarası Yer Tutucusu 3"/>
          <p:cNvSpPr>
            <a:spLocks noGrp="1"/>
          </p:cNvSpPr>
          <p:nvPr>
            <p:ph type="sldNum" sz="quarter" idx="12"/>
          </p:nvPr>
        </p:nvSpPr>
        <p:spPr/>
        <p:txBody>
          <a:bodyPr/>
          <a:lstStyle/>
          <a:p>
            <a:fld id="{B1DEFA8C-F947-479F-BE07-76B6B3F80BF1}"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196752"/>
            <a:ext cx="8229600" cy="5112568"/>
          </a:xfrm>
        </p:spPr>
        <p:txBody>
          <a:bodyPr>
            <a:normAutofit fontScale="92500" lnSpcReduction="10000"/>
          </a:bodyPr>
          <a:lstStyle/>
          <a:p>
            <a:pPr algn="just"/>
            <a:r>
              <a:rPr lang="tr-TR" sz="2800" dirty="0"/>
              <a:t>Yoklama oturumlarında öğretmen ortamı düzenler ve gerekli araç-gereçleri hazırlar.  </a:t>
            </a:r>
          </a:p>
          <a:p>
            <a:pPr algn="just"/>
            <a:r>
              <a:rPr lang="tr-TR" sz="2800" dirty="0"/>
              <a:t>Bu oturumlarda öğretmen </a:t>
            </a:r>
            <a:r>
              <a:rPr lang="tr-TR" sz="2800" b="1" dirty="0">
                <a:solidFill>
                  <a:srgbClr val="FF0000"/>
                </a:solidFill>
              </a:rPr>
              <a:t>hiçbir biçimde ipucu sunmaz.</a:t>
            </a:r>
          </a:p>
          <a:p>
            <a:pPr algn="just"/>
            <a:r>
              <a:rPr lang="tr-TR" sz="2800" dirty="0"/>
              <a:t>Hedef davranışa ilişkin beceri yönergesini sunar. Örneğin “Uzun olanı göster.” (kavram-gösterme), “Bu ne renk?” (kavram-söyleme); “Ellerini yıka.” (beceri), “Toplama yap.” (beceri).</a:t>
            </a:r>
          </a:p>
          <a:p>
            <a:pPr algn="just"/>
            <a:r>
              <a:rPr lang="tr-TR" sz="2800" dirty="0"/>
              <a:t>Öğrencinin tepkilerini yoklama oturumları veri kayıt formuna kaydeder.</a:t>
            </a:r>
          </a:p>
          <a:p>
            <a:pPr algn="just"/>
            <a:r>
              <a:rPr lang="tr-TR" sz="2800" dirty="0"/>
              <a:t>Doğru tepki yüzdesini hesaplar.</a:t>
            </a:r>
          </a:p>
          <a:p>
            <a:pPr algn="just"/>
            <a:r>
              <a:rPr lang="tr-TR" sz="2800" dirty="0"/>
              <a:t>Elde ettiği veriyi </a:t>
            </a:r>
            <a:r>
              <a:rPr lang="tr-TR" sz="2800" dirty="0">
                <a:solidFill>
                  <a:srgbClr val="FF0000"/>
                </a:solidFill>
              </a:rPr>
              <a:t>uygulama verisi </a:t>
            </a:r>
            <a:r>
              <a:rPr lang="tr-TR" sz="2800" dirty="0"/>
              <a:t>olarak </a:t>
            </a:r>
            <a:r>
              <a:rPr lang="tr-TR" sz="2800" dirty="0">
                <a:solidFill>
                  <a:srgbClr val="FF0000"/>
                </a:solidFill>
              </a:rPr>
              <a:t>grafiğe</a:t>
            </a:r>
            <a:r>
              <a:rPr lang="tr-TR" sz="2800" dirty="0"/>
              <a:t> </a:t>
            </a:r>
            <a:r>
              <a:rPr lang="tr-TR" sz="2800" dirty="0">
                <a:solidFill>
                  <a:srgbClr val="FF0000"/>
                </a:solidFill>
              </a:rPr>
              <a:t>işler. </a:t>
            </a:r>
            <a:endParaRPr lang="tr-TR" sz="2800" dirty="0"/>
          </a:p>
          <a:p>
            <a:endParaRPr lang="tr-TR" sz="2800" dirty="0"/>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412776"/>
            <a:ext cx="8229600" cy="4744184"/>
          </a:xfrm>
        </p:spPr>
        <p:txBody>
          <a:bodyPr>
            <a:normAutofit/>
          </a:bodyPr>
          <a:lstStyle/>
          <a:p>
            <a:pPr algn="just"/>
            <a:r>
              <a:rPr lang="tr-TR" sz="2800" dirty="0"/>
              <a:t>Yoklama oturumları planlanırken bir oturumda hedef davranışa ilişkin </a:t>
            </a:r>
            <a:r>
              <a:rPr lang="tr-TR" sz="2800" dirty="0">
                <a:solidFill>
                  <a:srgbClr val="FF0000"/>
                </a:solidFill>
              </a:rPr>
              <a:t>kaç deneme</a:t>
            </a:r>
            <a:r>
              <a:rPr lang="tr-TR" sz="2800" dirty="0"/>
              <a:t>nin yer alacağı belirlenmelidir. </a:t>
            </a:r>
          </a:p>
          <a:p>
            <a:pPr algn="just"/>
            <a:r>
              <a:rPr lang="tr-TR" sz="2800" dirty="0"/>
              <a:t>Deneme sayısına çalışılan </a:t>
            </a:r>
            <a:r>
              <a:rPr lang="tr-TR" sz="2800" dirty="0">
                <a:solidFill>
                  <a:srgbClr val="FF0000"/>
                </a:solidFill>
              </a:rPr>
              <a:t>hedef davranışın özelliğine </a:t>
            </a:r>
            <a:r>
              <a:rPr lang="tr-TR" sz="2800" dirty="0"/>
              <a:t>göre karar verilmelidir.  </a:t>
            </a:r>
          </a:p>
          <a:p>
            <a:pPr algn="just"/>
            <a:r>
              <a:rPr lang="tr-TR" sz="2800" dirty="0"/>
              <a:t>Öğrencinin tepkilerine karşı </a:t>
            </a:r>
            <a:r>
              <a:rPr lang="tr-TR" sz="2800" dirty="0">
                <a:solidFill>
                  <a:srgbClr val="FF0000"/>
                </a:solidFill>
              </a:rPr>
              <a:t>ne şekilde tepkide bulunulacağına</a:t>
            </a:r>
            <a:r>
              <a:rPr lang="tr-TR" sz="2800" dirty="0"/>
              <a:t> karar verilmelidir.</a:t>
            </a:r>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a:t>Eşzamanlı ipucuyla öğretim hangi gruplara öğretim sunmada kullanılır?</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484784"/>
            <a:ext cx="8229600" cy="4672176"/>
          </a:xfrm>
        </p:spPr>
        <p:txBody>
          <a:bodyPr>
            <a:normAutofit/>
          </a:bodyPr>
          <a:lstStyle/>
          <a:p>
            <a:pPr algn="just"/>
            <a:r>
              <a:rPr lang="tr-TR" sz="2800" dirty="0"/>
              <a:t>Eşzamanlı ipucuyla öğretimle ilgili araştırma bulguları bu uygulamanın </a:t>
            </a:r>
            <a:r>
              <a:rPr lang="tr-TR" sz="2800" dirty="0">
                <a:solidFill>
                  <a:srgbClr val="FF0000"/>
                </a:solidFill>
              </a:rPr>
              <a:t>farklı yetersizlik </a:t>
            </a:r>
            <a:r>
              <a:rPr lang="tr-TR" sz="2800" dirty="0"/>
              <a:t>ve </a:t>
            </a:r>
            <a:r>
              <a:rPr lang="tr-TR" sz="2800" dirty="0">
                <a:solidFill>
                  <a:srgbClr val="FF0000"/>
                </a:solidFill>
              </a:rPr>
              <a:t>yaş grupları</a:t>
            </a:r>
            <a:r>
              <a:rPr lang="tr-TR" sz="2800" dirty="0"/>
              <a:t>ndaki bireylere öğretim sunmada etkili olduğunu ortaya koymaktadır. </a:t>
            </a:r>
          </a:p>
          <a:p>
            <a:pPr algn="just"/>
            <a:r>
              <a:rPr lang="tr-TR" sz="2800" dirty="0"/>
              <a:t>Bu araştırmalarda eşzamanlı ipucuyla öğretimin hem </a:t>
            </a:r>
            <a:r>
              <a:rPr lang="tr-TR" sz="2800" dirty="0">
                <a:solidFill>
                  <a:srgbClr val="FF0000"/>
                </a:solidFill>
              </a:rPr>
              <a:t>tek basamaklı </a:t>
            </a:r>
            <a:r>
              <a:rPr lang="tr-TR" sz="2800" dirty="0"/>
              <a:t>hem de </a:t>
            </a:r>
            <a:r>
              <a:rPr lang="tr-TR" sz="2800" dirty="0">
                <a:solidFill>
                  <a:srgbClr val="FF0000"/>
                </a:solidFill>
              </a:rPr>
              <a:t>zincirleme davranışların </a:t>
            </a:r>
            <a:r>
              <a:rPr lang="tr-TR" sz="2800" dirty="0"/>
              <a:t>öğretiminde kullanıldığı görülmektedir.</a:t>
            </a:r>
          </a:p>
        </p:txBody>
      </p:sp>
      <p:sp>
        <p:nvSpPr>
          <p:cNvPr id="4" name="Slayt Numarası Yer Tutucusu 3"/>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412776"/>
            <a:ext cx="8229600" cy="4744184"/>
          </a:xfrm>
        </p:spPr>
        <p:txBody>
          <a:bodyPr/>
          <a:lstStyle/>
          <a:p>
            <a:pPr algn="just"/>
            <a:r>
              <a:rPr lang="tr-TR" sz="2800" dirty="0"/>
              <a:t>Öğretimin gerçekleşmesine ilişkin </a:t>
            </a:r>
            <a:r>
              <a:rPr lang="tr-TR" sz="2800" dirty="0">
                <a:solidFill>
                  <a:srgbClr val="FF0000"/>
                </a:solidFill>
              </a:rPr>
              <a:t>ölçüt </a:t>
            </a:r>
            <a:r>
              <a:rPr lang="tr-TR" sz="2800" dirty="0"/>
              <a:t>belirlenmelidir. </a:t>
            </a:r>
          </a:p>
          <a:p>
            <a:pPr algn="just"/>
            <a:r>
              <a:rPr lang="tr-TR" sz="2800" dirty="0"/>
              <a:t>Öğrenci yoklama oturumunda ölçütü karşılar biçimde performans gösterdiğinde en az üç gün art arda </a:t>
            </a:r>
            <a:r>
              <a:rPr lang="tr-TR" sz="2800" b="1" dirty="0">
                <a:solidFill>
                  <a:srgbClr val="FF0000"/>
                </a:solidFill>
              </a:rPr>
              <a:t>kararlı veri </a:t>
            </a:r>
            <a:r>
              <a:rPr lang="tr-TR" sz="2800" dirty="0"/>
              <a:t>elde edinceye değin yoklama oturumları sürdürülür. </a:t>
            </a:r>
          </a:p>
          <a:p>
            <a:pPr algn="just"/>
            <a:r>
              <a:rPr lang="tr-TR" sz="2800" dirty="0"/>
              <a:t>Kararlı veri elde edildiğinde </a:t>
            </a:r>
            <a:r>
              <a:rPr lang="tr-TR" sz="2800" dirty="0">
                <a:solidFill>
                  <a:srgbClr val="FF0000"/>
                </a:solidFill>
              </a:rPr>
              <a:t>genelleme ve izleme </a:t>
            </a:r>
            <a:r>
              <a:rPr lang="tr-TR" sz="2800" dirty="0"/>
              <a:t>oturumlarına ilişkin veri toplanmaya başlanır. </a:t>
            </a:r>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t>Eşzamanlı İpucuyla Öğretim Yoklama Oturumu Veri Kayıt Formu Örneği</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p:txBody>
          <a:bodyPr/>
          <a:lstStyle/>
          <a:p>
            <a:r>
              <a:rPr lang="tr-TR" sz="2400" dirty="0"/>
              <a:t>Öğrenci:	  		          Hedef Davranış:</a:t>
            </a:r>
            <a:endParaRPr lang="en-US" sz="2400" dirty="0"/>
          </a:p>
          <a:p>
            <a:r>
              <a:rPr lang="tr-TR" sz="2400" dirty="0"/>
              <a:t>Öğretmen:</a:t>
            </a:r>
            <a:r>
              <a:rPr lang="tr-TR" b="1" dirty="0"/>
              <a:t>			</a:t>
            </a:r>
          </a:p>
          <a:p>
            <a:endParaRPr lang="tr-TR" b="1" dirty="0"/>
          </a:p>
          <a:p>
            <a:endParaRPr lang="en-US" b="1" dirty="0"/>
          </a:p>
          <a:p>
            <a:endParaRPr lang="tr-TR" b="1" dirty="0"/>
          </a:p>
          <a:p>
            <a:endParaRPr lang="tr-TR" dirty="0"/>
          </a:p>
        </p:txBody>
      </p:sp>
      <p:graphicFrame>
        <p:nvGraphicFramePr>
          <p:cNvPr id="6" name="5 Tablo"/>
          <p:cNvGraphicFramePr>
            <a:graphicFrameLocks noGrp="1"/>
          </p:cNvGraphicFramePr>
          <p:nvPr>
            <p:extLst>
              <p:ext uri="{D42A27DB-BD31-4B8C-83A1-F6EECF244321}">
                <p14:modId xmlns:p14="http://schemas.microsoft.com/office/powerpoint/2010/main" val="2974675528"/>
              </p:ext>
            </p:extLst>
          </p:nvPr>
        </p:nvGraphicFramePr>
        <p:xfrm>
          <a:off x="251520" y="2152117"/>
          <a:ext cx="8715439" cy="4445235"/>
        </p:xfrm>
        <a:graphic>
          <a:graphicData uri="http://schemas.openxmlformats.org/drawingml/2006/table">
            <a:tbl>
              <a:tblPr firstRow="1" bandRow="1">
                <a:tableStyleId>{5C22544A-7EE6-4342-B048-85BDC9FD1C3A}</a:tableStyleId>
              </a:tblPr>
              <a:tblGrid>
                <a:gridCol w="2197479">
                  <a:extLst>
                    <a:ext uri="{9D8B030D-6E8A-4147-A177-3AD203B41FA5}">
                      <a16:colId xmlns:a16="http://schemas.microsoft.com/office/drawing/2014/main" val="20000"/>
                    </a:ext>
                  </a:extLst>
                </a:gridCol>
                <a:gridCol w="1088670">
                  <a:extLst>
                    <a:ext uri="{9D8B030D-6E8A-4147-A177-3AD203B41FA5}">
                      <a16:colId xmlns:a16="http://schemas.microsoft.com/office/drawing/2014/main" val="20001"/>
                    </a:ext>
                  </a:extLst>
                </a:gridCol>
                <a:gridCol w="1106339">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gridCol w="1082591">
                  <a:extLst>
                    <a:ext uri="{9D8B030D-6E8A-4147-A177-3AD203B41FA5}">
                      <a16:colId xmlns:a16="http://schemas.microsoft.com/office/drawing/2014/main" val="20006"/>
                    </a:ext>
                  </a:extLst>
                </a:gridCol>
              </a:tblGrid>
              <a:tr h="925381">
                <a:tc>
                  <a:txBody>
                    <a:bodyPr/>
                    <a:lstStyle/>
                    <a:p>
                      <a:r>
                        <a:rPr lang="tr-TR" dirty="0">
                          <a:solidFill>
                            <a:schemeClr val="tx1"/>
                          </a:solidFill>
                        </a:rPr>
                        <a:t>Hedef Davranışlar/Beceri Analizi</a:t>
                      </a:r>
                    </a:p>
                  </a:txBody>
                  <a:tcPr/>
                </a:tc>
                <a:tc>
                  <a:txBody>
                    <a:bodyPr/>
                    <a:lstStyle/>
                    <a:p>
                      <a:pPr algn="ctr"/>
                      <a:r>
                        <a:rPr lang="tr-TR" dirty="0">
                          <a:solidFill>
                            <a:schemeClr val="tx1"/>
                          </a:solidFill>
                        </a:rPr>
                        <a:t>../../2022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tx1"/>
                          </a:solidFill>
                        </a:rPr>
                        <a:t>../../2022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tx1"/>
                          </a:solidFill>
                        </a:rPr>
                        <a:t>../../2022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tx1"/>
                          </a:solidFill>
                        </a:rPr>
                        <a:t>../../2022</a:t>
                      </a:r>
                    </a:p>
                    <a:p>
                      <a:pPr algn="ctr"/>
                      <a:endParaRPr lang="tr-T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tx1"/>
                          </a:solidFill>
                        </a:rPr>
                        <a:t>../../2022</a:t>
                      </a:r>
                    </a:p>
                    <a:p>
                      <a:pPr algn="ctr"/>
                      <a:endParaRPr lang="tr-T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solidFill>
                            <a:schemeClr val="tx1"/>
                          </a:solidFill>
                        </a:rPr>
                        <a:t>../../2022</a:t>
                      </a:r>
                    </a:p>
                    <a:p>
                      <a:pPr algn="ctr"/>
                      <a:endParaRPr lang="tr-TR" dirty="0">
                        <a:solidFill>
                          <a:schemeClr val="tx1"/>
                        </a:solidFill>
                      </a:endParaRPr>
                    </a:p>
                  </a:txBody>
                  <a:tcPr/>
                </a:tc>
                <a:extLst>
                  <a:ext uri="{0D108BD9-81ED-4DB2-BD59-A6C34878D82A}">
                    <a16:rowId xmlns:a16="http://schemas.microsoft.com/office/drawing/2014/main" val="10000"/>
                  </a:ext>
                </a:extLst>
              </a:tr>
              <a:tr h="536505">
                <a:tc>
                  <a:txBody>
                    <a:bodyPr/>
                    <a:lstStyle/>
                    <a:p>
                      <a:endParaRPr lang="tr-TR"/>
                    </a:p>
                  </a:txBody>
                  <a:tcPr/>
                </a:tc>
                <a:tc>
                  <a:txBody>
                    <a:bodyPr/>
                    <a:lstStyle/>
                    <a:p>
                      <a:endParaRPr lang="tr-TR" dirty="0"/>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1"/>
                  </a:ext>
                </a:extLst>
              </a:tr>
              <a:tr h="536505">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2"/>
                  </a:ext>
                </a:extLst>
              </a:tr>
              <a:tr h="536505">
                <a:tc>
                  <a:txBody>
                    <a:bodyPr/>
                    <a:lstStyle/>
                    <a:p>
                      <a:endParaRPr lang="tr-TR" dirty="0"/>
                    </a:p>
                  </a:txBody>
                  <a:tcPr/>
                </a:tc>
                <a:tc>
                  <a:txBody>
                    <a:bodyPr/>
                    <a:lstStyle/>
                    <a:p>
                      <a:endParaRPr lang="tr-TR"/>
                    </a:p>
                  </a:txBody>
                  <a:tcPr/>
                </a:tc>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3"/>
                  </a:ext>
                </a:extLst>
              </a:tr>
              <a:tr h="536505">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4"/>
                  </a:ext>
                </a:extLst>
              </a:tr>
              <a:tr h="536505">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5"/>
                  </a:ext>
                </a:extLst>
              </a:tr>
              <a:tr h="837329">
                <a:tc>
                  <a:txBody>
                    <a:bodyPr/>
                    <a:lstStyle/>
                    <a:p>
                      <a:r>
                        <a:rPr lang="tr-TR" b="1" dirty="0"/>
                        <a:t>Doğru Basamak Sayısı/Yüzdesi</a:t>
                      </a: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6"/>
                  </a:ext>
                </a:extLst>
              </a:tr>
            </a:tbl>
          </a:graphicData>
        </a:graphic>
      </p:graphicFrame>
      <p:sp>
        <p:nvSpPr>
          <p:cNvPr id="4" name="Slayt Numarası Yer Tutucusu 3"/>
          <p:cNvSpPr>
            <a:spLocks noGrp="1"/>
          </p:cNvSpPr>
          <p:nvPr>
            <p:ph type="sldNum" sz="quarter" idx="12"/>
          </p:nvPr>
        </p:nvSpPr>
        <p:spPr/>
        <p:txBody>
          <a:bodyPr/>
          <a:lstStyle/>
          <a:p>
            <a:fld id="{B1DEFA8C-F947-479F-BE07-76B6B3F80BF1}"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811BC7-B43B-778E-DCFB-5774FADA7289}"/>
              </a:ext>
            </a:extLst>
          </p:cNvPr>
          <p:cNvSpPr>
            <a:spLocks noGrp="1"/>
          </p:cNvSpPr>
          <p:nvPr>
            <p:ph type="title"/>
          </p:nvPr>
        </p:nvSpPr>
        <p:spPr/>
        <p:txBody>
          <a:bodyPr>
            <a:noAutofit/>
          </a:bodyPr>
          <a:lstStyle/>
          <a:p>
            <a:pPr algn="ctr"/>
            <a:r>
              <a:rPr lang="tr-TR" b="1" dirty="0"/>
              <a:t>Eşzamanlı İpucuyla Öğretim Grafik Örneği</a:t>
            </a:r>
            <a:endParaRPr lang="tr-TR" dirty="0"/>
          </a:p>
        </p:txBody>
      </p:sp>
      <p:sp>
        <p:nvSpPr>
          <p:cNvPr id="3" name="Alt Bilgi Yer Tutucusu 2">
            <a:extLst>
              <a:ext uri="{FF2B5EF4-FFF2-40B4-BE49-F238E27FC236}">
                <a16:creationId xmlns:a16="http://schemas.microsoft.com/office/drawing/2014/main" id="{4809A9CF-8552-F0A5-647E-D1005137A50D}"/>
              </a:ext>
            </a:extLst>
          </p:cNvPr>
          <p:cNvSpPr>
            <a:spLocks noGrp="1"/>
          </p:cNvSpPr>
          <p:nvPr>
            <p:ph type="ftr" sz="quarter" idx="11"/>
          </p:nvPr>
        </p:nvSpPr>
        <p:spPr/>
        <p:txBody>
          <a:bodyPr/>
          <a:lstStyle/>
          <a:p>
            <a:r>
              <a:rPr lang="da-DK"/>
              <a:t>Eşzamanlı İpucuyla Öğretim</a:t>
            </a:r>
            <a:endParaRPr lang="tr-TR"/>
          </a:p>
        </p:txBody>
      </p:sp>
      <p:sp>
        <p:nvSpPr>
          <p:cNvPr id="4" name="Slayt Numarası Yer Tutucusu 3">
            <a:extLst>
              <a:ext uri="{FF2B5EF4-FFF2-40B4-BE49-F238E27FC236}">
                <a16:creationId xmlns:a16="http://schemas.microsoft.com/office/drawing/2014/main" id="{C6B7A6FD-72F7-DDC5-AD7A-2ECEA7D7529C}"/>
              </a:ext>
            </a:extLst>
          </p:cNvPr>
          <p:cNvSpPr>
            <a:spLocks noGrp="1"/>
          </p:cNvSpPr>
          <p:nvPr>
            <p:ph type="sldNum" sz="quarter" idx="12"/>
          </p:nvPr>
        </p:nvSpPr>
        <p:spPr/>
        <p:txBody>
          <a:bodyPr/>
          <a:lstStyle/>
          <a:p>
            <a:fld id="{B1DEFA8C-F947-479F-BE07-76B6B3F80BF1}" type="slidenum">
              <a:rPr lang="tr-TR" smtClean="0"/>
              <a:pPr/>
              <a:t>32</a:t>
            </a:fld>
            <a:endParaRPr lang="tr-TR"/>
          </a:p>
        </p:txBody>
      </p:sp>
      <p:sp>
        <p:nvSpPr>
          <p:cNvPr id="5" name="İçerik Yer Tutucusu 4">
            <a:extLst>
              <a:ext uri="{FF2B5EF4-FFF2-40B4-BE49-F238E27FC236}">
                <a16:creationId xmlns:a16="http://schemas.microsoft.com/office/drawing/2014/main" id="{B2564230-B516-AF04-78E2-FCACA1393827}"/>
              </a:ext>
            </a:extLst>
          </p:cNvPr>
          <p:cNvSpPr>
            <a:spLocks noGrp="1"/>
          </p:cNvSpPr>
          <p:nvPr>
            <p:ph sz="quarter" idx="1"/>
          </p:nvPr>
        </p:nvSpPr>
        <p:spPr/>
        <p:txBody>
          <a:bodyPr/>
          <a:lstStyle/>
          <a:p>
            <a:endParaRPr lang="tr-TR" dirty="0"/>
          </a:p>
        </p:txBody>
      </p:sp>
      <p:pic>
        <p:nvPicPr>
          <p:cNvPr id="6" name="Resim 5">
            <a:extLst>
              <a:ext uri="{FF2B5EF4-FFF2-40B4-BE49-F238E27FC236}">
                <a16:creationId xmlns:a16="http://schemas.microsoft.com/office/drawing/2014/main" id="{DFDE8147-BED8-B785-DE3F-780A275400F1}"/>
              </a:ext>
            </a:extLst>
          </p:cNvPr>
          <p:cNvPicPr>
            <a:picLocks noChangeAspect="1"/>
          </p:cNvPicPr>
          <p:nvPr/>
        </p:nvPicPr>
        <p:blipFill>
          <a:blip r:embed="rId2"/>
          <a:stretch>
            <a:fillRect/>
          </a:stretch>
        </p:blipFill>
        <p:spPr>
          <a:xfrm>
            <a:off x="1627043" y="1143000"/>
            <a:ext cx="5889913" cy="5579110"/>
          </a:xfrm>
          <a:prstGeom prst="rect">
            <a:avLst/>
          </a:prstGeom>
        </p:spPr>
      </p:pic>
    </p:spTree>
    <p:extLst>
      <p:ext uri="{BB962C8B-B14F-4D97-AF65-F5344CB8AC3E}">
        <p14:creationId xmlns:p14="http://schemas.microsoft.com/office/powerpoint/2010/main" val="2003995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2B7D1E-5D34-DF1B-994D-FAB437A38567}"/>
              </a:ext>
            </a:extLst>
          </p:cNvPr>
          <p:cNvSpPr>
            <a:spLocks noGrp="1"/>
          </p:cNvSpPr>
          <p:nvPr>
            <p:ph type="title"/>
          </p:nvPr>
        </p:nvSpPr>
        <p:spPr/>
        <p:txBody>
          <a:bodyPr>
            <a:noAutofit/>
          </a:bodyPr>
          <a:lstStyle/>
          <a:p>
            <a:pPr algn="ctr"/>
            <a:r>
              <a:rPr lang="tr-TR" b="1" dirty="0"/>
              <a:t>Genelleme Verileri İçin Sütun Grafiği Örneği</a:t>
            </a:r>
            <a:endParaRPr lang="tr-TR" dirty="0"/>
          </a:p>
        </p:txBody>
      </p:sp>
      <p:sp>
        <p:nvSpPr>
          <p:cNvPr id="3" name="Alt Bilgi Yer Tutucusu 2">
            <a:extLst>
              <a:ext uri="{FF2B5EF4-FFF2-40B4-BE49-F238E27FC236}">
                <a16:creationId xmlns:a16="http://schemas.microsoft.com/office/drawing/2014/main" id="{EC126F93-F411-A7B8-F3B2-1149006F74A2}"/>
              </a:ext>
            </a:extLst>
          </p:cNvPr>
          <p:cNvSpPr>
            <a:spLocks noGrp="1"/>
          </p:cNvSpPr>
          <p:nvPr>
            <p:ph type="ftr" sz="quarter" idx="11"/>
          </p:nvPr>
        </p:nvSpPr>
        <p:spPr/>
        <p:txBody>
          <a:bodyPr/>
          <a:lstStyle/>
          <a:p>
            <a:r>
              <a:rPr lang="da-DK"/>
              <a:t>Eşzamanlı İpucuyla Öğretim</a:t>
            </a:r>
            <a:endParaRPr lang="tr-TR"/>
          </a:p>
        </p:txBody>
      </p:sp>
      <p:sp>
        <p:nvSpPr>
          <p:cNvPr id="4" name="Slayt Numarası Yer Tutucusu 3">
            <a:extLst>
              <a:ext uri="{FF2B5EF4-FFF2-40B4-BE49-F238E27FC236}">
                <a16:creationId xmlns:a16="http://schemas.microsoft.com/office/drawing/2014/main" id="{ADA4B05A-7931-D363-7A03-BA38856D60C3}"/>
              </a:ext>
            </a:extLst>
          </p:cNvPr>
          <p:cNvSpPr>
            <a:spLocks noGrp="1"/>
          </p:cNvSpPr>
          <p:nvPr>
            <p:ph type="sldNum" sz="quarter" idx="12"/>
          </p:nvPr>
        </p:nvSpPr>
        <p:spPr/>
        <p:txBody>
          <a:bodyPr/>
          <a:lstStyle/>
          <a:p>
            <a:fld id="{B1DEFA8C-F947-479F-BE07-76B6B3F80BF1}" type="slidenum">
              <a:rPr lang="tr-TR" smtClean="0"/>
              <a:pPr/>
              <a:t>33</a:t>
            </a:fld>
            <a:endParaRPr lang="tr-TR"/>
          </a:p>
        </p:txBody>
      </p:sp>
      <p:sp>
        <p:nvSpPr>
          <p:cNvPr id="5" name="İçerik Yer Tutucusu 4">
            <a:extLst>
              <a:ext uri="{FF2B5EF4-FFF2-40B4-BE49-F238E27FC236}">
                <a16:creationId xmlns:a16="http://schemas.microsoft.com/office/drawing/2014/main" id="{09AC273F-5E15-B99B-1AFE-62B2E889D5C7}"/>
              </a:ext>
            </a:extLst>
          </p:cNvPr>
          <p:cNvSpPr>
            <a:spLocks noGrp="1"/>
          </p:cNvSpPr>
          <p:nvPr>
            <p:ph sz="quarter" idx="1"/>
          </p:nvPr>
        </p:nvSpPr>
        <p:spPr/>
        <p:txBody>
          <a:bodyPr/>
          <a:lstStyle/>
          <a:p>
            <a:endParaRPr lang="tr-TR" dirty="0"/>
          </a:p>
        </p:txBody>
      </p:sp>
      <p:pic>
        <p:nvPicPr>
          <p:cNvPr id="6" name="Resim 5">
            <a:extLst>
              <a:ext uri="{FF2B5EF4-FFF2-40B4-BE49-F238E27FC236}">
                <a16:creationId xmlns:a16="http://schemas.microsoft.com/office/drawing/2014/main" id="{79DCB83F-742E-DC77-29DC-521E732DEEE9}"/>
              </a:ext>
            </a:extLst>
          </p:cNvPr>
          <p:cNvPicPr>
            <a:picLocks noChangeAspect="1"/>
          </p:cNvPicPr>
          <p:nvPr/>
        </p:nvPicPr>
        <p:blipFill>
          <a:blip r:embed="rId2"/>
          <a:stretch>
            <a:fillRect/>
          </a:stretch>
        </p:blipFill>
        <p:spPr>
          <a:xfrm>
            <a:off x="683568" y="1342390"/>
            <a:ext cx="7776865" cy="4678898"/>
          </a:xfrm>
          <a:prstGeom prst="rect">
            <a:avLst/>
          </a:prstGeom>
        </p:spPr>
      </p:pic>
    </p:spTree>
    <p:extLst>
      <p:ext uri="{BB962C8B-B14F-4D97-AF65-F5344CB8AC3E}">
        <p14:creationId xmlns:p14="http://schemas.microsoft.com/office/powerpoint/2010/main" val="28360922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Kaynakça</a:t>
            </a:r>
          </a:p>
        </p:txBody>
      </p:sp>
      <p:sp>
        <p:nvSpPr>
          <p:cNvPr id="3" name="Altbilgi Yer Tutucusu 2"/>
          <p:cNvSpPr>
            <a:spLocks noGrp="1"/>
          </p:cNvSpPr>
          <p:nvPr>
            <p:ph type="ftr" sz="quarter" idx="11"/>
          </p:nvPr>
        </p:nvSpPr>
        <p:spPr/>
        <p:txBody>
          <a:bodyPr/>
          <a:lstStyle/>
          <a:p>
            <a:r>
              <a:rPr lang="da-DK"/>
              <a:t>Eşzamanlı İpucuyla Öğretim</a:t>
            </a:r>
            <a:endParaRPr lang="tr-TR"/>
          </a:p>
        </p:txBody>
      </p:sp>
      <p:sp>
        <p:nvSpPr>
          <p:cNvPr id="5" name="İçerik Yer Tutucusu 4"/>
          <p:cNvSpPr>
            <a:spLocks noGrp="1"/>
          </p:cNvSpPr>
          <p:nvPr>
            <p:ph sz="quarter" idx="1"/>
          </p:nvPr>
        </p:nvSpPr>
        <p:spPr>
          <a:xfrm>
            <a:off x="457200" y="1556792"/>
            <a:ext cx="8229600" cy="4600168"/>
          </a:xfrm>
        </p:spPr>
        <p:txBody>
          <a:bodyPr>
            <a:normAutofit/>
          </a:bodyPr>
          <a:lstStyle/>
          <a:p>
            <a:pPr algn="just"/>
            <a:r>
              <a:rPr lang="tr-TR" altLang="tr-TR" sz="2400" dirty="0"/>
              <a:t>Demirtaş, Ş., &amp; Aykut, Ç. (2022). Yanlışsız öğretim yöntemleri 2: Süreli yöntemler. E. Sazak (Ed.), </a:t>
            </a:r>
            <a:r>
              <a:rPr lang="tr-TR" altLang="tr-TR" sz="2400" i="1" dirty="0"/>
              <a:t>Yanlışsız öğretim yöntemleri </a:t>
            </a:r>
            <a:r>
              <a:rPr lang="tr-TR" altLang="tr-TR" sz="2400" dirty="0"/>
              <a:t>içinde (s. 122-147). Ankara: </a:t>
            </a:r>
            <a:r>
              <a:rPr lang="tr-TR" altLang="tr-TR" sz="2400" dirty="0" err="1"/>
              <a:t>Pegem</a:t>
            </a:r>
            <a:r>
              <a:rPr lang="tr-TR" altLang="tr-TR" sz="2400" dirty="0"/>
              <a:t> Akademi. </a:t>
            </a:r>
          </a:p>
          <a:p>
            <a:pPr algn="just"/>
            <a:r>
              <a:rPr lang="tr-TR" altLang="tr-TR" sz="2400" dirty="0"/>
              <a:t>Ergenekon, Y.  (2021). Kavram öğretiminde kullanılan yöntemler ve teknikler.  H. Avcıoğlu (Ed.), </a:t>
            </a:r>
            <a:r>
              <a:rPr lang="tr-TR" altLang="tr-TR" sz="2400" i="1" dirty="0"/>
              <a:t>Özel eğitimde kavram öğretimi </a:t>
            </a:r>
            <a:r>
              <a:rPr lang="tr-TR" altLang="tr-TR" sz="2400" dirty="0"/>
              <a:t>içinde (s. 99-131). Ankara: Eğiten Kitap.</a:t>
            </a:r>
          </a:p>
          <a:p>
            <a:pPr algn="just"/>
            <a:r>
              <a:rPr lang="tr-TR" altLang="tr-TR" sz="2400" dirty="0"/>
              <a:t>Tekin-İftar, E., &amp; Kırcaali-İftar, G. (2018). </a:t>
            </a:r>
            <a:r>
              <a:rPr lang="tr-TR" altLang="tr-TR" sz="2400" i="1" dirty="0"/>
              <a:t>Özel eğitimde yanlışsız öğretim yöntemleri.</a:t>
            </a:r>
            <a:r>
              <a:rPr lang="tr-TR" altLang="tr-TR" sz="2400" dirty="0"/>
              <a:t> Ankara:  Vize Akademik.</a:t>
            </a:r>
            <a:r>
              <a:rPr lang="en-US" altLang="tr-TR" sz="2400" dirty="0"/>
              <a:t> </a:t>
            </a:r>
            <a:endParaRPr lang="tr-TR" altLang="tr-TR" sz="2400" dirty="0"/>
          </a:p>
          <a:p>
            <a:pPr algn="just"/>
            <a:r>
              <a:rPr lang="tr-TR" altLang="tr-TR" sz="2400" dirty="0" err="1"/>
              <a:t>Wolery</a:t>
            </a:r>
            <a:r>
              <a:rPr lang="tr-TR" altLang="tr-TR" sz="2400" dirty="0"/>
              <a:t>, M., </a:t>
            </a:r>
            <a:r>
              <a:rPr lang="tr-TR" altLang="tr-TR" sz="2400" dirty="0" err="1"/>
              <a:t>Ault</a:t>
            </a:r>
            <a:r>
              <a:rPr lang="tr-TR" altLang="tr-TR" sz="2400" dirty="0"/>
              <a:t>, M. J., &amp; Doyle, P. M. (1992). </a:t>
            </a:r>
            <a:r>
              <a:rPr lang="tr-TR" altLang="tr-TR" sz="2400" i="1" dirty="0" err="1"/>
              <a:t>Teaching</a:t>
            </a:r>
            <a:r>
              <a:rPr lang="tr-TR" altLang="tr-TR" sz="2400" i="1" dirty="0"/>
              <a:t> </a:t>
            </a:r>
            <a:r>
              <a:rPr lang="tr-TR" altLang="tr-TR" sz="2400" i="1" dirty="0" err="1"/>
              <a:t>students</a:t>
            </a:r>
            <a:r>
              <a:rPr lang="tr-TR" altLang="tr-TR" sz="2400" i="1" dirty="0"/>
              <a:t> </a:t>
            </a:r>
            <a:r>
              <a:rPr lang="tr-TR" altLang="tr-TR" sz="2400" i="1" dirty="0" err="1"/>
              <a:t>with</a:t>
            </a:r>
            <a:r>
              <a:rPr lang="tr-TR" altLang="tr-TR" sz="2400" i="1" dirty="0"/>
              <a:t> </a:t>
            </a:r>
            <a:r>
              <a:rPr lang="tr-TR" altLang="tr-TR" sz="2400" i="1" dirty="0" err="1"/>
              <a:t>moderate</a:t>
            </a:r>
            <a:r>
              <a:rPr lang="tr-TR" altLang="tr-TR" sz="2400" i="1" dirty="0"/>
              <a:t> </a:t>
            </a:r>
            <a:r>
              <a:rPr lang="tr-TR" altLang="tr-TR" sz="2400" i="1" dirty="0" err="1"/>
              <a:t>to</a:t>
            </a:r>
            <a:r>
              <a:rPr lang="tr-TR" altLang="tr-TR" sz="2400" i="1" dirty="0"/>
              <a:t> severe </a:t>
            </a:r>
            <a:r>
              <a:rPr lang="tr-TR" altLang="tr-TR" sz="2400" i="1" dirty="0" err="1"/>
              <a:t>disabilites</a:t>
            </a:r>
            <a:r>
              <a:rPr lang="tr-TR" altLang="tr-TR" sz="2400" i="1" dirty="0"/>
              <a:t>: </a:t>
            </a:r>
            <a:r>
              <a:rPr lang="tr-TR" altLang="tr-TR" sz="2400" i="1" dirty="0" err="1"/>
              <a:t>Use</a:t>
            </a:r>
            <a:r>
              <a:rPr lang="tr-TR" altLang="tr-TR" sz="2400" i="1" dirty="0"/>
              <a:t> of </a:t>
            </a:r>
            <a:r>
              <a:rPr lang="tr-TR" altLang="tr-TR" sz="2400" i="1" dirty="0" err="1"/>
              <a:t>response</a:t>
            </a:r>
            <a:r>
              <a:rPr lang="tr-TR" altLang="tr-TR" sz="2400" i="1" dirty="0"/>
              <a:t> </a:t>
            </a:r>
            <a:r>
              <a:rPr lang="tr-TR" altLang="tr-TR" sz="2400" i="1" dirty="0" err="1"/>
              <a:t>prompting</a:t>
            </a:r>
            <a:r>
              <a:rPr lang="tr-TR" altLang="tr-TR" sz="2400" i="1" dirty="0"/>
              <a:t> </a:t>
            </a:r>
            <a:r>
              <a:rPr lang="tr-TR" altLang="tr-TR" sz="2400" i="1" dirty="0" err="1"/>
              <a:t>strategies</a:t>
            </a:r>
            <a:r>
              <a:rPr lang="tr-TR" altLang="tr-TR" sz="2400" i="1" dirty="0"/>
              <a:t>.</a:t>
            </a:r>
            <a:r>
              <a:rPr lang="tr-TR" altLang="tr-TR" sz="2400" dirty="0"/>
              <a:t> NY: </a:t>
            </a:r>
            <a:r>
              <a:rPr lang="tr-TR" altLang="tr-TR" sz="2400" dirty="0" err="1"/>
              <a:t>Longman</a:t>
            </a:r>
            <a:r>
              <a:rPr lang="tr-TR" altLang="tr-TR" sz="2400" dirty="0"/>
              <a:t>.</a:t>
            </a:r>
          </a:p>
        </p:txBody>
      </p:sp>
      <p:sp>
        <p:nvSpPr>
          <p:cNvPr id="4" name="Slayt Numarası Yer Tutucusu 3"/>
          <p:cNvSpPr>
            <a:spLocks noGrp="1"/>
          </p:cNvSpPr>
          <p:nvPr>
            <p:ph type="sldNum" sz="quarter" idx="12"/>
          </p:nvPr>
        </p:nvSpPr>
        <p:spPr/>
        <p:txBody>
          <a:bodyPr/>
          <a:lstStyle/>
          <a:p>
            <a:fld id="{B1DEFA8C-F947-479F-BE07-76B6B3F80BF1}" type="slidenum">
              <a:rPr lang="tr-TR" smtClean="0"/>
              <a:pPr/>
              <a:t>34</a:t>
            </a:fld>
            <a:endParaRPr lang="tr-TR"/>
          </a:p>
        </p:txBody>
      </p:sp>
    </p:spTree>
    <p:extLst>
      <p:ext uri="{BB962C8B-B14F-4D97-AF65-F5344CB8AC3E}">
        <p14:creationId xmlns:p14="http://schemas.microsoft.com/office/powerpoint/2010/main" val="6069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Eşzamanlı ipucuyla öğretim nedir?</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556792"/>
            <a:ext cx="8229600" cy="4600168"/>
          </a:xfrm>
        </p:spPr>
        <p:txBody>
          <a:bodyPr>
            <a:normAutofit/>
          </a:bodyPr>
          <a:lstStyle/>
          <a:p>
            <a:pPr algn="just"/>
            <a:r>
              <a:rPr lang="tr-TR" sz="2800" b="1" i="1" dirty="0"/>
              <a:t>Eşzamanlı ipucuyla öğretim </a:t>
            </a:r>
            <a:r>
              <a:rPr lang="tr-TR" sz="2800" dirty="0"/>
              <a:t>hedef uyaranın hemen ardından </a:t>
            </a:r>
            <a:r>
              <a:rPr lang="tr-TR" sz="2800" dirty="0">
                <a:solidFill>
                  <a:srgbClr val="FF0000"/>
                </a:solidFill>
              </a:rPr>
              <a:t>kontrol edici ipucunun sunulup </a:t>
            </a:r>
            <a:r>
              <a:rPr lang="tr-TR" sz="2800" dirty="0"/>
              <a:t>öğrencinin kontrol edici ipucunu </a:t>
            </a:r>
            <a:r>
              <a:rPr lang="tr-TR" sz="2800" dirty="0">
                <a:solidFill>
                  <a:srgbClr val="FF0000"/>
                </a:solidFill>
              </a:rPr>
              <a:t>model aldığı </a:t>
            </a:r>
            <a:r>
              <a:rPr lang="tr-TR" sz="2800" dirty="0"/>
              <a:t>uygulamadır.</a:t>
            </a:r>
          </a:p>
        </p:txBody>
      </p:sp>
      <p:sp>
        <p:nvSpPr>
          <p:cNvPr id="4" name="Slayt Numarası Yer Tutucusu 3"/>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a:t>Eşzamanlı ipucuyla öğretimde deneme sayısına nasıl karar verilir?</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412776"/>
            <a:ext cx="8229600" cy="4744184"/>
          </a:xfrm>
        </p:spPr>
        <p:txBody>
          <a:bodyPr>
            <a:normAutofit/>
          </a:bodyPr>
          <a:lstStyle/>
          <a:p>
            <a:pPr algn="just"/>
            <a:r>
              <a:rPr lang="tr-TR" sz="2800" dirty="0"/>
              <a:t>Eşzamanlı ipucuyla öğretim </a:t>
            </a:r>
            <a:r>
              <a:rPr lang="tr-TR" sz="2800" dirty="0">
                <a:solidFill>
                  <a:srgbClr val="FF0000"/>
                </a:solidFill>
              </a:rPr>
              <a:t>0sn denemeleri</a:t>
            </a:r>
            <a:r>
              <a:rPr lang="tr-TR" sz="2800" dirty="0"/>
              <a:t>nden oluşur. </a:t>
            </a:r>
          </a:p>
          <a:p>
            <a:pPr algn="just"/>
            <a:r>
              <a:rPr lang="tr-TR" sz="2800" dirty="0"/>
              <a:t>Öğretimin başında bir öğretim oturumunda </a:t>
            </a:r>
            <a:r>
              <a:rPr lang="tr-TR" sz="2800" dirty="0">
                <a:solidFill>
                  <a:srgbClr val="FF0000"/>
                </a:solidFill>
              </a:rPr>
              <a:t>kaç tane 0sn denemesi</a:t>
            </a:r>
            <a:r>
              <a:rPr lang="tr-TR" sz="2800" dirty="0"/>
              <a:t>nin yer alacağına karar verilmelidir. </a:t>
            </a:r>
          </a:p>
          <a:p>
            <a:pPr algn="just"/>
            <a:r>
              <a:rPr lang="tr-TR" sz="2800" dirty="0"/>
              <a:t>Deneme sayısı belirlenirken</a:t>
            </a:r>
          </a:p>
          <a:p>
            <a:pPr lvl="1" algn="just"/>
            <a:r>
              <a:rPr lang="tr-TR" sz="2800" dirty="0">
                <a:solidFill>
                  <a:schemeClr val="tx1"/>
                </a:solidFill>
              </a:rPr>
              <a:t>hedef davranış</a:t>
            </a:r>
          </a:p>
          <a:p>
            <a:pPr lvl="1" algn="just"/>
            <a:r>
              <a:rPr lang="tr-TR" sz="2800" dirty="0">
                <a:solidFill>
                  <a:schemeClr val="tx1"/>
                </a:solidFill>
              </a:rPr>
              <a:t>öğrencinin özellikleri</a:t>
            </a:r>
          </a:p>
          <a:p>
            <a:pPr lvl="1" algn="just"/>
            <a:r>
              <a:rPr lang="tr-TR" sz="2800" dirty="0">
                <a:solidFill>
                  <a:schemeClr val="tx1"/>
                </a:solidFill>
              </a:rPr>
              <a:t>öğrenciye ayrılacak öğretim süresi vb. değişkenler dikkate alınmalıdır. </a:t>
            </a:r>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00013"/>
            <a:ext cx="8640960" cy="1024731"/>
          </a:xfrm>
        </p:spPr>
        <p:txBody>
          <a:bodyPr>
            <a:noAutofit/>
          </a:bodyPr>
          <a:lstStyle/>
          <a:p>
            <a:pPr algn="ctr"/>
            <a:r>
              <a:rPr lang="tr-TR" b="1" dirty="0"/>
              <a:t>Eşzamanlı ipucuyla öğretimde öğrenci tepkilerine nasıl tepkide bulunulur?</a:t>
            </a:r>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412776"/>
            <a:ext cx="8229600" cy="4744184"/>
          </a:xfrm>
        </p:spPr>
        <p:txBody>
          <a:bodyPr>
            <a:normAutofit/>
          </a:bodyPr>
          <a:lstStyle/>
          <a:p>
            <a:pPr algn="just"/>
            <a:r>
              <a:rPr lang="tr-TR" sz="2800" dirty="0"/>
              <a:t>Eşzamanlı ipucuyla öğretimde </a:t>
            </a:r>
            <a:r>
              <a:rPr lang="tr-TR" sz="2800" dirty="0">
                <a:solidFill>
                  <a:srgbClr val="FF0000"/>
                </a:solidFill>
              </a:rPr>
              <a:t>üç tür öğrenci tepkisi </a:t>
            </a:r>
            <a:r>
              <a:rPr lang="tr-TR" sz="2800" dirty="0"/>
              <a:t>yer almaktadır: </a:t>
            </a:r>
          </a:p>
          <a:p>
            <a:pPr lvl="1" algn="just"/>
            <a:r>
              <a:rPr lang="tr-TR" sz="2800" dirty="0">
                <a:solidFill>
                  <a:schemeClr val="tx1"/>
                </a:solidFill>
              </a:rPr>
              <a:t>(a) Doğru tepkiler </a:t>
            </a:r>
          </a:p>
          <a:p>
            <a:pPr lvl="1" algn="just"/>
            <a:r>
              <a:rPr lang="tr-TR" sz="2800" dirty="0">
                <a:solidFill>
                  <a:schemeClr val="tx1"/>
                </a:solidFill>
              </a:rPr>
              <a:t>(b) Yanlış tepkiler</a:t>
            </a:r>
          </a:p>
          <a:p>
            <a:pPr lvl="1" algn="just"/>
            <a:r>
              <a:rPr lang="tr-TR" sz="2800" dirty="0">
                <a:solidFill>
                  <a:schemeClr val="tx1"/>
                </a:solidFill>
              </a:rPr>
              <a:t>(c) Tepkide bulunmama</a:t>
            </a:r>
          </a:p>
          <a:p>
            <a:pPr algn="just"/>
            <a:r>
              <a:rPr lang="tr-TR" sz="2800" dirty="0"/>
              <a:t>Doğru tepkiler mutlaka pekiştirilmelidir. </a:t>
            </a:r>
          </a:p>
          <a:p>
            <a:pPr algn="just"/>
            <a:r>
              <a:rPr lang="tr-TR" sz="2800" i="1" dirty="0">
                <a:solidFill>
                  <a:srgbClr val="FF0000"/>
                </a:solidFill>
              </a:rPr>
              <a:t>Edinim</a:t>
            </a:r>
            <a:r>
              <a:rPr lang="tr-TR" sz="2800" i="1" dirty="0"/>
              <a:t> aşamasında </a:t>
            </a:r>
            <a:r>
              <a:rPr lang="tr-TR" sz="2800" dirty="0">
                <a:solidFill>
                  <a:srgbClr val="FF0000"/>
                </a:solidFill>
              </a:rPr>
              <a:t>sürekli pekiştirme </a:t>
            </a:r>
            <a:r>
              <a:rPr lang="tr-TR" sz="2800" dirty="0"/>
              <a:t>tarifesi kullanılırken öğretimde </a:t>
            </a:r>
            <a:r>
              <a:rPr lang="tr-TR" sz="2800" i="1" dirty="0">
                <a:solidFill>
                  <a:srgbClr val="FF0000"/>
                </a:solidFill>
              </a:rPr>
              <a:t>ölçüt karşılandığında </a:t>
            </a:r>
            <a:r>
              <a:rPr lang="tr-TR" sz="2800" dirty="0"/>
              <a:t>pekiştirme tarifesinde </a:t>
            </a:r>
            <a:r>
              <a:rPr lang="tr-TR" sz="2800" dirty="0">
                <a:solidFill>
                  <a:srgbClr val="FF0000"/>
                </a:solidFill>
              </a:rPr>
              <a:t>değişiklik </a:t>
            </a:r>
            <a:r>
              <a:rPr lang="tr-TR" sz="2800" dirty="0"/>
              <a:t>yapılmalıdır. </a:t>
            </a:r>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828328"/>
          </a:xfrm>
        </p:spPr>
        <p:txBody>
          <a:bodyPr/>
          <a:lstStyle/>
          <a:p>
            <a:endParaRPr lang="tr-TR" dirty="0"/>
          </a:p>
        </p:txBody>
      </p:sp>
      <p:sp>
        <p:nvSpPr>
          <p:cNvPr id="3" name="2 Altbilgi Yer Tutucusu"/>
          <p:cNvSpPr>
            <a:spLocks noGrp="1"/>
          </p:cNvSpPr>
          <p:nvPr>
            <p:ph type="ftr" sz="quarter" idx="11"/>
          </p:nvPr>
        </p:nvSpPr>
        <p:spPr/>
        <p:txBody>
          <a:bodyPr/>
          <a:lstStyle/>
          <a:p>
            <a:r>
              <a:rPr lang="da-DK"/>
              <a:t>Eşzamanlı İpucuyla Öğretim</a:t>
            </a:r>
            <a:endParaRPr lang="tr-TR"/>
          </a:p>
        </p:txBody>
      </p:sp>
      <p:sp>
        <p:nvSpPr>
          <p:cNvPr id="5" name="4 İçerik Yer Tutucusu"/>
          <p:cNvSpPr>
            <a:spLocks noGrp="1"/>
          </p:cNvSpPr>
          <p:nvPr>
            <p:ph sz="quarter" idx="1"/>
          </p:nvPr>
        </p:nvSpPr>
        <p:spPr>
          <a:xfrm>
            <a:off x="457200" y="1484784"/>
            <a:ext cx="8229600" cy="4672176"/>
          </a:xfrm>
        </p:spPr>
        <p:txBody>
          <a:bodyPr>
            <a:noAutofit/>
          </a:bodyPr>
          <a:lstStyle/>
          <a:p>
            <a:pPr algn="just"/>
            <a:r>
              <a:rPr lang="tr-TR" sz="2800" dirty="0"/>
              <a:t>Öğretmen doğru tepkilerde olduğu gibi yanlış tepki ve tepkide bulunmama durumlarında da ne şekilde davranacağına </a:t>
            </a:r>
            <a:r>
              <a:rPr lang="tr-TR" sz="2800" dirty="0">
                <a:solidFill>
                  <a:srgbClr val="FF0000"/>
                </a:solidFill>
              </a:rPr>
              <a:t>öğretimin başında karar vermeli</a:t>
            </a:r>
            <a:r>
              <a:rPr lang="tr-TR" sz="2800" dirty="0"/>
              <a:t>dir.</a:t>
            </a:r>
          </a:p>
          <a:p>
            <a:pPr algn="just"/>
            <a:r>
              <a:rPr lang="tr-TR" sz="2800" dirty="0"/>
              <a:t>Öğrenci yanlış tepkide bulunduğunda öğretmen:</a:t>
            </a:r>
          </a:p>
          <a:p>
            <a:pPr lvl="1" algn="just"/>
            <a:r>
              <a:rPr lang="tr-TR" sz="2800" dirty="0">
                <a:solidFill>
                  <a:schemeClr val="tx1"/>
                </a:solidFill>
              </a:rPr>
              <a:t>Denemeyi tekrarlayabilir.</a:t>
            </a:r>
          </a:p>
          <a:p>
            <a:pPr lvl="1" algn="just"/>
            <a:r>
              <a:rPr lang="tr-TR" sz="2800" dirty="0">
                <a:solidFill>
                  <a:schemeClr val="tx1"/>
                </a:solidFill>
              </a:rPr>
              <a:t>Doğru yanıtı söyleyip bir sonraki denemeye geçebilir.</a:t>
            </a:r>
          </a:p>
          <a:p>
            <a:pPr lvl="1" algn="just"/>
            <a:r>
              <a:rPr lang="tr-TR" sz="2800" dirty="0">
                <a:solidFill>
                  <a:schemeClr val="tx1"/>
                </a:solidFill>
              </a:rPr>
              <a:t>Öğrencinin hatalı davranışını görmezden gelip bir sonraki denemeye geçebilir. </a:t>
            </a:r>
          </a:p>
        </p:txBody>
      </p:sp>
      <p:sp>
        <p:nvSpPr>
          <p:cNvPr id="4" name="Slayt Numarası Yer Tutucusu 3"/>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Altbilgi Yer Tutucusu 2"/>
          <p:cNvSpPr>
            <a:spLocks noGrp="1"/>
          </p:cNvSpPr>
          <p:nvPr>
            <p:ph type="ftr" sz="quarter" idx="11"/>
          </p:nvPr>
        </p:nvSpPr>
        <p:spPr/>
        <p:txBody>
          <a:bodyPr/>
          <a:lstStyle/>
          <a:p>
            <a:r>
              <a:rPr lang="da-DK"/>
              <a:t>Eşzamanlı İpucuyla Öğretim</a:t>
            </a:r>
            <a:endParaRPr lang="tr-TR"/>
          </a:p>
        </p:txBody>
      </p:sp>
      <p:sp>
        <p:nvSpPr>
          <p:cNvPr id="5" name="İçerik Yer Tutucusu 4"/>
          <p:cNvSpPr>
            <a:spLocks noGrp="1"/>
          </p:cNvSpPr>
          <p:nvPr>
            <p:ph sz="quarter" idx="1"/>
          </p:nvPr>
        </p:nvSpPr>
        <p:spPr/>
        <p:txBody>
          <a:bodyPr/>
          <a:lstStyle/>
          <a:p>
            <a:endParaRPr lang="tr-TR" sz="2800" dirty="0"/>
          </a:p>
          <a:p>
            <a:endParaRPr lang="tr-TR" sz="2800" dirty="0"/>
          </a:p>
          <a:p>
            <a:pPr marL="0" indent="0" algn="ctr">
              <a:buNone/>
            </a:pPr>
            <a:r>
              <a:rPr lang="tr-TR" sz="3200" b="1" dirty="0"/>
              <a:t>Eşzamanlı ipucuyla öğretimde öğretim akışı nasıldır?</a:t>
            </a:r>
          </a:p>
          <a:p>
            <a:endParaRPr lang="tr-TR"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888" y="3789040"/>
            <a:ext cx="2448272" cy="2444120"/>
          </a:xfrm>
          <a:prstGeom prst="rect">
            <a:avLst/>
          </a:prstGeom>
        </p:spPr>
      </p:pic>
      <p:sp>
        <p:nvSpPr>
          <p:cNvPr id="4" name="Slayt Numarası Yer Tutucusu 3"/>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9029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18C975-0D36-4711-9C1E-4AE9AF64D50F}"/>
              </a:ext>
            </a:extLst>
          </p:cNvPr>
          <p:cNvSpPr>
            <a:spLocks noGrp="1"/>
          </p:cNvSpPr>
          <p:nvPr>
            <p:ph type="title"/>
          </p:nvPr>
        </p:nvSpPr>
        <p:spPr>
          <a:xfrm>
            <a:off x="457200" y="152400"/>
            <a:ext cx="8229600" cy="982927"/>
          </a:xfrm>
        </p:spPr>
        <p:txBody>
          <a:bodyPr>
            <a:normAutofit/>
          </a:bodyPr>
          <a:lstStyle/>
          <a:p>
            <a:r>
              <a:rPr lang="tr-TR" b="1"/>
              <a:t>    U</a:t>
            </a:r>
            <a:r>
              <a:rPr lang="tr-TR" b="1" dirty="0"/>
              <a:t>				           T		   U</a:t>
            </a:r>
          </a:p>
        </p:txBody>
      </p:sp>
      <p:sp>
        <p:nvSpPr>
          <p:cNvPr id="3" name="Alt Bilgi Yer Tutucusu 2">
            <a:extLst>
              <a:ext uri="{FF2B5EF4-FFF2-40B4-BE49-F238E27FC236}">
                <a16:creationId xmlns:a16="http://schemas.microsoft.com/office/drawing/2014/main" id="{907008EF-FDE9-4CC4-9A7B-85C9F515A282}"/>
              </a:ext>
            </a:extLst>
          </p:cNvPr>
          <p:cNvSpPr>
            <a:spLocks noGrp="1"/>
          </p:cNvSpPr>
          <p:nvPr>
            <p:ph type="ftr" sz="quarter" idx="11"/>
          </p:nvPr>
        </p:nvSpPr>
        <p:spPr/>
        <p:txBody>
          <a:bodyPr/>
          <a:lstStyle/>
          <a:p>
            <a:r>
              <a:rPr lang="da-DK"/>
              <a:t>Eşzamanlı İpucuyla Öğretim</a:t>
            </a:r>
            <a:endParaRPr lang="tr-TR"/>
          </a:p>
        </p:txBody>
      </p:sp>
      <p:sp>
        <p:nvSpPr>
          <p:cNvPr id="4" name="Slayt Numarası Yer Tutucusu 3">
            <a:extLst>
              <a:ext uri="{FF2B5EF4-FFF2-40B4-BE49-F238E27FC236}">
                <a16:creationId xmlns:a16="http://schemas.microsoft.com/office/drawing/2014/main" id="{A2C0F863-3D00-4FAC-8292-F4561F6DD539}"/>
              </a:ext>
            </a:extLst>
          </p:cNvPr>
          <p:cNvSpPr>
            <a:spLocks noGrp="1"/>
          </p:cNvSpPr>
          <p:nvPr>
            <p:ph type="sldNum" sz="quarter" idx="12"/>
          </p:nvPr>
        </p:nvSpPr>
        <p:spPr/>
        <p:txBody>
          <a:bodyPr/>
          <a:lstStyle/>
          <a:p>
            <a:fld id="{B1DEFA8C-F947-479F-BE07-76B6B3F80BF1}" type="slidenum">
              <a:rPr lang="tr-TR" smtClean="0"/>
              <a:pPr/>
              <a:t>9</a:t>
            </a:fld>
            <a:endParaRPr lang="tr-TR"/>
          </a:p>
        </p:txBody>
      </p:sp>
      <p:graphicFrame>
        <p:nvGraphicFramePr>
          <p:cNvPr id="6" name="İçerik Yer Tutucusu 5">
            <a:extLst>
              <a:ext uri="{FF2B5EF4-FFF2-40B4-BE49-F238E27FC236}">
                <a16:creationId xmlns:a16="http://schemas.microsoft.com/office/drawing/2014/main" id="{F9993A2F-9E43-4F65-8636-3B0A091786E8}"/>
              </a:ext>
            </a:extLst>
          </p:cNvPr>
          <p:cNvGraphicFramePr>
            <a:graphicFrameLocks noGrp="1"/>
          </p:cNvGraphicFramePr>
          <p:nvPr>
            <p:ph sz="quarter" idx="1"/>
            <p:extLst>
              <p:ext uri="{D42A27DB-BD31-4B8C-83A1-F6EECF244321}">
                <p14:modId xmlns:p14="http://schemas.microsoft.com/office/powerpoint/2010/main" val="3170238636"/>
              </p:ext>
            </p:extLst>
          </p:nvPr>
        </p:nvGraphicFramePr>
        <p:xfrm>
          <a:off x="251520" y="1277276"/>
          <a:ext cx="8712968"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Ok: Sağ 9">
            <a:extLst>
              <a:ext uri="{FF2B5EF4-FFF2-40B4-BE49-F238E27FC236}">
                <a16:creationId xmlns:a16="http://schemas.microsoft.com/office/drawing/2014/main" id="{FD928E72-4EBF-4B3F-A5F4-6F4551179AFE}"/>
              </a:ext>
            </a:extLst>
          </p:cNvPr>
          <p:cNvSpPr/>
          <p:nvPr/>
        </p:nvSpPr>
        <p:spPr>
          <a:xfrm>
            <a:off x="3521584" y="712120"/>
            <a:ext cx="978408" cy="26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k: Sağ 10">
            <a:extLst>
              <a:ext uri="{FF2B5EF4-FFF2-40B4-BE49-F238E27FC236}">
                <a16:creationId xmlns:a16="http://schemas.microsoft.com/office/drawing/2014/main" id="{6A05AA6E-3ACD-447E-B502-7B8417C78577}"/>
              </a:ext>
            </a:extLst>
          </p:cNvPr>
          <p:cNvSpPr/>
          <p:nvPr/>
        </p:nvSpPr>
        <p:spPr>
          <a:xfrm>
            <a:off x="6228184" y="764704"/>
            <a:ext cx="978408" cy="26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368762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ŞZAMANLI İPUCUYLA ÖĞRETİM&amp;quot;&quot;/&gt;&lt;property id=&quot;20307&quot; value=&quot;256&quot;/&gt;&lt;/object&gt;&lt;object type=&quot;3&quot; unique_id=&quot;10005&quot;&gt;&lt;property id=&quot;20148&quot; value=&quot;5&quot;/&gt;&lt;property id=&quot;20300&quot; value=&quot;Slide 2 - &amp;quot;İçerik&amp;quot;&quot;/&gt;&lt;property id=&quot;20307&quot; value=&quot;257&quot;/&gt;&lt;/object&gt;&lt;object type=&quot;3&quot; unique_id=&quot;10006&quot;&gt;&lt;property id=&quot;20148&quot; value=&quot;5&quot;/&gt;&lt;property id=&quot;20300&quot; value=&quot;Slide 3 - &amp;quot;Eşzamanlı ipucuyla öğretim hangi gruplara öğretim sunmada kullanılır?&amp;quot;&quot;/&gt;&lt;property id=&quot;20307&quot; value=&quot;290&quot;/&gt;&lt;/object&gt;&lt;object type=&quot;3&quot; unique_id=&quot;10007&quot;&gt;&lt;property id=&quot;20148&quot; value=&quot;5&quot;/&gt;&lt;property id=&quot;20300&quot; value=&quot;Slide 4 - &amp;quot;Eşzamanlı ipucuyla öğretim nedir?&amp;quot;&quot;/&gt;&lt;property id=&quot;20307&quot; value=&quot;258&quot;/&gt;&lt;/object&gt;&lt;object type=&quot;3&quot; unique_id=&quot;10008&quot;&gt;&lt;property id=&quot;20148&quot; value=&quot;5&quot;/&gt;&lt;property id=&quot;20300&quot; value=&quot;Slide 5 - &amp;quot;Eşzamanlı ipucuyla öğretimde deneme sayısına nasıl karar verilir?&amp;quot;&quot;/&gt;&lt;property id=&quot;20307&quot; value=&quot;259&quot;/&gt;&lt;/object&gt;&lt;object type=&quot;3&quot; unique_id=&quot;10009&quot;&gt;&lt;property id=&quot;20148&quot; value=&quot;5&quot;/&gt;&lt;property id=&quot;20300&quot; value=&quot;Slide 6 - &amp;quot;Eşzamanlı ipucuyla öğretimde öğrenci tepkilerine nasıl tepkide bulunulur?&amp;quot;&quot;/&gt;&lt;property id=&quot;20307&quot; value=&quot;268&quot;/&gt;&lt;/object&gt;&lt;object type=&quot;3&quot; unique_id=&quot;10010&quot;&gt;&lt;property id=&quot;20148&quot; value=&quot;5&quot;/&gt;&lt;property id=&quot;20300&quot; value=&quot;Slide 7&quot;/&gt;&lt;property id=&quot;20307&quot; value=&quot;269&quot;/&gt;&lt;/object&gt;&lt;object type=&quot;3&quot; unique_id=&quot;10011&quot;&gt;&lt;property id=&quot;20148&quot; value=&quot;5&quot;/&gt;&lt;property id=&quot;20300&quot; value=&quot;Slide 9 - &amp;quot;Eşzamanlı ipucuyla öğretim kullanılarak bir deneme nasıl gerçekleştirilir? (Kavram örneği)&amp;quot;&quot;/&gt;&lt;property id=&quot;20307&quot; value=&quot;270&quot;/&gt;&lt;/object&gt;&lt;object type=&quot;3&quot; unique_id=&quot;10012&quot;&gt;&lt;property id=&quot;20148&quot; value=&quot;5&quot;/&gt;&lt;property id=&quot;20300&quot; value=&quot;Slide 10&quot;/&gt;&lt;property id=&quot;20307&quot; value=&quot;271&quot;/&gt;&lt;/object&gt;&lt;object type=&quot;3&quot; unique_id=&quot;10013&quot;&gt;&lt;property id=&quot;20148&quot; value=&quot;5&quot;/&gt;&lt;property id=&quot;20300&quot; value=&quot;Slide 11&quot;/&gt;&lt;property id=&quot;20307&quot; value=&quot;272&quot;/&gt;&lt;/object&gt;&lt;object type=&quot;3&quot; unique_id=&quot;10014&quot;&gt;&lt;property id=&quot;20148&quot; value=&quot;5&quot;/&gt;&lt;property id=&quot;20300&quot; value=&quot;Slide 13&quot;/&gt;&lt;property id=&quot;20307&quot; value=&quot;288&quot;/&gt;&lt;/object&gt;&lt;object type=&quot;3&quot; unique_id=&quot;10015&quot;&gt;&lt;property id=&quot;20148&quot; value=&quot;5&quot;/&gt;&lt;property id=&quot;20300&quot; value=&quot;Slide 14&quot;/&gt;&lt;property id=&quot;20307&quot; value=&quot;289&quot;/&gt;&lt;/object&gt;&lt;object type=&quot;3&quot; unique_id=&quot;10016&quot;&gt;&lt;property id=&quot;20148&quot; value=&quot;5&quot;/&gt;&lt;property id=&quot;20300&quot; value=&quot;Slide 15 - &amp;quot;Eşzamanlı ipucuyla öğretim kullanılarak bir deneme nasıl gerçekleştirilir? (Beceri örneği)&amp;quot;&quot;/&gt;&lt;property id=&quot;20307&quot; value=&quot;273&quot;/&gt;&lt;/object&gt;&lt;object type=&quot;3&quot; unique_id=&quot;10017&quot;&gt;&lt;property id=&quot;20148&quot; value=&quot;5&quot;/&gt;&lt;property id=&quot;20300&quot; value=&quot;Slide 16&quot;/&gt;&lt;property id=&quot;20307&quot; value=&quot;274&quot;/&gt;&lt;/object&gt;&lt;object type=&quot;3&quot; unique_id=&quot;10018&quot;&gt;&lt;property id=&quot;20148&quot; value=&quot;5&quot;/&gt;&lt;property id=&quot;20300&quot; value=&quot;Slide 17&quot;/&gt;&lt;property id=&quot;20307&quot; value=&quot;275&quot;/&gt;&lt;/object&gt;&lt;object type=&quot;3&quot; unique_id=&quot;10019&quot;&gt;&lt;property id=&quot;20148&quot; value=&quot;5&quot;/&gt;&lt;property id=&quot;20300&quot; value=&quot;Slide 18&quot;/&gt;&lt;property id=&quot;20307&quot; value=&quot;276&quot;/&gt;&lt;/object&gt;&lt;object type=&quot;3&quot; unique_id=&quot;10020&quot;&gt;&lt;property id=&quot;20148&quot; value=&quot;5&quot;/&gt;&lt;property id=&quot;20300&quot; value=&quot;Slide 19&quot;/&gt;&lt;property id=&quot;20307&quot; value=&quot;277&quot;/&gt;&lt;/object&gt;&lt;object type=&quot;3&quot; unique_id=&quot;10021&quot;&gt;&lt;property id=&quot;20148&quot; value=&quot;5&quot;/&gt;&lt;property id=&quot;20300&quot; value=&quot;Slide 20&quot;/&gt;&lt;property id=&quot;20307&quot; value=&quot;278&quot;/&gt;&lt;/object&gt;&lt;object type=&quot;3&quot; unique_id=&quot;10022&quot;&gt;&lt;property id=&quot;20148&quot; value=&quot;5&quot;/&gt;&lt;property id=&quot;20300&quot; value=&quot;Slide 21&quot;/&gt;&lt;property id=&quot;20307&quot; value=&quot;279&quot;/&gt;&lt;/object&gt;&lt;object type=&quot;3&quot; unique_id=&quot;10023&quot;&gt;&lt;property id=&quot;20148&quot; value=&quot;5&quot;/&gt;&lt;property id=&quot;20300&quot; value=&quot;Slide 22&quot;/&gt;&lt;property id=&quot;20307&quot; value=&quot;280&quot;/&gt;&lt;/object&gt;&lt;object type=&quot;3&quot; unique_id=&quot;10024&quot;&gt;&lt;property id=&quot;20148&quot; value=&quot;5&quot;/&gt;&lt;property id=&quot;20300&quot; value=&quot;Slide 23&quot;/&gt;&lt;property id=&quot;20307&quot; value=&quot;281&quot;/&gt;&lt;/object&gt;&lt;object type=&quot;3&quot; unique_id=&quot;10025&quot;&gt;&lt;property id=&quot;20148&quot; value=&quot;5&quot;/&gt;&lt;property id=&quot;20300&quot; value=&quot;Slide 24&quot;/&gt;&lt;property id=&quot;20307&quot; value=&quot;282&quot;/&gt;&lt;/object&gt;&lt;object type=&quot;3&quot; unique_id=&quot;10026&quot;&gt;&lt;property id=&quot;20148&quot; value=&quot;5&quot;/&gt;&lt;property id=&quot;20300&quot; value=&quot;Slide 25&quot;/&gt;&lt;property id=&quot;20307&quot; value=&quot;283&quot;/&gt;&lt;/object&gt;&lt;object type=&quot;3&quot; unique_id=&quot;10027&quot;&gt;&lt;property id=&quot;20148&quot; value=&quot;5&quot;/&gt;&lt;property id=&quot;20300&quot; value=&quot;Slide 26&quot;/&gt;&lt;property id=&quot;20307&quot; value=&quot;284&quot;/&gt;&lt;/object&gt;&lt;object type=&quot;3&quot; unique_id=&quot;10028&quot;&gt;&lt;property id=&quot;20148&quot; value=&quot;5&quot;/&gt;&lt;property id=&quot;20300&quot; value=&quot;Slide 27&quot;/&gt;&lt;property id=&quot;20307&quot; value=&quot;285&quot;/&gt;&lt;/object&gt;&lt;object type=&quot;3&quot; unique_id=&quot;10029&quot;&gt;&lt;property id=&quot;20148&quot; value=&quot;5&quot;/&gt;&lt;property id=&quot;20300&quot; value=&quot;Slide 28&quot;/&gt;&lt;property id=&quot;20307&quot; value=&quot;286&quot;/&gt;&lt;/object&gt;&lt;object type=&quot;3&quot; unique_id=&quot;10030&quot;&gt;&lt;property id=&quot;20148&quot; value=&quot;5&quot;/&gt;&lt;property id=&quot;20300&quot; value=&quot;Slide 29&quot;/&gt;&lt;property id=&quot;20307&quot; value=&quot;287&quot;/&gt;&lt;/object&gt;&lt;object type=&quot;3&quot; unique_id=&quot;10031&quot;&gt;&lt;property id=&quot;20148&quot; value=&quot;5&quot;/&gt;&lt;property id=&quot;20300&quot; value=&quot;Slide 30 - &amp;quot;Eşzamanlı ipucuyla öğretimde yoklama oturumları nasıl düzenlenir?&amp;quot;&quot;/&gt;&lt;property id=&quot;20307&quot; value=&quot;260&quot;/&gt;&lt;/object&gt;&lt;object type=&quot;3&quot; unique_id=&quot;10032&quot;&gt;&lt;property id=&quot;20148&quot; value=&quot;5&quot;/&gt;&lt;property id=&quot;20300&quot; value=&quot;Slide 31&quot;/&gt;&lt;property id=&quot;20307&quot; value=&quot;261&quot;/&gt;&lt;/object&gt;&lt;object type=&quot;3&quot; unique_id=&quot;10033&quot;&gt;&lt;property id=&quot;20148&quot; value=&quot;5&quot;/&gt;&lt;property id=&quot;20300&quot; value=&quot;Slide 32&quot;/&gt;&lt;property id=&quot;20307&quot; value=&quot;262&quot;/&gt;&lt;/object&gt;&lt;object type=&quot;3&quot; unique_id=&quot;10034&quot;&gt;&lt;property id=&quot;20148&quot; value=&quot;5&quot;/&gt;&lt;property id=&quot;20300&quot; value=&quot;Slide 33&quot;/&gt;&lt;property id=&quot;20307&quot; value=&quot;263&quot;/&gt;&lt;/object&gt;&lt;object type=&quot;3&quot; unique_id=&quot;10035&quot;&gt;&lt;property id=&quot;20148&quot; value=&quot;5&quot;/&gt;&lt;property id=&quot;20300&quot; value=&quot;Slide 34 - &amp;quot;Eşzamanlı İpucuyla Öğretim Yoklama Oturumu Veri Kayıt Formu Örneği&amp;quot;&quot;/&gt;&lt;property id=&quot;20307&quot; value=&quot;266&quot;/&gt;&lt;/object&gt;&lt;object type=&quot;3&quot; unique_id=&quot;10444&quot;&gt;&lt;property id=&quot;20148&quot; value=&quot;5&quot;/&gt;&lt;property id=&quot;20300&quot; value=&quot;Slide 8&quot;/&gt;&lt;property id=&quot;20307&quot; value=&quot;291&quot;/&gt;&lt;/object&gt;&lt;object type=&quot;3&quot; unique_id=&quot;11215&quot;&gt;&lt;property id=&quot;20148&quot; value=&quot;5&quot;/&gt;&lt;property id=&quot;20300&quot; value=&quot;Slide 12&quot;/&gt;&lt;property id=&quot;20307&quot; value=&quot;292&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Kayna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915</TotalTime>
  <Words>2177</Words>
  <Application>Microsoft Macintosh PowerPoint</Application>
  <PresentationFormat>Ekran Gösterisi (4:3)</PresentationFormat>
  <Paragraphs>263</Paragraphs>
  <Slides>34</Slides>
  <Notes>27</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34</vt:i4>
      </vt:variant>
    </vt:vector>
  </HeadingPairs>
  <TitlesOfParts>
    <vt:vector size="41" baseType="lpstr">
      <vt:lpstr>Bookman Old Style</vt:lpstr>
      <vt:lpstr>Calibri</vt:lpstr>
      <vt:lpstr>Gill Sans MT</vt:lpstr>
      <vt:lpstr>Wingdings</vt:lpstr>
      <vt:lpstr>Wingdings 3</vt:lpstr>
      <vt:lpstr>Kaynak</vt:lpstr>
      <vt:lpstr>1_Kaynak</vt:lpstr>
      <vt:lpstr>EŞZAMANLI İPUCUYLA ÖĞRETİM</vt:lpstr>
      <vt:lpstr>İçerik</vt:lpstr>
      <vt:lpstr>Eşzamanlı ipucuyla öğretim hangi gruplara öğretim sunmada kullanılır?</vt:lpstr>
      <vt:lpstr>Eşzamanlı ipucuyla öğretim nedir?</vt:lpstr>
      <vt:lpstr>Eşzamanlı ipucuyla öğretimde deneme sayısına nasıl karar verilir?</vt:lpstr>
      <vt:lpstr>Eşzamanlı ipucuyla öğretimde öğrenci tepkilerine nasıl tepkide bulunulur?</vt:lpstr>
      <vt:lpstr>PowerPoint Sunusu</vt:lpstr>
      <vt:lpstr>PowerPoint Sunusu</vt:lpstr>
      <vt:lpstr>    U               T     U</vt:lpstr>
      <vt:lpstr>Eşzamanlı ipucuyla öğretim kullanılarak bir deneme nasıl gerçekleştirilir? (Kavram örneği)</vt:lpstr>
      <vt:lpstr>PowerPoint Sunusu</vt:lpstr>
      <vt:lpstr>PowerPoint Sunusu</vt:lpstr>
      <vt:lpstr>PowerPoint Sunusu</vt:lpstr>
      <vt:lpstr>PowerPoint Sunusu</vt:lpstr>
      <vt:lpstr>Eşzamanlı ipucuyla öğretim kullanılarak bir deneme nasıl gerçekleştirilir? (Beceri örneği)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Eşzamanlı ipucuyla öğretimde yoklama oturumları nasıl düzenlenir?</vt:lpstr>
      <vt:lpstr>PowerPoint Sunusu</vt:lpstr>
      <vt:lpstr>PowerPoint Sunusu</vt:lpstr>
      <vt:lpstr>PowerPoint Sunusu</vt:lpstr>
      <vt:lpstr>Eşzamanlı İpucuyla Öğretim Yoklama Oturumu Veri Kayıt Formu Örneği</vt:lpstr>
      <vt:lpstr>Eşzamanlı İpucuyla Öğretim Grafik Örneği</vt:lpstr>
      <vt:lpstr>Genelleme Verileri İçin Sütun Grafiği Örneği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EŞZAMANLI İPUCUYLA ÖĞRETİM</dc:title>
  <cp:lastModifiedBy>Nuray ÖNCÜL</cp:lastModifiedBy>
  <cp:revision>269</cp:revision>
  <cp:lastPrinted>2019-05-07T11:49:14Z</cp:lastPrinted>
  <dcterms:modified xsi:type="dcterms:W3CDTF">2022-12-22T06:41:29Z</dcterms:modified>
</cp:coreProperties>
</file>