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715000" type="screen16x1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6" roundtripDataSignature="AMtx7mgMrKlr7wd4fZ+J9qZUJ8vnL0zpg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84" y="90"/>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686109"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3" name="Google Shape;12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3: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4" name="Google Shape;144;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1" name="Google Shape;151;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8" name="Google Shape;15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5" name="Google Shape;165;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2" name="Google Shape;172;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9: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ctrTitle"/>
          </p:nvPr>
        </p:nvSpPr>
        <p:spPr>
          <a:xfrm>
            <a:off x="311708" y="827306"/>
            <a:ext cx="8520600" cy="2280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2"/>
          <p:cNvSpPr txBox="1">
            <a:spLocks noGrp="1"/>
          </p:cNvSpPr>
          <p:nvPr>
            <p:ph type="subTitle" idx="1"/>
          </p:nvPr>
        </p:nvSpPr>
        <p:spPr>
          <a:xfrm>
            <a:off x="311700" y="3149028"/>
            <a:ext cx="8520600" cy="8808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2"/>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31"/>
          <p:cNvSpPr txBox="1">
            <a:spLocks noGrp="1"/>
          </p:cNvSpPr>
          <p:nvPr>
            <p:ph type="title" hasCustomPrompt="1"/>
          </p:nvPr>
        </p:nvSpPr>
        <p:spPr>
          <a:xfrm>
            <a:off x="311700" y="1229028"/>
            <a:ext cx="8520600" cy="21819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31"/>
          <p:cNvSpPr txBox="1">
            <a:spLocks noGrp="1"/>
          </p:cNvSpPr>
          <p:nvPr>
            <p:ph type="body" idx="1"/>
          </p:nvPr>
        </p:nvSpPr>
        <p:spPr>
          <a:xfrm>
            <a:off x="311700" y="3502472"/>
            <a:ext cx="8520600" cy="14451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31"/>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32"/>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23"/>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23"/>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311700" y="2389833"/>
            <a:ext cx="8520600" cy="935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24"/>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25"/>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25"/>
          <p:cNvSpPr txBox="1">
            <a:spLocks noGrp="1"/>
          </p:cNvSpPr>
          <p:nvPr>
            <p:ph type="body" idx="1"/>
          </p:nvPr>
        </p:nvSpPr>
        <p:spPr>
          <a:xfrm>
            <a:off x="311700" y="1280528"/>
            <a:ext cx="3999900" cy="37959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25"/>
          <p:cNvSpPr txBox="1">
            <a:spLocks noGrp="1"/>
          </p:cNvSpPr>
          <p:nvPr>
            <p:ph type="body" idx="2"/>
          </p:nvPr>
        </p:nvSpPr>
        <p:spPr>
          <a:xfrm>
            <a:off x="4832400" y="1280528"/>
            <a:ext cx="3999900" cy="37959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25"/>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26"/>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27"/>
          <p:cNvSpPr txBox="1">
            <a:spLocks noGrp="1"/>
          </p:cNvSpPr>
          <p:nvPr>
            <p:ph type="title"/>
          </p:nvPr>
        </p:nvSpPr>
        <p:spPr>
          <a:xfrm>
            <a:off x="311700" y="617333"/>
            <a:ext cx="2808000" cy="839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7"/>
          <p:cNvSpPr txBox="1">
            <a:spLocks noGrp="1"/>
          </p:cNvSpPr>
          <p:nvPr>
            <p:ph type="body" idx="1"/>
          </p:nvPr>
        </p:nvSpPr>
        <p:spPr>
          <a:xfrm>
            <a:off x="311700" y="1544000"/>
            <a:ext cx="2808000" cy="35328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7"/>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28"/>
          <p:cNvSpPr txBox="1">
            <a:spLocks noGrp="1"/>
          </p:cNvSpPr>
          <p:nvPr>
            <p:ph type="title"/>
          </p:nvPr>
        </p:nvSpPr>
        <p:spPr>
          <a:xfrm>
            <a:off x="490250" y="500167"/>
            <a:ext cx="6367800" cy="4545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28"/>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29"/>
          <p:cNvSpPr/>
          <p:nvPr/>
        </p:nvSpPr>
        <p:spPr>
          <a:xfrm>
            <a:off x="4572000" y="-139"/>
            <a:ext cx="4572000" cy="5715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9"/>
          <p:cNvSpPr txBox="1">
            <a:spLocks noGrp="1"/>
          </p:cNvSpPr>
          <p:nvPr>
            <p:ph type="title"/>
          </p:nvPr>
        </p:nvSpPr>
        <p:spPr>
          <a:xfrm>
            <a:off x="265500" y="1370194"/>
            <a:ext cx="4045200" cy="1647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29"/>
          <p:cNvSpPr txBox="1">
            <a:spLocks noGrp="1"/>
          </p:cNvSpPr>
          <p:nvPr>
            <p:ph type="subTitle" idx="1"/>
          </p:nvPr>
        </p:nvSpPr>
        <p:spPr>
          <a:xfrm>
            <a:off x="265500" y="3114528"/>
            <a:ext cx="4045200" cy="1372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29"/>
          <p:cNvSpPr txBox="1">
            <a:spLocks noGrp="1"/>
          </p:cNvSpPr>
          <p:nvPr>
            <p:ph type="body" idx="2"/>
          </p:nvPr>
        </p:nvSpPr>
        <p:spPr>
          <a:xfrm>
            <a:off x="4939500" y="804528"/>
            <a:ext cx="3837000" cy="41058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29"/>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30"/>
          <p:cNvSpPr txBox="1">
            <a:spLocks noGrp="1"/>
          </p:cNvSpPr>
          <p:nvPr>
            <p:ph type="body" idx="1"/>
          </p:nvPr>
        </p:nvSpPr>
        <p:spPr>
          <a:xfrm>
            <a:off x="311700" y="4700639"/>
            <a:ext cx="5998800" cy="6723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30"/>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1"/>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1"/>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
          <p:cNvSpPr txBox="1"/>
          <p:nvPr/>
        </p:nvSpPr>
        <p:spPr>
          <a:xfrm>
            <a:off x="0" y="3189775"/>
            <a:ext cx="9144000" cy="4983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tr-TR" sz="2400" b="1" i="0" u="none" strike="noStrike" cap="none">
                <a:solidFill>
                  <a:srgbClr val="FFFFFF"/>
                </a:solidFill>
                <a:latin typeface="Arial"/>
                <a:ea typeface="Arial"/>
                <a:cs typeface="Arial"/>
                <a:sym typeface="Arial"/>
              </a:rPr>
              <a:t>DERS ADI</a:t>
            </a:r>
            <a:endParaRPr sz="1400" b="0" i="0" u="none" strike="noStrike" cap="none">
              <a:solidFill>
                <a:srgbClr val="FFFFFF"/>
              </a:solidFill>
              <a:latin typeface="Arial"/>
              <a:ea typeface="Arial"/>
              <a:cs typeface="Arial"/>
              <a:sym typeface="Arial"/>
            </a:endParaRPr>
          </a:p>
        </p:txBody>
      </p:sp>
      <p:sp>
        <p:nvSpPr>
          <p:cNvPr id="55" name="Google Shape;55;p1"/>
          <p:cNvSpPr txBox="1"/>
          <p:nvPr/>
        </p:nvSpPr>
        <p:spPr>
          <a:xfrm>
            <a:off x="0" y="5151594"/>
            <a:ext cx="1145381" cy="496732"/>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tr-TR" sz="1200" b="1" i="0" u="none" strike="noStrike" cap="none" dirty="0">
                <a:solidFill>
                  <a:srgbClr val="FFFFFF"/>
                </a:solidFill>
                <a:latin typeface="Arial"/>
                <a:ea typeface="Arial"/>
                <a:cs typeface="Arial"/>
                <a:sym typeface="Arial"/>
              </a:rPr>
              <a:t>Hafta </a:t>
            </a:r>
            <a:r>
              <a:rPr lang="tr-TR" sz="1200" b="1" i="0" u="none" strike="noStrike" cap="none" dirty="0" smtClean="0">
                <a:solidFill>
                  <a:srgbClr val="FFFFFF"/>
                </a:solidFill>
                <a:latin typeface="Arial"/>
                <a:ea typeface="Arial"/>
                <a:cs typeface="Arial"/>
                <a:sym typeface="Arial"/>
              </a:rPr>
              <a:t>2</a:t>
            </a:r>
          </a:p>
          <a:p>
            <a:pPr marL="0" marR="0" lvl="0" indent="0" algn="ctr" rtl="0">
              <a:lnSpc>
                <a:spcPct val="100000"/>
              </a:lnSpc>
              <a:spcBef>
                <a:spcPts val="0"/>
              </a:spcBef>
              <a:spcAft>
                <a:spcPts val="0"/>
              </a:spcAft>
              <a:buClr>
                <a:srgbClr val="000000"/>
              </a:buClr>
              <a:buSzPts val="1200"/>
              <a:buFont typeface="Arial"/>
              <a:buNone/>
            </a:pPr>
            <a:r>
              <a:rPr lang="tr-TR" sz="1200" b="1" dirty="0" smtClean="0">
                <a:solidFill>
                  <a:srgbClr val="FFFFFF"/>
                </a:solidFill>
              </a:rPr>
              <a:t>Sunu 1</a:t>
            </a:r>
            <a:endParaRPr sz="1200" b="1" i="0" u="none" strike="noStrike" cap="none" dirty="0">
              <a:solidFill>
                <a:srgbClr val="FFFFFF"/>
              </a:solidFill>
              <a:latin typeface="Arial"/>
              <a:ea typeface="Arial"/>
              <a:cs typeface="Arial"/>
              <a:sym typeface="Arial"/>
            </a:endParaRPr>
          </a:p>
        </p:txBody>
      </p:sp>
      <p:sp>
        <p:nvSpPr>
          <p:cNvPr id="56" name="Google Shape;56;p1"/>
          <p:cNvSpPr txBox="1"/>
          <p:nvPr/>
        </p:nvSpPr>
        <p:spPr>
          <a:xfrm>
            <a:off x="2850" y="4587043"/>
            <a:ext cx="9138300" cy="2175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tr-TR" sz="1200" b="0" i="0" u="none" strike="noStrike" cap="none">
                <a:solidFill>
                  <a:srgbClr val="FFFFFF"/>
                </a:solidFill>
                <a:latin typeface="Arial"/>
                <a:ea typeface="Arial"/>
                <a:cs typeface="Arial"/>
                <a:sym typeface="Arial"/>
              </a:rPr>
              <a:t>Doç. Dr. </a:t>
            </a:r>
            <a:r>
              <a:rPr lang="tr-TR" sz="1200">
                <a:solidFill>
                  <a:srgbClr val="FFFFFF"/>
                </a:solidFill>
              </a:rPr>
              <a:t>Barış KILINÇ</a:t>
            </a:r>
            <a:endParaRPr sz="1200" b="0" i="0" u="none" strike="noStrike" cap="none">
              <a:solidFill>
                <a:srgbClr val="FFFFFF"/>
              </a:solidFill>
              <a:latin typeface="Arial"/>
              <a:ea typeface="Arial"/>
              <a:cs typeface="Arial"/>
              <a:sym typeface="Arial"/>
            </a:endParaRPr>
          </a:p>
        </p:txBody>
      </p:sp>
      <p:sp>
        <p:nvSpPr>
          <p:cNvPr id="57" name="Google Shape;57;p1"/>
          <p:cNvSpPr txBox="1"/>
          <p:nvPr/>
        </p:nvSpPr>
        <p:spPr>
          <a:xfrm>
            <a:off x="0" y="4070199"/>
            <a:ext cx="9144000" cy="3579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tr-TR" sz="2000" b="1" dirty="0">
                <a:solidFill>
                  <a:srgbClr val="FFFFFF"/>
                </a:solidFill>
              </a:rPr>
              <a:t> </a:t>
            </a:r>
            <a:r>
              <a:rPr lang="tr-TR" sz="2000" b="1" dirty="0" smtClean="0">
                <a:solidFill>
                  <a:srgbClr val="FFFFFF"/>
                </a:solidFill>
              </a:rPr>
              <a:t>     </a:t>
            </a:r>
            <a:r>
              <a:rPr lang="tr-TR" sz="2000" b="1" dirty="0" smtClean="0">
                <a:solidFill>
                  <a:srgbClr val="FFFFFF"/>
                </a:solidFill>
              </a:rPr>
              <a:t>Kitle </a:t>
            </a:r>
            <a:r>
              <a:rPr lang="tr-TR" sz="2000" b="1" dirty="0">
                <a:solidFill>
                  <a:srgbClr val="FFFFFF"/>
                </a:solidFill>
              </a:rPr>
              <a:t>İletişimi, Kitle Kültürü ve Eleştirel Yaklaşımlar: Kültürel Çalışmalar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7"/>
        <p:cNvGrpSpPr/>
        <p:nvPr/>
      </p:nvGrpSpPr>
      <p:grpSpPr>
        <a:xfrm>
          <a:off x="0" y="0"/>
          <a:ext cx="0" cy="0"/>
          <a:chOff x="0" y="0"/>
          <a:chExt cx="0" cy="0"/>
        </a:xfrm>
      </p:grpSpPr>
      <p:sp>
        <p:nvSpPr>
          <p:cNvPr id="118" name="Google Shape;118;p10"/>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a:solidFill>
                  <a:srgbClr val="0E457F"/>
                </a:solidFill>
              </a:rPr>
              <a:t>K</a:t>
            </a:r>
            <a:r>
              <a:rPr lang="tr-TR" sz="1200" dirty="0" smtClean="0">
                <a:solidFill>
                  <a:srgbClr val="0E457F"/>
                </a:solidFill>
              </a:rPr>
              <a:t>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19" name="Google Shape;119;p10"/>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Richard Hoggard ve Edward Palmer Thompson</a:t>
            </a:r>
            <a:endParaRPr sz="2000" b="1" i="0" u="none" strike="noStrike" cap="none">
              <a:solidFill>
                <a:srgbClr val="0E457F"/>
              </a:solidFill>
              <a:latin typeface="Arial"/>
              <a:ea typeface="Arial"/>
              <a:cs typeface="Arial"/>
              <a:sym typeface="Arial"/>
            </a:endParaRPr>
          </a:p>
        </p:txBody>
      </p:sp>
      <p:sp>
        <p:nvSpPr>
          <p:cNvPr id="120" name="Google Shape;120;p10"/>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b="1" dirty="0"/>
              <a:t>E. P. </a:t>
            </a:r>
            <a:r>
              <a:rPr lang="tr-TR" sz="1800" b="1" dirty="0" err="1"/>
              <a:t>Tompson</a:t>
            </a:r>
            <a:r>
              <a:rPr lang="tr-TR" sz="1800" dirty="0"/>
              <a:t> 1924’te İngiltere’de doğmuştur. İkinci Dünya Savaşı’nda Afrika ve İtalya’da görev </a:t>
            </a:r>
            <a:r>
              <a:rPr lang="tr-TR" sz="1800" dirty="0" smtClean="0"/>
              <a:t>yapmıştır. </a:t>
            </a:r>
            <a:r>
              <a:rPr lang="tr-TR" sz="1800" dirty="0"/>
              <a:t>Savaş sonrasında Cambridge Üniversitesi’ni bitirmiştir. 1956’da İngiliz Komünist </a:t>
            </a:r>
            <a:r>
              <a:rPr lang="tr-TR" sz="1800" dirty="0" smtClean="0"/>
              <a:t>Partisi Marksist </a:t>
            </a:r>
            <a:r>
              <a:rPr lang="tr-TR" sz="1800" dirty="0"/>
              <a:t>Tarihçiler grubunun pek çok üyesi ile birlikte </a:t>
            </a:r>
            <a:r>
              <a:rPr lang="tr-TR" sz="1800" dirty="0" err="1"/>
              <a:t>Stalinist</a:t>
            </a:r>
            <a:r>
              <a:rPr lang="tr-TR" sz="1800" dirty="0"/>
              <a:t> politikaları </a:t>
            </a:r>
            <a:r>
              <a:rPr lang="tr-TR" sz="1800" dirty="0" smtClean="0"/>
              <a:t>eleştirerek, </a:t>
            </a:r>
            <a:r>
              <a:rPr lang="tr-TR" sz="1800" dirty="0"/>
              <a:t>partiden ayrılmıştır. 1957’de </a:t>
            </a:r>
            <a:r>
              <a:rPr lang="tr-TR" sz="1800" dirty="0" err="1"/>
              <a:t>The</a:t>
            </a:r>
            <a:r>
              <a:rPr lang="tr-TR" sz="1800" dirty="0"/>
              <a:t> New </a:t>
            </a:r>
            <a:r>
              <a:rPr lang="tr-TR" sz="1800" dirty="0" err="1"/>
              <a:t>Reasoner</a:t>
            </a:r>
            <a:r>
              <a:rPr lang="tr-TR" sz="1800" dirty="0"/>
              <a:t> dergisinin kurucuları arasında yer </a:t>
            </a:r>
            <a:r>
              <a:rPr lang="tr-TR" sz="1800" dirty="0" smtClean="0"/>
              <a:t>almıştır. </a:t>
            </a:r>
            <a:r>
              <a:rPr lang="tr-TR" sz="1800" dirty="0"/>
              <a:t>Bu dergi daha sonra dönemin genç kuşak sol entelektüellerinin ve öğrencilerinin içinde yer aldığı New </a:t>
            </a:r>
            <a:r>
              <a:rPr lang="tr-TR" sz="1800" dirty="0" err="1"/>
              <a:t>Left</a:t>
            </a:r>
            <a:r>
              <a:rPr lang="tr-TR" sz="1800" dirty="0"/>
              <a:t> </a:t>
            </a:r>
            <a:r>
              <a:rPr lang="tr-TR" sz="1800" dirty="0" err="1"/>
              <a:t>Review’nun</a:t>
            </a:r>
            <a:r>
              <a:rPr lang="tr-TR" sz="1800" dirty="0"/>
              <a:t> çıkışına öncülük etmiş ve uzun süre bu derginin </a:t>
            </a:r>
            <a:r>
              <a:rPr lang="tr-TR" sz="1800" dirty="0" err="1"/>
              <a:t>editoryal</a:t>
            </a:r>
            <a:r>
              <a:rPr lang="tr-TR" sz="1800" dirty="0"/>
              <a:t> kurulunu yönetmiştir</a:t>
            </a:r>
            <a:r>
              <a:rPr lang="tr-TR" sz="1800" dirty="0" smtClean="0"/>
              <a:t>. İngiliz </a:t>
            </a:r>
            <a:r>
              <a:rPr lang="tr-TR" sz="1800" dirty="0"/>
              <a:t>İşçi Sınıfının Oluşumu kitabında </a:t>
            </a:r>
            <a:r>
              <a:rPr lang="tr-TR" sz="1800" dirty="0" err="1"/>
              <a:t>Tompson</a:t>
            </a:r>
            <a:r>
              <a:rPr lang="tr-TR" sz="1800" dirty="0"/>
              <a:t>, 18. yüzyılın ikinci yarısından </a:t>
            </a:r>
            <a:r>
              <a:rPr lang="tr-TR" sz="1800" dirty="0" smtClean="0"/>
              <a:t>on dokuzuncu</a:t>
            </a:r>
            <a:r>
              <a:rPr lang="tr-TR" sz="1800" dirty="0" smtClean="0"/>
              <a:t> </a:t>
            </a:r>
            <a:r>
              <a:rPr lang="tr-TR" sz="1800" dirty="0"/>
              <a:t>yüzyılın ortalarına uzanan dönemde, dünyanın ilk piyasa toplumunun kuruluşunu hazırlayan fikirlerin ve kurumların ortaya çıktığı İngiltere’nin toplumsal ortamını ele almıştır.</a:t>
            </a:r>
            <a:endParaRP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4"/>
        <p:cNvGrpSpPr/>
        <p:nvPr/>
      </p:nvGrpSpPr>
      <p:grpSpPr>
        <a:xfrm>
          <a:off x="0" y="0"/>
          <a:ext cx="0" cy="0"/>
          <a:chOff x="0" y="0"/>
          <a:chExt cx="0" cy="0"/>
        </a:xfrm>
      </p:grpSpPr>
      <p:sp>
        <p:nvSpPr>
          <p:cNvPr id="125" name="Google Shape;125;p11"/>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26" name="Google Shape;126;p11"/>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Richard Hoggard ve Edward Palmer Thompson</a:t>
            </a:r>
            <a:endParaRPr sz="2000" b="1" i="0" u="none" strike="noStrike" cap="none">
              <a:solidFill>
                <a:srgbClr val="0E457F"/>
              </a:solidFill>
              <a:latin typeface="Arial"/>
              <a:ea typeface="Arial"/>
              <a:cs typeface="Arial"/>
              <a:sym typeface="Arial"/>
            </a:endParaRPr>
          </a:p>
        </p:txBody>
      </p:sp>
      <p:sp>
        <p:nvSpPr>
          <p:cNvPr id="127" name="Google Shape;127;p11"/>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a:t>Tompson’a göre halkın ihtiyaç ve beklentilerinin kökleri eski düzendedir ve bu düzen çözülmeye başlamıştır. Ama bu çözülme süreci, aynı zamanda işçi sınıfının oluşumu sürecidir. İşçi sınıfının oluşumu, halkın eski düzenin çözülüşü sırasında yaşadığı deneyimler ve bu deneyimlere verdiği tepkiler içinde ortaya çıkan bir işçi sınıfı bilinci ile yakından ilgilidir. Bu işçi sınıfı bilinci, özellikle, hayatları altüst olmuş insanların siyasi ortama hâkim olan politik iktisat mantığıyla hesaplaşması içinde biçimlenir. </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1"/>
        <p:cNvGrpSpPr/>
        <p:nvPr/>
      </p:nvGrpSpPr>
      <p:grpSpPr>
        <a:xfrm>
          <a:off x="0" y="0"/>
          <a:ext cx="0" cy="0"/>
          <a:chOff x="0" y="0"/>
          <a:chExt cx="0" cy="0"/>
        </a:xfrm>
      </p:grpSpPr>
      <p:sp>
        <p:nvSpPr>
          <p:cNvPr id="132" name="Google Shape;132;p12"/>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b="0" i="0" u="none" strike="noStrike" cap="none" dirty="0" smtClean="0">
                <a:solidFill>
                  <a:srgbClr val="0E457F"/>
                </a:solidFill>
                <a:latin typeface="Arial"/>
                <a:ea typeface="Arial"/>
                <a:cs typeface="Arial"/>
                <a:sym typeface="Arial"/>
              </a:rPr>
              <a:t>K</a:t>
            </a:r>
            <a:r>
              <a:rPr lang="tr-TR" sz="1200" dirty="0" smtClean="0">
                <a:solidFill>
                  <a:srgbClr val="0E457F"/>
                </a:solidFill>
              </a:rPr>
              <a:t>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33" name="Google Shape;133;p12"/>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Raymond Williams</a:t>
            </a:r>
            <a:endParaRPr sz="2000" b="1" i="0" u="none" strike="noStrike" cap="none">
              <a:solidFill>
                <a:srgbClr val="0E457F"/>
              </a:solidFill>
              <a:latin typeface="Arial"/>
              <a:ea typeface="Arial"/>
              <a:cs typeface="Arial"/>
              <a:sym typeface="Arial"/>
            </a:endParaRPr>
          </a:p>
        </p:txBody>
      </p:sp>
      <p:sp>
        <p:nvSpPr>
          <p:cNvPr id="134" name="Google Shape;134;p12"/>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err="1"/>
              <a:t>Raymond</a:t>
            </a:r>
            <a:r>
              <a:rPr lang="tr-TR" sz="1800" dirty="0"/>
              <a:t> </a:t>
            </a:r>
            <a:r>
              <a:rPr lang="tr-TR" sz="1800" dirty="0" err="1"/>
              <a:t>Willams</a:t>
            </a:r>
            <a:r>
              <a:rPr lang="tr-TR" sz="1800" dirty="0"/>
              <a:t>, 1921 yılında Galler bölgesi sınırındaki </a:t>
            </a:r>
            <a:r>
              <a:rPr lang="tr-TR" sz="1800" dirty="0" err="1"/>
              <a:t>Pandy</a:t>
            </a:r>
            <a:r>
              <a:rPr lang="tr-TR" sz="1800" dirty="0"/>
              <a:t> köyünde doğmuş, üniversite eğitimini Cambridge’de tamamlamıştır. 1961’de Cambridge Üniversitesi’ndeki </a:t>
            </a:r>
            <a:r>
              <a:rPr lang="tr-TR" sz="1800" dirty="0" err="1"/>
              <a:t>Jesus</a:t>
            </a:r>
            <a:r>
              <a:rPr lang="tr-TR" sz="1800" dirty="0"/>
              <a:t> </a:t>
            </a:r>
            <a:r>
              <a:rPr lang="tr-TR" sz="1800" dirty="0" err="1"/>
              <a:t>College’da</a:t>
            </a:r>
            <a:r>
              <a:rPr lang="tr-TR" sz="1800" dirty="0"/>
              <a:t> öğretim üyesi, 1974’te de aynı üniversitede tiyatro profesörü olmuştur. Kültür sosyolojisi ve edebiyat eleştirisi üstüne çok sayıdaki kitabının yanı sıra, 1947’de, işçi sınıfı kültürünü </a:t>
            </a:r>
            <a:r>
              <a:rPr lang="tr-TR" sz="1800" dirty="0" err="1"/>
              <a:t>olumlayan</a:t>
            </a:r>
            <a:r>
              <a:rPr lang="tr-TR" sz="1800" dirty="0"/>
              <a:t>, sol tandanslı “</a:t>
            </a:r>
            <a:r>
              <a:rPr lang="tr-TR" sz="1800" dirty="0" err="1"/>
              <a:t>Politics</a:t>
            </a:r>
            <a:r>
              <a:rPr lang="tr-TR" sz="1800" dirty="0"/>
              <a:t> </a:t>
            </a:r>
            <a:r>
              <a:rPr lang="tr-TR" sz="1800" dirty="0" err="1"/>
              <a:t>and</a:t>
            </a:r>
            <a:r>
              <a:rPr lang="tr-TR" sz="1800" dirty="0"/>
              <a:t> </a:t>
            </a:r>
            <a:r>
              <a:rPr lang="tr-TR" sz="1800" dirty="0" err="1"/>
              <a:t>Letters</a:t>
            </a:r>
            <a:r>
              <a:rPr lang="tr-TR" sz="1800" dirty="0"/>
              <a:t>” adlı derginin kurucuları arasında yer almıştır. “New </a:t>
            </a:r>
            <a:r>
              <a:rPr lang="tr-TR" sz="1800" dirty="0" err="1"/>
              <a:t>Left</a:t>
            </a:r>
            <a:r>
              <a:rPr lang="tr-TR" sz="1800" dirty="0"/>
              <a:t> </a:t>
            </a:r>
            <a:r>
              <a:rPr lang="tr-TR" sz="1800" dirty="0" err="1"/>
              <a:t>Review</a:t>
            </a:r>
            <a:r>
              <a:rPr lang="tr-TR" sz="1800" dirty="0"/>
              <a:t>” adlı Marksist dergide de birçok yazısı yayımlanan </a:t>
            </a:r>
            <a:r>
              <a:rPr lang="tr-TR" sz="1800" dirty="0" err="1"/>
              <a:t>Willams</a:t>
            </a:r>
            <a:r>
              <a:rPr lang="tr-TR" sz="1800" dirty="0"/>
              <a:t>, İngiltere’de Marksist kültür ve edebiyat kuramının gelişmesine </a:t>
            </a:r>
            <a:r>
              <a:rPr lang="tr-TR" sz="1800" dirty="0" smtClean="0"/>
              <a:t>önemli </a:t>
            </a:r>
            <a:r>
              <a:rPr lang="tr-TR" sz="1800" dirty="0"/>
              <a:t>katkılarda bulunmuştur. Kültürel materyalizm olarak nitelendirdiği </a:t>
            </a:r>
            <a:r>
              <a:rPr lang="tr-TR" sz="1800" dirty="0" smtClean="0"/>
              <a:t>yaklaşımıyla</a:t>
            </a:r>
            <a:r>
              <a:rPr lang="tr-TR" sz="1800" dirty="0"/>
              <a:t>, kültürün edebiyat, dil, iletişim, ideoloji gibi çeşitli alanlarını incelemiş; bunların kurumlar, iş bölümü, üretim biçimi, sınıflar ve demokrasiyle ilişkisini temellendiren kapsamlı bir kültür kuramına yönelmiştir. Kültür ve medya üzerine yaptığı analizlerle İngiliz Kültürel Çalışmalar Ekolüne kaynaklık etmiş olan </a:t>
            </a:r>
            <a:r>
              <a:rPr lang="tr-TR" sz="1800" dirty="0" err="1"/>
              <a:t>Willams</a:t>
            </a:r>
            <a:r>
              <a:rPr lang="tr-TR" sz="1800" dirty="0"/>
              <a:t>, İngiltere’nin en saygın</a:t>
            </a:r>
            <a:endParaRPr sz="1800" dirty="0"/>
          </a:p>
          <a:p>
            <a:pPr marL="0" marR="0" lvl="0" indent="0" algn="just" rtl="0">
              <a:lnSpc>
                <a:spcPct val="100000"/>
              </a:lnSpc>
              <a:spcBef>
                <a:spcPts val="0"/>
              </a:spcBef>
              <a:spcAft>
                <a:spcPts val="0"/>
              </a:spcAft>
              <a:buClr>
                <a:schemeClr val="dk1"/>
              </a:buClr>
              <a:buSzPts val="1100"/>
              <a:buFont typeface="Arial"/>
              <a:buNone/>
            </a:pPr>
            <a:r>
              <a:rPr lang="tr-TR" sz="1800" dirty="0"/>
              <a:t>teorisyenlerinden biri olarak kabul edilmektedir.</a:t>
            </a:r>
            <a:endParaRP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8"/>
        <p:cNvGrpSpPr/>
        <p:nvPr/>
      </p:nvGrpSpPr>
      <p:grpSpPr>
        <a:xfrm>
          <a:off x="0" y="0"/>
          <a:ext cx="0" cy="0"/>
          <a:chOff x="0" y="0"/>
          <a:chExt cx="0" cy="0"/>
        </a:xfrm>
      </p:grpSpPr>
      <p:sp>
        <p:nvSpPr>
          <p:cNvPr id="139" name="Google Shape;139;p13"/>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endParaRPr sz="1400" b="0" i="0" u="none" strike="noStrike" cap="none" dirty="0">
              <a:solidFill>
                <a:srgbClr val="000000"/>
              </a:solidFill>
              <a:latin typeface="Arial"/>
              <a:ea typeface="Arial"/>
              <a:cs typeface="Arial"/>
              <a:sym typeface="Arial"/>
            </a:endParaRPr>
          </a:p>
        </p:txBody>
      </p:sp>
      <p:sp>
        <p:nvSpPr>
          <p:cNvPr id="140" name="Google Shape;140;p13"/>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Raymond Williams</a:t>
            </a:r>
            <a:endParaRPr sz="2000" b="1" i="0" u="none" strike="noStrike" cap="none">
              <a:solidFill>
                <a:srgbClr val="0E457F"/>
              </a:solidFill>
              <a:latin typeface="Arial"/>
              <a:ea typeface="Arial"/>
              <a:cs typeface="Arial"/>
              <a:sym typeface="Arial"/>
            </a:endParaRPr>
          </a:p>
        </p:txBody>
      </p:sp>
      <p:sp>
        <p:nvSpPr>
          <p:cNvPr id="141" name="Google Shape;141;p13"/>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a:t>“Kültür ve Toplum” kitabında Williams, 18.yüzyıldan günümüze kültürün, toplumsal değişmenin paralelinde yüklendiği yeni anlamları sorgulamaktadır. Konuyu tarihsel ve içeriden bir bakışla ele alan Williams, öncelikle kültürdeki “yanlış anlaşılmaları” gidermeye çalışmış ve olası uzlaşma noktalarını </a:t>
            </a:r>
            <a:r>
              <a:rPr lang="tr-TR" sz="1800" dirty="0" smtClean="0"/>
              <a:t>keşfetme </a:t>
            </a:r>
            <a:r>
              <a:rPr lang="tr-TR" sz="1800" dirty="0"/>
              <a:t>çabasına girişmiştir. Williams, bu kitabında, öncelikle genel bir kültür anlayışının,</a:t>
            </a:r>
            <a:endParaRPr sz="1800" dirty="0"/>
          </a:p>
          <a:p>
            <a:pPr marL="0" marR="0" lvl="0" indent="0" algn="just" rtl="0">
              <a:lnSpc>
                <a:spcPct val="100000"/>
              </a:lnSpc>
              <a:spcBef>
                <a:spcPts val="0"/>
              </a:spcBef>
              <a:spcAft>
                <a:spcPts val="0"/>
              </a:spcAft>
              <a:buClr>
                <a:schemeClr val="dk1"/>
              </a:buClr>
              <a:buSzPts val="1100"/>
              <a:buFont typeface="Arial"/>
              <a:buNone/>
            </a:pPr>
            <a:r>
              <a:rPr lang="tr-TR" sz="1800" dirty="0"/>
              <a:t>ancak yetişmiş ve eğitimli bir seçkin tabakanın yukarıdan müdahalesi ve rehberliği altında </a:t>
            </a:r>
            <a:r>
              <a:rPr lang="tr-TR" sz="1800" dirty="0" smtClean="0"/>
              <a:t>gerçekleşebileceğini </a:t>
            </a:r>
            <a:r>
              <a:rPr lang="tr-TR" sz="1800" dirty="0" smtClean="0"/>
              <a:t>düşünenlere </a:t>
            </a:r>
            <a:r>
              <a:rPr lang="tr-TR" sz="1800" dirty="0"/>
              <a:t>şiddetle karşı </a:t>
            </a:r>
            <a:r>
              <a:rPr lang="tr-TR" sz="1800" dirty="0" smtClean="0"/>
              <a:t>çıkmıştır</a:t>
            </a:r>
            <a:r>
              <a:rPr lang="tr-TR" sz="1800" dirty="0"/>
              <a:t>. Williams bu çalışmasında özet olarak, sıradan insanların kültürünü “yüksek” kültürel geleneğin seçilmiş öğeleri ile harmanlayan ve bütünleştiren genel </a:t>
            </a:r>
            <a:r>
              <a:rPr lang="tr-TR" sz="1800" dirty="0" smtClean="0"/>
              <a:t>bir </a:t>
            </a:r>
            <a:r>
              <a:rPr lang="tr-TR" sz="1800" dirty="0"/>
              <a:t>kültürün geliştirilmesini sağlayacak daha az seçkinci bir çarenin olanaklı olduğunu söylemektedir.</a:t>
            </a:r>
            <a:endParaRP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5"/>
        <p:cNvGrpSpPr/>
        <p:nvPr/>
      </p:nvGrpSpPr>
      <p:grpSpPr>
        <a:xfrm>
          <a:off x="0" y="0"/>
          <a:ext cx="0" cy="0"/>
          <a:chOff x="0" y="0"/>
          <a:chExt cx="0" cy="0"/>
        </a:xfrm>
      </p:grpSpPr>
      <p:sp>
        <p:nvSpPr>
          <p:cNvPr id="146" name="Google Shape;146;p14"/>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endParaRPr sz="1400" b="0" i="0" u="none" strike="noStrike" cap="none" dirty="0">
              <a:solidFill>
                <a:srgbClr val="000000"/>
              </a:solidFill>
              <a:latin typeface="Arial"/>
              <a:ea typeface="Arial"/>
              <a:cs typeface="Arial"/>
              <a:sym typeface="Arial"/>
            </a:endParaRPr>
          </a:p>
        </p:txBody>
      </p:sp>
      <p:sp>
        <p:nvSpPr>
          <p:cNvPr id="147" name="Google Shape;147;p14"/>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Raymond Williams</a:t>
            </a:r>
            <a:endParaRPr sz="2000" b="1" i="0" u="none" strike="noStrike" cap="none">
              <a:solidFill>
                <a:srgbClr val="0E457F"/>
              </a:solidFill>
              <a:latin typeface="Arial"/>
              <a:ea typeface="Arial"/>
              <a:cs typeface="Arial"/>
              <a:sym typeface="Arial"/>
            </a:endParaRPr>
          </a:p>
        </p:txBody>
      </p:sp>
      <p:sp>
        <p:nvSpPr>
          <p:cNvPr id="148" name="Google Shape;148;p14"/>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a:t>Williams, kitle iletişim sürecinde “kitlelerin, entelektüellerin asla kendilerine uygulamadıkları, tersine küçümser bir şekilde öteki insanlar için kullandıkları bir kategori olduğunun altını çizip kitlelere karşı daha derinlikli ve empatik bir yaklaşımı benimsemiştir. Kitlelere karşı bütüncül yaklaşımların karşısında yer alan Williams, “Kültür ve Toplum (1958)” kitabında şu radikal tespiti yapmakta ve bu kavramı sorumsuzca kullanan entelektüellerin yüzüne cesurca ayna tutmaktadır: “Kitle oldukça komplike bir terimdir. Kendimizi, arkadaşlarımızı, iş arkadaşlarımızı ve yakın çevremizi kitle olarak görmeyiz de kitleler hep ‘diğerleri’ olarak tanımlamaktan hoşlanırız. Kitle sözcüğü daima ‘ötekini’ çağrıştırır. Başka insanlar da bizleri kitle olarak tanımlarlar. Kitleler diğer insanlardır. Aslında kitleler yoktur, sadece insanları kitleler olarak görme biçimleri vardır. Williams da popüler kültürün halk tarafından yaratılan kültür olduğunun altını çizer ve “popüler kültürün ne olduğunu teşhis edenin de daima halk değil de, başkaları olduğunu”  gayet ironik bir dille ifade eder. Williams popüler kültür ile kitle kültürü arasına bir ayrım koyar ve popüleri olumlar.</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2"/>
        <p:cNvGrpSpPr/>
        <p:nvPr/>
      </p:nvGrpSpPr>
      <p:grpSpPr>
        <a:xfrm>
          <a:off x="0" y="0"/>
          <a:ext cx="0" cy="0"/>
          <a:chOff x="0" y="0"/>
          <a:chExt cx="0" cy="0"/>
        </a:xfrm>
      </p:grpSpPr>
      <p:sp>
        <p:nvSpPr>
          <p:cNvPr id="153" name="Google Shape;153;p15"/>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54" name="Google Shape;154;p15"/>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Raymond Williams</a:t>
            </a:r>
            <a:endParaRPr sz="2000" b="1" i="0" u="none" strike="noStrike" cap="none">
              <a:solidFill>
                <a:srgbClr val="0E457F"/>
              </a:solidFill>
              <a:latin typeface="Arial"/>
              <a:ea typeface="Arial"/>
              <a:cs typeface="Arial"/>
              <a:sym typeface="Arial"/>
            </a:endParaRPr>
          </a:p>
        </p:txBody>
      </p:sp>
      <p:sp>
        <p:nvSpPr>
          <p:cNvPr id="155" name="Google Shape;155;p15"/>
          <p:cNvSpPr txBox="1"/>
          <p:nvPr/>
        </p:nvSpPr>
        <p:spPr>
          <a:xfrm>
            <a:off x="349300" y="820502"/>
            <a:ext cx="8353200" cy="4798099"/>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a:t>Kültürel Çalışmalar hegemonyanın süreksizliği gerçeğinden yola çıkarak, bağımlı sınıfların iktidar bloğunun tahakkümüne karşı geliştirdikleri stratejiler üzerinden, popüler kültürün sadece </a:t>
            </a:r>
            <a:r>
              <a:rPr lang="tr-TR" sz="1800" dirty="0" err="1"/>
              <a:t>pasifize</a:t>
            </a:r>
            <a:r>
              <a:rPr lang="tr-TR" sz="1800" dirty="0"/>
              <a:t> edici bir kültür olmadığını, aynı zamanda halkın</a:t>
            </a:r>
            <a:endParaRPr sz="1800" dirty="0"/>
          </a:p>
          <a:p>
            <a:pPr marL="0" marR="0" lvl="0" indent="0" algn="just" rtl="0">
              <a:lnSpc>
                <a:spcPct val="100000"/>
              </a:lnSpc>
              <a:spcBef>
                <a:spcPts val="0"/>
              </a:spcBef>
              <a:spcAft>
                <a:spcPts val="0"/>
              </a:spcAft>
              <a:buClr>
                <a:schemeClr val="dk1"/>
              </a:buClr>
              <a:buSzPts val="1100"/>
              <a:buFont typeface="Arial"/>
              <a:buNone/>
            </a:pPr>
            <a:r>
              <a:rPr lang="tr-TR" sz="1800" dirty="0"/>
              <a:t>önceliklerini de yansıttığını ve bu yüzden de popülerleştiğini ileri sürer</a:t>
            </a:r>
            <a:r>
              <a:rPr lang="tr-TR" sz="1800" b="1" dirty="0"/>
              <a:t>. Williams hegemonyanın sürekli yeniden kurulma zorunluluğundan hareketle, “</a:t>
            </a:r>
            <a:r>
              <a:rPr lang="tr-TR" sz="1800" b="1" dirty="0" err="1"/>
              <a:t>kültür”ün</a:t>
            </a:r>
            <a:r>
              <a:rPr lang="tr-TR" sz="1800" b="1" dirty="0"/>
              <a:t> içindeki sistem içi muhalefet olanaklarına ve çok boyutluluğa dikkat çeker. Williams’ın çalışmalarında televizyonun kültürel işlevi önemli bir yer tutmaktadır. Sadece televizyon değil, gazete, radyo ve sinema gibi diğer kitle iletişim araçlarının da toplumsal değişmede oynadığı rol, zaman zaman kitleleri yönlendirmek için bu araçların hâkim sınıflar tarafından kullanılması ve iletişim sürecinde kitlelerin konumu </a:t>
            </a:r>
            <a:r>
              <a:rPr lang="tr-TR" sz="1800" b="1" dirty="0" err="1"/>
              <a:t>Wililams’ın</a:t>
            </a:r>
            <a:r>
              <a:rPr lang="tr-TR" sz="1800" b="1" dirty="0"/>
              <a:t> önem verdiği konuların başında gelmektedir. Williams’ın sözleriyle, bir aktarıcı olmanın çok ötesinde “kültürel </a:t>
            </a:r>
            <a:r>
              <a:rPr lang="tr-TR" sz="1800" b="1" dirty="0" err="1"/>
              <a:t>br</a:t>
            </a:r>
            <a:r>
              <a:rPr lang="tr-TR" sz="1800" b="1" dirty="0"/>
              <a:t> form, bir davranış kümesi olan” televizyonun doğru analiz edilmesi, kültürel yapının doğru anlaşılması adına zorunludur. Williams televizyonu, sonsuz, süregiden ve durmamacasına akan imgeler ve sesler bütünü olarak görmektedir ki buna Akış teorisi adını verir. </a:t>
            </a:r>
            <a:endParaRPr sz="1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9"/>
        <p:cNvGrpSpPr/>
        <p:nvPr/>
      </p:nvGrpSpPr>
      <p:grpSpPr>
        <a:xfrm>
          <a:off x="0" y="0"/>
          <a:ext cx="0" cy="0"/>
          <a:chOff x="0" y="0"/>
          <a:chExt cx="0" cy="0"/>
        </a:xfrm>
      </p:grpSpPr>
      <p:sp>
        <p:nvSpPr>
          <p:cNvPr id="160" name="Google Shape;160;p16"/>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61" name="Google Shape;161;p16"/>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Stuart Hall</a:t>
            </a:r>
            <a:endParaRPr sz="2000" b="1" i="0" u="none" strike="noStrike" cap="none">
              <a:solidFill>
                <a:srgbClr val="0E457F"/>
              </a:solidFill>
              <a:latin typeface="Arial"/>
              <a:ea typeface="Arial"/>
              <a:cs typeface="Arial"/>
              <a:sym typeface="Arial"/>
            </a:endParaRPr>
          </a:p>
        </p:txBody>
      </p:sp>
      <p:sp>
        <p:nvSpPr>
          <p:cNvPr id="162" name="Google Shape;162;p16"/>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a:t>1932 Jamaika, Kingdom doğumlu olan Stuart Hall, 1951 yılında annesi ile beraber İngiltere’ye göç etmiştir. Oxford Üniversitesi’ni bitiren Hall; ardından kendini sosyalist hareketin içinde bularak, E. P. Tompson, Raphael Samuel, Ralph Miliband, Raymond Williams ve John Saville gibi entelektüellerle birlikte iki radikal derginin yayın kurulunda yer almıştır. The New Reasoner ve The New Left Review. 1964 yılında, Pady Whannel ile birlikte The Popular Arts (Popüler Sanat) kitabını yeniden yayımlamış ve bunun üzerine 1964 yılında Hoggart tarafından Kültürel Çalışmalar Merkezi’nde görev alması için davet edilmiştir. Bu daveti kabul eden Hall; Hoggart’ın ardından Merkezin ikinci yöneticisi olmuştur. İngiliz Kültürel Çalışmalar ekolünün en önemli isimlerinden biri olarak kabul edilen Hall; Hoggart ve Wililams’ın aksine; edebiyata biraz daha mesafeli ama sosyal ve politik olaylarla daha yakından ilgilidir. Sınıfsal, ideolojik ve ırksal kökeni; onu toplumsalı yorumlarken daha da duyarlı olmasına yol açmış ve Merkezin orta vadede giderek politikleşmesinde de etkin bir aktör olarak rol oynamasına neden olmuştur.</a:t>
            </a:r>
            <a:endParaRPr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6"/>
        <p:cNvGrpSpPr/>
        <p:nvPr/>
      </p:nvGrpSpPr>
      <p:grpSpPr>
        <a:xfrm>
          <a:off x="0" y="0"/>
          <a:ext cx="0" cy="0"/>
          <a:chOff x="0" y="0"/>
          <a:chExt cx="0" cy="0"/>
        </a:xfrm>
      </p:grpSpPr>
      <p:sp>
        <p:nvSpPr>
          <p:cNvPr id="167" name="Google Shape;167;p17"/>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68" name="Google Shape;168;p17"/>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Stuart Hall</a:t>
            </a:r>
            <a:endParaRPr sz="2000" b="1" i="0" u="none" strike="noStrike" cap="none">
              <a:solidFill>
                <a:srgbClr val="0E457F"/>
              </a:solidFill>
              <a:latin typeface="Arial"/>
              <a:ea typeface="Arial"/>
              <a:cs typeface="Arial"/>
              <a:sym typeface="Arial"/>
            </a:endParaRPr>
          </a:p>
        </p:txBody>
      </p:sp>
      <p:sp>
        <p:nvSpPr>
          <p:cNvPr id="169" name="Google Shape;169;p17"/>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err="1"/>
              <a:t>Hall</a:t>
            </a:r>
            <a:r>
              <a:rPr lang="tr-TR" sz="1800" dirty="0"/>
              <a:t>, </a:t>
            </a:r>
            <a:r>
              <a:rPr lang="tr-TR" sz="1800" b="1" dirty="0"/>
              <a:t>popüler kültürü iktidar bloğu ile halk bloğu arasındaki bir mücadele zemin olarak tanımlar: Popüler kültür daima iktidar ilişkilerinin bir parçasıdır; içinde iktidarın elinde bulundurduğu güce karşı direnmenin ve bu güçten sıyrılmanın izlerini taşır. </a:t>
            </a:r>
            <a:r>
              <a:rPr lang="tr-TR" sz="1800" b="1" dirty="0" err="1"/>
              <a:t>Hall’a</a:t>
            </a:r>
            <a:r>
              <a:rPr lang="tr-TR" sz="1800" b="1" dirty="0"/>
              <a:t> göre, farklı toplumsal kesimler hayat tarzlarını, zevklerini, beğenilerini kısacası ideolojilerini popüler kültür formları aracılığıyla dışa vururlar. Bu açıdan popüler kültür ürünler çeşitli toplumsal kesimlerin kendilerini ifade ettikleri mücadele alanı ve aracıdır. Bu açıdan kitle iletişim araçları ile karşı karşıya kalan halk pasif değildir. Oradan gelen mesajları kendi ideolojisine göre açımlama yeteneğine sahiptir. Kodlama ve </a:t>
            </a:r>
            <a:r>
              <a:rPr lang="tr-TR" sz="1800" b="1" dirty="0" err="1"/>
              <a:t>Kodaçımı</a:t>
            </a:r>
            <a:r>
              <a:rPr lang="tr-TR" sz="1800" b="1" dirty="0"/>
              <a:t> makalesinde bu durumu üç biçimde açıklar. Yeğlenen okuma, müzakereci okuma ve muhalif okuma.  Böyle bakıldığında izleyici pasif değil aktif bir biçimde kültürel alanı bir mücadele alanı olarak görür ve işler. Popüler kültür de böyle ortaya çıkar. </a:t>
            </a:r>
            <a:endParaRPr sz="1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3"/>
        <p:cNvGrpSpPr/>
        <p:nvPr/>
      </p:nvGrpSpPr>
      <p:grpSpPr>
        <a:xfrm>
          <a:off x="0" y="0"/>
          <a:ext cx="0" cy="0"/>
          <a:chOff x="0" y="0"/>
          <a:chExt cx="0" cy="0"/>
        </a:xfrm>
      </p:grpSpPr>
      <p:sp>
        <p:nvSpPr>
          <p:cNvPr id="174" name="Google Shape;174;p18"/>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75" name="Google Shape;175;p18"/>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Kültürel Çalışmalar Okulunun Sonraki Kuramcıları</a:t>
            </a:r>
            <a:endParaRPr sz="2000" b="1" i="0" u="none" strike="noStrike" cap="none">
              <a:solidFill>
                <a:srgbClr val="0E457F"/>
              </a:solidFill>
              <a:latin typeface="Arial"/>
              <a:ea typeface="Arial"/>
              <a:cs typeface="Arial"/>
              <a:sym typeface="Arial"/>
            </a:endParaRPr>
          </a:p>
        </p:txBody>
      </p:sp>
      <p:sp>
        <p:nvSpPr>
          <p:cNvPr id="176" name="Google Shape;176;p18"/>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a:t>Kültürel İncelemeler kısa sürede hem Avrupa’da hem de Amerika kıtasında yaygınlık kazanmıştır. Bu arada ilk dört öncüle yeni isimler eklenmiş, genellikle aynı merkezde çalışan </a:t>
            </a:r>
            <a:r>
              <a:rPr lang="tr-TR" sz="1800" dirty="0" smtClean="0"/>
              <a:t>akademisyenler, </a:t>
            </a:r>
            <a:r>
              <a:rPr lang="tr-TR" sz="1800" dirty="0"/>
              <a:t>daha yeni ve daha farklı konularla okulun gelişimine katkı sağlamışlardır. Bu isimlerin </a:t>
            </a:r>
            <a:r>
              <a:rPr lang="tr-TR" sz="1800" dirty="0" err="1"/>
              <a:t>başlıcaları</a:t>
            </a:r>
            <a:r>
              <a:rPr lang="tr-TR" sz="1800" dirty="0"/>
              <a:t> İngiltere’den Angela </a:t>
            </a:r>
            <a:r>
              <a:rPr lang="tr-TR" sz="1800" dirty="0" err="1"/>
              <a:t>McRobbe</a:t>
            </a:r>
            <a:r>
              <a:rPr lang="tr-TR" sz="1800" dirty="0"/>
              <a:t>, David </a:t>
            </a:r>
            <a:r>
              <a:rPr lang="tr-TR" sz="1800" dirty="0" err="1"/>
              <a:t>Morley</a:t>
            </a:r>
            <a:r>
              <a:rPr lang="tr-TR" sz="1800" dirty="0"/>
              <a:t>, </a:t>
            </a:r>
            <a:r>
              <a:rPr lang="tr-TR" sz="1800" dirty="0" err="1"/>
              <a:t>Dick</a:t>
            </a:r>
            <a:r>
              <a:rPr lang="tr-TR" sz="1800" dirty="0"/>
              <a:t> </a:t>
            </a:r>
            <a:r>
              <a:rPr lang="tr-TR" sz="1800" dirty="0" err="1"/>
              <a:t>Hebidge</a:t>
            </a:r>
            <a:r>
              <a:rPr lang="tr-TR" sz="1800" dirty="0"/>
              <a:t> ve Lawrence </a:t>
            </a:r>
            <a:r>
              <a:rPr lang="tr-TR" sz="1800" dirty="0" err="1"/>
              <a:t>Grossberg’dir</a:t>
            </a:r>
            <a:r>
              <a:rPr lang="tr-TR" sz="1800" dirty="0"/>
              <a:t>. Amerika’daki gelişimi kapitalist eleştirinin dışında tamamen liberal düzenin sağladığı çoğulculuğa vurgu yaparak gelişmiş; kitle iletişim araçları açısından var olan </a:t>
            </a:r>
            <a:r>
              <a:rPr lang="tr-TR" sz="1800" dirty="0" smtClean="0"/>
              <a:t>çeşitliliğin, </a:t>
            </a:r>
            <a:r>
              <a:rPr lang="tr-TR" sz="1800" dirty="0"/>
              <a:t>kitlelere kendi istekleri doğrultusunda seçim yapma olanağı tanıdığına dikkat çekmişlerdir. Özellikle </a:t>
            </a:r>
            <a:r>
              <a:rPr lang="tr-TR" sz="1800" dirty="0">
                <a:solidFill>
                  <a:schemeClr val="dk1"/>
                </a:solidFill>
              </a:rPr>
              <a:t>Lawrence </a:t>
            </a:r>
            <a:r>
              <a:rPr lang="tr-TR" sz="1800" dirty="0" err="1">
                <a:solidFill>
                  <a:schemeClr val="dk1"/>
                </a:solidFill>
              </a:rPr>
              <a:t>Grossberg</a:t>
            </a:r>
            <a:r>
              <a:rPr lang="tr-TR" sz="1800" dirty="0">
                <a:solidFill>
                  <a:schemeClr val="dk1"/>
                </a:solidFill>
              </a:rPr>
              <a:t> öne çıkmaktadır. Benzer biçimde Kanada’da </a:t>
            </a:r>
            <a:r>
              <a:rPr lang="tr-TR" sz="1800" dirty="0" err="1">
                <a:solidFill>
                  <a:schemeClr val="dk1"/>
                </a:solidFill>
              </a:rPr>
              <a:t>Marhall</a:t>
            </a:r>
            <a:r>
              <a:rPr lang="tr-TR" sz="1800" dirty="0">
                <a:solidFill>
                  <a:schemeClr val="dk1"/>
                </a:solidFill>
              </a:rPr>
              <a:t> </a:t>
            </a:r>
            <a:r>
              <a:rPr lang="tr-TR" sz="1800" dirty="0" err="1">
                <a:solidFill>
                  <a:schemeClr val="dk1"/>
                </a:solidFill>
              </a:rPr>
              <a:t>McLuhan</a:t>
            </a:r>
            <a:r>
              <a:rPr lang="tr-TR" sz="1800" dirty="0">
                <a:solidFill>
                  <a:schemeClr val="dk1"/>
                </a:solidFill>
              </a:rPr>
              <a:t>, kitle iletişim araçlarının doğasının, yani aracın kendisinin mesajın biçimlenmesinde ve içeriğinde etkili olduğunu savunur ve özellikle bu araçlar sayesinde dünyanın küresel bir köy haline geldiğini iddia eder. Avusturalya’da ise Popüler Kültür üzerine çalışmalar yapan John Fiske vardır. Son olarak Merkez’in 2000’li yıllara doğru etkinliğini yitirdiğini ve 2002 yılında kapandığını söylemek gerekir.   </a:t>
            </a:r>
            <a:endParaRPr sz="1800" dirty="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1"/>
        <p:cNvGrpSpPr/>
        <p:nvPr/>
      </p:nvGrpSpPr>
      <p:grpSpPr>
        <a:xfrm>
          <a:off x="0" y="0"/>
          <a:ext cx="0" cy="0"/>
          <a:chOff x="0" y="0"/>
          <a:chExt cx="0" cy="0"/>
        </a:xfrm>
      </p:grpSpPr>
      <p:sp>
        <p:nvSpPr>
          <p:cNvPr id="62" name="Google Shape;62;p2"/>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63" name="Google Shape;63;p2"/>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Öğrenme Çıktıları</a:t>
            </a:r>
            <a:endParaRPr sz="2000" b="1" i="0" u="none" strike="noStrike" cap="none">
              <a:solidFill>
                <a:srgbClr val="0E457F"/>
              </a:solidFill>
              <a:latin typeface="Arial"/>
              <a:ea typeface="Arial"/>
              <a:cs typeface="Arial"/>
              <a:sym typeface="Arial"/>
            </a:endParaRPr>
          </a:p>
        </p:txBody>
      </p:sp>
      <p:sp>
        <p:nvSpPr>
          <p:cNvPr id="64" name="Google Shape;64;p2"/>
          <p:cNvSpPr txBox="1"/>
          <p:nvPr/>
        </p:nvSpPr>
        <p:spPr>
          <a:xfrm>
            <a:off x="457075" y="1449650"/>
            <a:ext cx="8324400" cy="3314700"/>
          </a:xfrm>
          <a:prstGeom prst="rect">
            <a:avLst/>
          </a:prstGeom>
          <a:noFill/>
          <a:ln>
            <a:noFill/>
          </a:ln>
        </p:spPr>
        <p:txBody>
          <a:bodyPr spcFirstLastPara="1" wrap="square" lIns="91425" tIns="91425" rIns="91425" bIns="91425" anchor="t" anchorCtr="0">
            <a:noAutofit/>
          </a:bodyPr>
          <a:lstStyle/>
          <a:p>
            <a:pPr marL="457200" marR="0" lvl="0" indent="-342900" algn="l" rtl="0">
              <a:lnSpc>
                <a:spcPct val="150000"/>
              </a:lnSpc>
              <a:spcBef>
                <a:spcPts val="0"/>
              </a:spcBef>
              <a:spcAft>
                <a:spcPts val="0"/>
              </a:spcAft>
              <a:buSzPts val="1800"/>
              <a:buChar char="●"/>
            </a:pPr>
            <a:r>
              <a:rPr lang="tr-TR" sz="1800"/>
              <a:t>İngiliz Kültürel Çalışmalar Okulu’nun Tarihçesi</a:t>
            </a:r>
            <a:endParaRPr sz="1800"/>
          </a:p>
          <a:p>
            <a:pPr marL="457200" marR="0" lvl="0" indent="-342900" algn="l" rtl="0">
              <a:lnSpc>
                <a:spcPct val="150000"/>
              </a:lnSpc>
              <a:spcBef>
                <a:spcPts val="0"/>
              </a:spcBef>
              <a:spcAft>
                <a:spcPts val="0"/>
              </a:spcAft>
              <a:buClr>
                <a:srgbClr val="000000"/>
              </a:buClr>
              <a:buSzPts val="1800"/>
              <a:buFont typeface="Arial"/>
              <a:buChar char="●"/>
            </a:pPr>
            <a:r>
              <a:rPr lang="tr-TR" sz="1800"/>
              <a:t>Richard Hoggart’ın ve E.P. Thompson’un Okula Katkıları</a:t>
            </a:r>
            <a:endParaRPr sz="1400" b="0" i="0" u="none" strike="noStrike" cap="none">
              <a:solidFill>
                <a:srgbClr val="000000"/>
              </a:solidFill>
              <a:latin typeface="Arial"/>
              <a:ea typeface="Arial"/>
              <a:cs typeface="Arial"/>
              <a:sym typeface="Arial"/>
            </a:endParaRPr>
          </a:p>
          <a:p>
            <a:pPr marL="457200" marR="0" lvl="0" indent="-342900" algn="l" rtl="0">
              <a:lnSpc>
                <a:spcPct val="150000"/>
              </a:lnSpc>
              <a:spcBef>
                <a:spcPts val="0"/>
              </a:spcBef>
              <a:spcAft>
                <a:spcPts val="0"/>
              </a:spcAft>
              <a:buClr>
                <a:srgbClr val="000000"/>
              </a:buClr>
              <a:buSzPts val="1800"/>
              <a:buFont typeface="Arial"/>
              <a:buChar char="●"/>
            </a:pPr>
            <a:r>
              <a:rPr lang="tr-TR" sz="1800"/>
              <a:t>Raymond Williams’ın Okula Katkıları </a:t>
            </a:r>
            <a:endParaRPr sz="1800" b="0" i="0" u="none" strike="noStrike" cap="none">
              <a:solidFill>
                <a:srgbClr val="000000"/>
              </a:solidFill>
              <a:latin typeface="Arial"/>
              <a:ea typeface="Arial"/>
              <a:cs typeface="Arial"/>
              <a:sym typeface="Arial"/>
            </a:endParaRPr>
          </a:p>
          <a:p>
            <a:pPr marL="457200" marR="0" lvl="0" indent="-342900" algn="l" rtl="0">
              <a:lnSpc>
                <a:spcPct val="150000"/>
              </a:lnSpc>
              <a:spcBef>
                <a:spcPts val="0"/>
              </a:spcBef>
              <a:spcAft>
                <a:spcPts val="0"/>
              </a:spcAft>
              <a:buClr>
                <a:srgbClr val="000000"/>
              </a:buClr>
              <a:buSzPts val="1800"/>
              <a:buFont typeface="Arial"/>
              <a:buChar char="●"/>
            </a:pPr>
            <a:r>
              <a:rPr lang="tr-TR" sz="1800"/>
              <a:t>Stuart Hall’un Okula Katkıları</a:t>
            </a:r>
            <a:endParaRPr sz="1800"/>
          </a:p>
          <a:p>
            <a:pPr marL="457200" marR="0" lvl="0" indent="-342900" algn="l" rtl="0">
              <a:lnSpc>
                <a:spcPct val="150000"/>
              </a:lnSpc>
              <a:spcBef>
                <a:spcPts val="0"/>
              </a:spcBef>
              <a:spcAft>
                <a:spcPts val="0"/>
              </a:spcAft>
              <a:buSzPts val="1800"/>
              <a:buChar char="●"/>
            </a:pPr>
            <a:r>
              <a:rPr lang="tr-TR" sz="1800"/>
              <a:t>Kültürel Çalışmalar Okulunun Bu Öncüllerinden Sonraki Gelişimi</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8"/>
        <p:cNvGrpSpPr/>
        <p:nvPr/>
      </p:nvGrpSpPr>
      <p:grpSpPr>
        <a:xfrm>
          <a:off x="0" y="0"/>
          <a:ext cx="0" cy="0"/>
          <a:chOff x="0" y="0"/>
          <a:chExt cx="0" cy="0"/>
        </a:xfrm>
      </p:grpSpPr>
      <p:sp>
        <p:nvSpPr>
          <p:cNvPr id="69" name="Google Shape;69;p3"/>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endParaRPr sz="1400" b="0" i="0" u="none" strike="noStrike" cap="none" dirty="0">
              <a:solidFill>
                <a:srgbClr val="000000"/>
              </a:solidFill>
              <a:latin typeface="Arial"/>
              <a:ea typeface="Arial"/>
              <a:cs typeface="Arial"/>
              <a:sym typeface="Arial"/>
            </a:endParaRPr>
          </a:p>
        </p:txBody>
      </p:sp>
      <p:sp>
        <p:nvSpPr>
          <p:cNvPr id="70" name="Google Shape;70;p3"/>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İngiliz Kültürel Çalışmalar Okulunun Tarihçesi </a:t>
            </a:r>
            <a:endParaRPr sz="2000" b="1" i="0" u="none" strike="noStrike" cap="none">
              <a:solidFill>
                <a:srgbClr val="0E457F"/>
              </a:solidFill>
              <a:latin typeface="Arial"/>
              <a:ea typeface="Arial"/>
              <a:cs typeface="Arial"/>
              <a:sym typeface="Arial"/>
            </a:endParaRPr>
          </a:p>
        </p:txBody>
      </p:sp>
      <p:sp>
        <p:nvSpPr>
          <p:cNvPr id="71" name="Google Shape;71;p3"/>
          <p:cNvSpPr txBox="1"/>
          <p:nvPr/>
        </p:nvSpPr>
        <p:spPr>
          <a:xfrm>
            <a:off x="349300" y="1030550"/>
            <a:ext cx="8353200" cy="44745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a:t>Kültürel Çalışmalar eleştirel teori içinde hem Marksizmden beslenmesi hem de Ortodoks Marksizmine olan mesafesiyle dikkat çeken bir ekoldür. Zaman zaman Marksizmin temel paradigmaları ile bir hesaplasma içine girse de, Okul, sınıf çatışmasının kültürel öğelerdeki görünümü incelemesi nedeniyle eleştirel teori içinde kabul edilmektedir.</a:t>
            </a:r>
            <a:endParaRPr sz="1800"/>
          </a:p>
          <a:p>
            <a:pPr marL="0" marR="0" lvl="0" indent="0" algn="just" rtl="0">
              <a:lnSpc>
                <a:spcPct val="115000"/>
              </a:lnSpc>
              <a:spcBef>
                <a:spcPts val="0"/>
              </a:spcBef>
              <a:spcAft>
                <a:spcPts val="0"/>
              </a:spcAft>
              <a:buClr>
                <a:schemeClr val="dk1"/>
              </a:buClr>
              <a:buSzPts val="1100"/>
              <a:buFont typeface="Arial"/>
              <a:buNone/>
            </a:pPr>
            <a:endParaRPr sz="1800"/>
          </a:p>
          <a:p>
            <a:pPr marL="0" marR="0" lvl="0" indent="0" algn="just" rtl="0">
              <a:lnSpc>
                <a:spcPct val="115000"/>
              </a:lnSpc>
              <a:spcBef>
                <a:spcPts val="0"/>
              </a:spcBef>
              <a:spcAft>
                <a:spcPts val="0"/>
              </a:spcAft>
              <a:buClr>
                <a:schemeClr val="dk1"/>
              </a:buClr>
              <a:buSzPts val="1100"/>
              <a:buFont typeface="Arial"/>
              <a:buNone/>
            </a:pPr>
            <a:r>
              <a:rPr lang="tr-TR" sz="1800"/>
              <a:t>Kültürel Çalışmalar, 60’lı yılların ortasında kültür ve medya alanında benzer yaklaşımlara sahip olan bir grup akademisyenin birlikte ya da birbirlerinden habersiz meydana getirdiği bir sosyal bilim ekolüdür. Kültürel Çalışmalar adını 1964 yılında Birmingham Üniversitesi’nde “kültürel biçimler, görenekler ve kurumlar ve onların toplumla ve toplumsal değişmeyle ilişkiler“ konusunda doktora çalışmaları merkezi olan, Centre Contemporary Cultural Studies’den (CCCS- Çağdaş Kültürel Araştırmalar Merkez) alır.</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5"/>
        <p:cNvGrpSpPr/>
        <p:nvPr/>
      </p:nvGrpSpPr>
      <p:grpSpPr>
        <a:xfrm>
          <a:off x="0" y="0"/>
          <a:ext cx="0" cy="0"/>
          <a:chOff x="0" y="0"/>
          <a:chExt cx="0" cy="0"/>
        </a:xfrm>
      </p:grpSpPr>
      <p:sp>
        <p:nvSpPr>
          <p:cNvPr id="76" name="Google Shape;76;p4"/>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endParaRPr sz="1400" b="0" i="0" u="none" strike="noStrike" cap="none" dirty="0">
              <a:solidFill>
                <a:srgbClr val="000000"/>
              </a:solidFill>
              <a:latin typeface="Arial"/>
              <a:ea typeface="Arial"/>
              <a:cs typeface="Arial"/>
              <a:sym typeface="Arial"/>
            </a:endParaRPr>
          </a:p>
        </p:txBody>
      </p:sp>
      <p:sp>
        <p:nvSpPr>
          <p:cNvPr id="77" name="Google Shape;77;p4"/>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İngiliz Kültürel Çalışmalar Okulunun Tarihçesi</a:t>
            </a:r>
            <a:endParaRPr sz="2000" b="1" i="0" u="none" strike="noStrike" cap="none">
              <a:solidFill>
                <a:srgbClr val="0E457F"/>
              </a:solidFill>
              <a:latin typeface="Arial"/>
              <a:ea typeface="Arial"/>
              <a:cs typeface="Arial"/>
              <a:sym typeface="Arial"/>
            </a:endParaRPr>
          </a:p>
        </p:txBody>
      </p:sp>
      <p:sp>
        <p:nvSpPr>
          <p:cNvPr id="78" name="Google Shape;78;p4"/>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a:t>Richard </a:t>
            </a:r>
            <a:r>
              <a:rPr lang="tr-TR" sz="1800" dirty="0" err="1"/>
              <a:t>Hoggart</a:t>
            </a:r>
            <a:r>
              <a:rPr lang="tr-TR" sz="1800" dirty="0"/>
              <a:t> bu merkezin ilk yöneticisidir. 1968’de Unesco’nun genel müdür yardımcısı olunca, Jamaika kökenli </a:t>
            </a:r>
            <a:r>
              <a:rPr lang="tr-TR" sz="1800" dirty="0" err="1"/>
              <a:t>Stuart</a:t>
            </a:r>
            <a:r>
              <a:rPr lang="tr-TR" sz="1800" dirty="0"/>
              <a:t> </a:t>
            </a:r>
            <a:r>
              <a:rPr lang="tr-TR" sz="1800" dirty="0" err="1"/>
              <a:t>Hall</a:t>
            </a:r>
            <a:r>
              <a:rPr lang="tr-TR" sz="1800" dirty="0"/>
              <a:t> 1979’a kadar onun yerini almıştır</a:t>
            </a:r>
            <a:r>
              <a:rPr lang="tr-TR" sz="1800" dirty="0" smtClean="0"/>
              <a:t>. Merkez</a:t>
            </a:r>
            <a:r>
              <a:rPr lang="tr-TR" sz="1800" dirty="0"/>
              <a:t>, New </a:t>
            </a:r>
            <a:r>
              <a:rPr lang="tr-TR" sz="1800" dirty="0" err="1"/>
              <a:t>Left</a:t>
            </a:r>
            <a:r>
              <a:rPr lang="tr-TR" sz="1800" dirty="0"/>
              <a:t> (Yen Sol)’un atağa geçmesine denk düsen bu dönemde en parlak çağını yaşamış ve 1972’de </a:t>
            </a:r>
            <a:r>
              <a:rPr lang="tr-TR" sz="1800" dirty="0" err="1"/>
              <a:t>Working</a:t>
            </a:r>
            <a:r>
              <a:rPr lang="tr-TR" sz="1800" dirty="0"/>
              <a:t> </a:t>
            </a:r>
            <a:r>
              <a:rPr lang="tr-TR" sz="1800" dirty="0" err="1"/>
              <a:t>Papers</a:t>
            </a:r>
            <a:r>
              <a:rPr lang="tr-TR" sz="1800" dirty="0"/>
              <a:t> in </a:t>
            </a:r>
            <a:r>
              <a:rPr lang="tr-TR" sz="1800" dirty="0" err="1"/>
              <a:t>Cultural</a:t>
            </a:r>
            <a:r>
              <a:rPr lang="tr-TR" sz="1800" dirty="0"/>
              <a:t> </a:t>
            </a:r>
            <a:r>
              <a:rPr lang="tr-TR" sz="1800" dirty="0" err="1"/>
              <a:t>Studies</a:t>
            </a:r>
            <a:r>
              <a:rPr lang="tr-TR" sz="1800" dirty="0"/>
              <a:t>’ (Kültürel Çalışmalar Bildirileri) dergisini çıkarmıştır. Derginin yayın amacı “kültürü tanımlamak ve üzerine çalışmak ve kültürel çalışmaları entelektüel haritaya yerleştirmek” olarak belirlenmiştir. </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Kültürel Çalışmalar Merkezi’nin temel düşüncelerinin kökleri Richard </a:t>
            </a:r>
            <a:r>
              <a:rPr lang="tr-TR" sz="1800" dirty="0" err="1" smtClean="0"/>
              <a:t>Hoggart’ın</a:t>
            </a:r>
            <a:r>
              <a:rPr lang="tr-TR" sz="1800" dirty="0" smtClean="0"/>
              <a:t>,</a:t>
            </a:r>
            <a:r>
              <a:rPr lang="tr-TR" sz="1800" dirty="0"/>
              <a:t> </a:t>
            </a:r>
            <a:r>
              <a:rPr lang="tr-TR" sz="1800" dirty="0" err="1" smtClean="0"/>
              <a:t>Raymond</a:t>
            </a:r>
            <a:r>
              <a:rPr lang="tr-TR" sz="1800" dirty="0" smtClean="0"/>
              <a:t> </a:t>
            </a:r>
            <a:r>
              <a:rPr lang="tr-TR" sz="1800" dirty="0"/>
              <a:t>Williams’ın ve tarihçi Edward P. </a:t>
            </a:r>
            <a:r>
              <a:rPr lang="tr-TR" sz="1800" dirty="0" err="1"/>
              <a:t>Tompson’un</a:t>
            </a:r>
            <a:r>
              <a:rPr lang="tr-TR" sz="1800" dirty="0"/>
              <a:t> yapıtlarında </a:t>
            </a:r>
            <a:r>
              <a:rPr lang="tr-TR" sz="1800" dirty="0" smtClean="0"/>
              <a:t>görülür. </a:t>
            </a:r>
            <a:r>
              <a:rPr lang="tr-TR" sz="1800" dirty="0" err="1" smtClean="0"/>
              <a:t>Stuart</a:t>
            </a:r>
            <a:r>
              <a:rPr lang="tr-TR" sz="1800" dirty="0" smtClean="0"/>
              <a:t> </a:t>
            </a:r>
            <a:r>
              <a:rPr lang="tr-TR" sz="1800" dirty="0" err="1"/>
              <a:t>Hall</a:t>
            </a:r>
            <a:r>
              <a:rPr lang="tr-TR" sz="1800" dirty="0"/>
              <a:t> ise özellikle modern toplumlarda ideolojinin rolü ve metin </a:t>
            </a:r>
            <a:r>
              <a:rPr lang="tr-TR" sz="1800" dirty="0" smtClean="0"/>
              <a:t>analizlerine getirdiği </a:t>
            </a:r>
            <a:r>
              <a:rPr lang="tr-TR" sz="1800" dirty="0"/>
              <a:t>özgün yaklaşımla, Williams ile birlikte Kültürel Çalışmalar </a:t>
            </a:r>
            <a:r>
              <a:rPr lang="tr-TR" sz="1800" dirty="0" smtClean="0"/>
              <a:t>kapsamında</a:t>
            </a:r>
            <a:r>
              <a:rPr lang="tr-TR" sz="1800" dirty="0"/>
              <a:t> </a:t>
            </a:r>
            <a:r>
              <a:rPr lang="tr-TR" sz="1800" dirty="0" smtClean="0"/>
              <a:t>üzerine </a:t>
            </a:r>
            <a:r>
              <a:rPr lang="tr-TR" sz="1800" dirty="0"/>
              <a:t>en çok vurgu yapılan sosyal bilimcidir.</a:t>
            </a:r>
            <a:endParaRP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2"/>
        <p:cNvGrpSpPr/>
        <p:nvPr/>
      </p:nvGrpSpPr>
      <p:grpSpPr>
        <a:xfrm>
          <a:off x="0" y="0"/>
          <a:ext cx="0" cy="0"/>
          <a:chOff x="0" y="0"/>
          <a:chExt cx="0" cy="0"/>
        </a:xfrm>
      </p:grpSpPr>
      <p:sp>
        <p:nvSpPr>
          <p:cNvPr id="83" name="Google Shape;83;p5"/>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84" name="Google Shape;84;p5"/>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İngiliz Kültürel Çalışmalar Okulunun Tarihçesi</a:t>
            </a:r>
            <a:endParaRPr sz="2000" b="1" i="0" u="none" strike="noStrike" cap="none">
              <a:solidFill>
                <a:srgbClr val="0E457F"/>
              </a:solidFill>
              <a:latin typeface="Arial"/>
              <a:ea typeface="Arial"/>
              <a:cs typeface="Arial"/>
              <a:sym typeface="Arial"/>
            </a:endParaRPr>
          </a:p>
        </p:txBody>
      </p:sp>
      <p:sp>
        <p:nvSpPr>
          <p:cNvPr id="85" name="Google Shape;85;p5"/>
          <p:cNvSpPr txBox="1"/>
          <p:nvPr/>
        </p:nvSpPr>
        <p:spPr>
          <a:xfrm>
            <a:off x="349300" y="964900"/>
            <a:ext cx="8353200" cy="44565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Clr>
                <a:schemeClr val="dk1"/>
              </a:buClr>
              <a:buSzPts val="1100"/>
              <a:buFont typeface="Arial"/>
              <a:buNone/>
            </a:pPr>
            <a:r>
              <a:rPr lang="tr-TR" sz="1800" dirty="0"/>
              <a:t>İngiliz Kültürel Çalışmalar Okulunu, herhangi bir geleneksel disiplin ile tanımlamak ve sınırlamak olası değildir. Sosyoloji, antropoloji, psikoloji, </a:t>
            </a:r>
            <a:r>
              <a:rPr lang="tr-TR" sz="1800" dirty="0" err="1"/>
              <a:t>linguistik</a:t>
            </a:r>
            <a:r>
              <a:rPr lang="tr-TR" sz="1800" dirty="0"/>
              <a:t>, eleştirel edebiyat, sanat teorisi, müzik, felsefe ve politika, kısacası olguları açıklamak için hangi disipline ihtiyaç varsa Kültürel Çalışmalar onu alır ve kendi çalışmaları doğrultusunda kullanır. Bu yüzden çoğu zaman disiplinler arası olarak tanımlanmaktadır.</a:t>
            </a:r>
            <a:endParaRPr sz="1800" dirty="0"/>
          </a:p>
          <a:p>
            <a:pPr marL="0" lvl="0" indent="0" algn="just" rtl="0">
              <a:lnSpc>
                <a:spcPct val="115000"/>
              </a:lnSpc>
              <a:spcBef>
                <a:spcPts val="0"/>
              </a:spcBef>
              <a:spcAft>
                <a:spcPts val="0"/>
              </a:spcAft>
              <a:buClr>
                <a:schemeClr val="dk1"/>
              </a:buClr>
              <a:buSzPts val="1100"/>
              <a:buFont typeface="Arial"/>
              <a:buNone/>
            </a:pPr>
            <a:r>
              <a:rPr lang="tr-TR" sz="1800" dirty="0"/>
              <a:t>Kültürel Çalışmalar Okulunun en önemli özelliklerinden biri teorisyenlerinin -Williams gibi-; edebiyatla sosyal bilimler arasında başarılı bir köprü kurmasında yatmaktadır. </a:t>
            </a:r>
            <a:r>
              <a:rPr lang="tr-TR" sz="1800" b="1" dirty="0"/>
              <a:t>Kültürel </a:t>
            </a:r>
            <a:r>
              <a:rPr lang="tr-TR" sz="1800" b="1" dirty="0" smtClean="0"/>
              <a:t>Çalışmaların en bilinen </a:t>
            </a:r>
            <a:r>
              <a:rPr lang="tr-TR" sz="1800" b="1" dirty="0"/>
              <a:t>ve </a:t>
            </a:r>
            <a:r>
              <a:rPr lang="tr-TR" sz="1800" b="1" dirty="0" smtClean="0"/>
              <a:t>önemli </a:t>
            </a:r>
            <a:r>
              <a:rPr lang="tr-TR" sz="1800" b="1" dirty="0"/>
              <a:t>teorik </a:t>
            </a:r>
            <a:r>
              <a:rPr lang="tr-TR" sz="1800" b="1" dirty="0" smtClean="0"/>
              <a:t>açılımı, </a:t>
            </a:r>
            <a:r>
              <a:rPr lang="tr-TR" sz="1800" b="1" dirty="0"/>
              <a:t>kültürel ürünlerin ve sosyal pratiklerin birer metin olarak okunmasıdır. Eleştirel kuramdan ödünç alınan bu yaklaşım, yani metin analizi, medyanın ürünlerinin analizinde-okunmasında en önemli yöntemlerden biri haline gelmiştir. Edebiyat üzerine yapılan metin analizleri, özellikle medya analizlerine kaynaklık etmiştir.</a:t>
            </a:r>
            <a:endParaRPr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9"/>
        <p:cNvGrpSpPr/>
        <p:nvPr/>
      </p:nvGrpSpPr>
      <p:grpSpPr>
        <a:xfrm>
          <a:off x="0" y="0"/>
          <a:ext cx="0" cy="0"/>
          <a:chOff x="0" y="0"/>
          <a:chExt cx="0" cy="0"/>
        </a:xfrm>
      </p:grpSpPr>
      <p:sp>
        <p:nvSpPr>
          <p:cNvPr id="90" name="Google Shape;90;p6"/>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91" name="Google Shape;91;p6"/>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İngiliz Kültürel Çalışmalar Okulunun Tarihçesi</a:t>
            </a:r>
            <a:endParaRPr sz="2000" b="1" i="0" u="none" strike="noStrike" cap="none">
              <a:solidFill>
                <a:srgbClr val="0E457F"/>
              </a:solidFill>
              <a:latin typeface="Arial"/>
              <a:ea typeface="Arial"/>
              <a:cs typeface="Arial"/>
              <a:sym typeface="Arial"/>
            </a:endParaRPr>
          </a:p>
        </p:txBody>
      </p:sp>
      <p:sp>
        <p:nvSpPr>
          <p:cNvPr id="92" name="Google Shape;92;p6"/>
          <p:cNvSpPr txBox="1"/>
          <p:nvPr/>
        </p:nvSpPr>
        <p:spPr>
          <a:xfrm>
            <a:off x="349300" y="964900"/>
            <a:ext cx="8353200" cy="44982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err="1"/>
              <a:t>Hegemon</a:t>
            </a:r>
            <a:r>
              <a:rPr lang="tr-TR" sz="1800" dirty="0"/>
              <a:t> kavramı, kültürel çalışmalar kapsamında üzerinde en çok durulan kavramdır. </a:t>
            </a:r>
            <a:r>
              <a:rPr lang="tr-TR" sz="1800" dirty="0" err="1"/>
              <a:t>Gramsci’nin</a:t>
            </a:r>
            <a:r>
              <a:rPr lang="tr-TR" sz="1800" dirty="0"/>
              <a:t> ortaya attığı bu kavram, yani hegemonya, </a:t>
            </a:r>
            <a:r>
              <a:rPr lang="tr-TR" sz="1800" dirty="0" smtClean="0"/>
              <a:t>medya yardımıyla, hâkim </a:t>
            </a:r>
            <a:r>
              <a:rPr lang="tr-TR" sz="1800" dirty="0"/>
              <a:t>sınıfın kitleler üzerinde nasıl fark ettirmeden kültürel, sosyal ve ekonomik bir tahakküm kurduğunu ortaya çıkaran </a:t>
            </a:r>
            <a:r>
              <a:rPr lang="tr-TR" sz="1800" dirty="0" smtClean="0"/>
              <a:t>merkezi </a:t>
            </a:r>
            <a:r>
              <a:rPr lang="tr-TR" sz="1800" dirty="0"/>
              <a:t>bir kavramdır. Hegemonya en iyi rızanın örgütlenmesi olarak anlaşılır ve bağımlı bilinç biçimlerinin şiddet ya da zora başvurulmadan inşa edildiği süreçleri işaret eder.</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Kültürel Çalışmalar hegemonyanın süreksizliği gerçeğinden yola çıkarak; bağımlı </a:t>
            </a:r>
            <a:r>
              <a:rPr lang="tr-TR" sz="1800" dirty="0" smtClean="0"/>
              <a:t>sınıfların, </a:t>
            </a:r>
            <a:r>
              <a:rPr lang="tr-TR" sz="1800" dirty="0"/>
              <a:t>iktidar bloğunun tahakkümüne karşı geliştirdikleri stratejiler üzerinden, popüler kültürün sadece </a:t>
            </a:r>
            <a:r>
              <a:rPr lang="tr-TR" sz="1800" dirty="0" err="1"/>
              <a:t>pasifize</a:t>
            </a:r>
            <a:r>
              <a:rPr lang="tr-TR" sz="1800" dirty="0"/>
              <a:t> edici bir kültür olmadığını, aynı zamanda halkın önceliklerini de yansıttığını ve bu yüzden de popüler olduğunu ileri sürer. Dolayısıyla Frankfurt Okulunun aksine </a:t>
            </a:r>
            <a:r>
              <a:rPr lang="tr-TR" sz="1800" dirty="0" smtClean="0"/>
              <a:t>kültürü, </a:t>
            </a:r>
            <a:r>
              <a:rPr lang="tr-TR" sz="1800" dirty="0"/>
              <a:t>kitle kültürü olarak </a:t>
            </a:r>
            <a:r>
              <a:rPr lang="tr-TR" sz="1800" dirty="0" err="1"/>
              <a:t>pasifize</a:t>
            </a:r>
            <a:r>
              <a:rPr lang="tr-TR" sz="1800" dirty="0"/>
              <a:t> edici bir unsur olarak görmez ve hakim sınıfın kültürel tahakkümüne karşı bir direniş alanı olarak nitelendirir.   </a:t>
            </a:r>
            <a:endParaRPr sz="1800" dirty="0"/>
          </a:p>
          <a:p>
            <a:pPr marL="0" marR="0" lvl="0" indent="0" algn="just" rtl="0">
              <a:lnSpc>
                <a:spcPct val="115000"/>
              </a:lnSpc>
              <a:spcBef>
                <a:spcPts val="0"/>
              </a:spcBef>
              <a:spcAft>
                <a:spcPts val="0"/>
              </a:spcAft>
              <a:buClr>
                <a:schemeClr val="dk1"/>
              </a:buClr>
              <a:buSzPts val="1100"/>
              <a:buFont typeface="Arial"/>
              <a:buNone/>
            </a:pPr>
            <a:endParaRPr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6"/>
        <p:cNvGrpSpPr/>
        <p:nvPr/>
      </p:nvGrpSpPr>
      <p:grpSpPr>
        <a:xfrm>
          <a:off x="0" y="0"/>
          <a:ext cx="0" cy="0"/>
          <a:chOff x="0" y="0"/>
          <a:chExt cx="0" cy="0"/>
        </a:xfrm>
      </p:grpSpPr>
      <p:sp>
        <p:nvSpPr>
          <p:cNvPr id="97" name="Google Shape;97;p7"/>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98" name="Google Shape;98;p7"/>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İngiliz Kültürel Çalışmalar Okulunun Tarihçesi</a:t>
            </a:r>
            <a:endParaRPr sz="2000" b="1" i="0" u="none" strike="noStrike" cap="none">
              <a:solidFill>
                <a:srgbClr val="0E457F"/>
              </a:solidFill>
              <a:latin typeface="Arial"/>
              <a:ea typeface="Arial"/>
              <a:cs typeface="Arial"/>
              <a:sym typeface="Arial"/>
            </a:endParaRPr>
          </a:p>
        </p:txBody>
      </p:sp>
      <p:sp>
        <p:nvSpPr>
          <p:cNvPr id="99" name="Google Shape;99;p7"/>
          <p:cNvSpPr txBox="1"/>
          <p:nvPr/>
        </p:nvSpPr>
        <p:spPr>
          <a:xfrm>
            <a:off x="349300" y="964900"/>
            <a:ext cx="8353200" cy="4568100"/>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Clr>
                <a:schemeClr val="dk1"/>
              </a:buClr>
              <a:buSzPts val="1100"/>
              <a:buFont typeface="Arial"/>
              <a:buNone/>
            </a:pPr>
            <a:r>
              <a:rPr lang="tr-TR" sz="1800" dirty="0"/>
              <a:t>Kültürel </a:t>
            </a:r>
            <a:r>
              <a:rPr lang="tr-TR" sz="1800" dirty="0" smtClean="0"/>
              <a:t>Çalışmalara </a:t>
            </a:r>
            <a:r>
              <a:rPr lang="tr-TR" sz="1800" dirty="0"/>
              <a:t>göre, kitle </a:t>
            </a:r>
            <a:r>
              <a:rPr lang="tr-TR" sz="1800" dirty="0" err="1"/>
              <a:t>atomize</a:t>
            </a:r>
            <a:r>
              <a:rPr lang="tr-TR" sz="1800" dirty="0"/>
              <a:t> bir yığın değil, tek tek bireylerden oluşmuş bir topluluktur ve her zaman iktidarın dilediği gibi yönlendirebileceği bir yığın olarak ele alınamaz. Daha önceki sosyal </a:t>
            </a:r>
            <a:r>
              <a:rPr lang="tr-TR" sz="1800" dirty="0" smtClean="0"/>
              <a:t>bilimcilerin </a:t>
            </a:r>
            <a:r>
              <a:rPr lang="tr-TR" sz="1800" dirty="0"/>
              <a:t>“kitleyi” </a:t>
            </a:r>
            <a:r>
              <a:rPr lang="tr-TR" sz="1800" dirty="0" smtClean="0"/>
              <a:t>kendileri </a:t>
            </a:r>
            <a:r>
              <a:rPr lang="tr-TR" sz="1800" dirty="0"/>
              <a:t>dışındaki, “kültürel aptallar” olarak </a:t>
            </a:r>
            <a:r>
              <a:rPr lang="tr-TR" sz="1800" dirty="0" smtClean="0"/>
              <a:t>tanımlaması, </a:t>
            </a:r>
            <a:r>
              <a:rPr lang="tr-TR" sz="1800" dirty="0"/>
              <a:t>Kültürel </a:t>
            </a:r>
            <a:r>
              <a:rPr lang="tr-TR" sz="1800" dirty="0" smtClean="0"/>
              <a:t>Çalışmalarda </a:t>
            </a:r>
            <a:r>
              <a:rPr lang="tr-TR" sz="1800" dirty="0"/>
              <a:t>kabul görmemektedir. </a:t>
            </a:r>
            <a:r>
              <a:rPr lang="tr-TR" sz="1800" b="1" dirty="0"/>
              <a:t>Kültürel </a:t>
            </a:r>
            <a:r>
              <a:rPr lang="tr-TR" sz="1800" b="1" dirty="0" smtClean="0"/>
              <a:t>Çalışmalara </a:t>
            </a:r>
            <a:r>
              <a:rPr lang="tr-TR" sz="1800" b="1" dirty="0"/>
              <a:t>kadar medya metinlerini </a:t>
            </a:r>
            <a:r>
              <a:rPr lang="tr-TR" sz="1800" b="1" dirty="0" err="1"/>
              <a:t>alımlamada</a:t>
            </a:r>
            <a:r>
              <a:rPr lang="tr-TR" sz="1800" b="1" dirty="0"/>
              <a:t> kitlenin güçsüzlüğünden dem vurulmuş ve dayatılan </a:t>
            </a:r>
            <a:r>
              <a:rPr lang="tr-TR" sz="1800" b="1" dirty="0" smtClean="0"/>
              <a:t>ideoloji </a:t>
            </a:r>
            <a:r>
              <a:rPr lang="tr-TR" sz="1800" b="1" dirty="0"/>
              <a:t>karşısında savunmasız olduğu varsayılmıştı. Kitleye ve kültüre yüklediği anlamla Kültürel Çalışmalar; metnin esas anlamının tüketilme anında ortaya çıkacağını ileri sürmüş ve kitlenin kendi özgür seçimini yapabilme yetisine sahip bireylerden oluştuğunu söylemiştir.  Kültürel Çalışmalar, medyanın ekonomi politiğine yoğunlaşmak yerine medya metinlerinin dilsel ve ideolojik yapılanmasına çok daha fazla dikkat </a:t>
            </a:r>
            <a:r>
              <a:rPr lang="tr-TR" sz="1800" b="1" dirty="0" err="1"/>
              <a:t>sarfetmiş</a:t>
            </a:r>
            <a:r>
              <a:rPr lang="tr-TR" sz="1800" b="1" dirty="0"/>
              <a:t>; pasif izleyici anlayışının yerine daha aktif bir izleyici, okuma </a:t>
            </a:r>
            <a:r>
              <a:rPr lang="tr-TR" sz="1800" b="1" dirty="0" smtClean="0"/>
              <a:t>anlayışını </a:t>
            </a:r>
            <a:r>
              <a:rPr lang="tr-TR" sz="1800" b="1" dirty="0"/>
              <a:t>koymuştur. Kültürel Çalışmalar geleneği içinde yapılan bir dizi metin analizi hangi söylemlerin medya metinlerinde </a:t>
            </a:r>
            <a:r>
              <a:rPr lang="tr-TR" sz="1800" b="1" dirty="0" err="1"/>
              <a:t>hegemonik</a:t>
            </a:r>
            <a:r>
              <a:rPr lang="tr-TR" sz="1800" b="1" dirty="0"/>
              <a:t> ideoloji doğrultusunda yeniden üretildiğini ve hangilerinin muhalif tarzda okunarak ters çevrildiğini, metin analizleri yoluyla ortaya çıkarmaktadır</a:t>
            </a:r>
            <a:endParaRPr sz="18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3"/>
        <p:cNvGrpSpPr/>
        <p:nvPr/>
      </p:nvGrpSpPr>
      <p:grpSpPr>
        <a:xfrm>
          <a:off x="0" y="0"/>
          <a:ext cx="0" cy="0"/>
          <a:chOff x="0" y="0"/>
          <a:chExt cx="0" cy="0"/>
        </a:xfrm>
      </p:grpSpPr>
      <p:sp>
        <p:nvSpPr>
          <p:cNvPr id="104" name="Google Shape;104;p8"/>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Kitle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05" name="Google Shape;105;p8"/>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Richard Hoggard ve Edward Palmer Thompson</a:t>
            </a:r>
            <a:endParaRPr sz="2000" b="1" i="0" u="none" strike="noStrike" cap="none">
              <a:solidFill>
                <a:srgbClr val="0E457F"/>
              </a:solidFill>
              <a:latin typeface="Arial"/>
              <a:ea typeface="Arial"/>
              <a:cs typeface="Arial"/>
              <a:sym typeface="Arial"/>
            </a:endParaRPr>
          </a:p>
        </p:txBody>
      </p:sp>
      <p:sp>
        <p:nvSpPr>
          <p:cNvPr id="106" name="Google Shape;106;p8"/>
          <p:cNvSpPr txBox="1"/>
          <p:nvPr/>
        </p:nvSpPr>
        <p:spPr>
          <a:xfrm>
            <a:off x="349300" y="891175"/>
            <a:ext cx="8353200" cy="4434300"/>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a:t>1918 doğumlu olan </a:t>
            </a:r>
            <a:r>
              <a:rPr lang="tr-TR" sz="1800" b="1" dirty="0"/>
              <a:t>Richard </a:t>
            </a:r>
            <a:r>
              <a:rPr lang="tr-TR" sz="1800" b="1" dirty="0" err="1"/>
              <a:t>Hoggart</a:t>
            </a:r>
            <a:r>
              <a:rPr lang="tr-TR" sz="1800" dirty="0"/>
              <a:t>, eğitimini Leeds Üniversitesi’nde tamamlamıştır. İkinci Dünya Savaşı’nda topçu yüzbaşısı olarak görev yapan </a:t>
            </a:r>
            <a:r>
              <a:rPr lang="tr-TR" sz="1800" dirty="0" err="1"/>
              <a:t>Hoggart</a:t>
            </a:r>
            <a:r>
              <a:rPr lang="tr-TR" sz="1800" dirty="0"/>
              <a:t> ardından </a:t>
            </a:r>
            <a:r>
              <a:rPr lang="tr-TR" sz="1800" dirty="0" err="1"/>
              <a:t>Hull</a:t>
            </a:r>
            <a:r>
              <a:rPr lang="tr-TR" sz="1800" dirty="0"/>
              <a:t> Üniversitesi’nde yetişkinlere yönelik programlarda eğitmen olarak çalışmıştır. </a:t>
            </a:r>
            <a:r>
              <a:rPr lang="tr-TR" sz="1800" dirty="0" err="1"/>
              <a:t>Lecester</a:t>
            </a:r>
            <a:r>
              <a:rPr lang="tr-TR" sz="1800" dirty="0"/>
              <a:t> Üniversitesi’ne geçen </a:t>
            </a:r>
            <a:r>
              <a:rPr lang="tr-TR" sz="1800" dirty="0" err="1"/>
              <a:t>Hoggart</a:t>
            </a:r>
            <a:r>
              <a:rPr lang="tr-TR" sz="1800" dirty="0"/>
              <a:t>; 1959 yılında İngiliz Edebiyatı profesörü olarak Birmingham Üniversitesi’nde çalışmaya başlamış ve 1964 yılında da, bu üniversiteye bağlı olan Çağdaş Kültürel Çalışmalar Merkezi’ni kurmuştur. </a:t>
            </a:r>
            <a:r>
              <a:rPr lang="tr-TR" sz="1800" dirty="0" smtClean="0"/>
              <a:t>Merkezin </a:t>
            </a:r>
            <a:r>
              <a:rPr lang="tr-TR" sz="1800" dirty="0"/>
              <a:t>finansmanı </a:t>
            </a:r>
            <a:r>
              <a:rPr lang="tr-TR" sz="1800" dirty="0" err="1"/>
              <a:t>Pengiun</a:t>
            </a:r>
            <a:r>
              <a:rPr lang="tr-TR" sz="1800" dirty="0"/>
              <a:t> </a:t>
            </a:r>
            <a:r>
              <a:rPr lang="tr-TR" sz="1800" dirty="0" err="1"/>
              <a:t>Books’un</a:t>
            </a:r>
            <a:r>
              <a:rPr lang="tr-TR" sz="1800" dirty="0"/>
              <a:t> sahibi, </a:t>
            </a:r>
            <a:r>
              <a:rPr lang="tr-TR" sz="1800" dirty="0" err="1"/>
              <a:t>Sr</a:t>
            </a:r>
            <a:r>
              <a:rPr lang="tr-TR" sz="1800" dirty="0"/>
              <a:t>. </a:t>
            </a:r>
            <a:r>
              <a:rPr lang="tr-TR" sz="1800" dirty="0" err="1"/>
              <a:t>Allen</a:t>
            </a:r>
            <a:r>
              <a:rPr lang="tr-TR" sz="1800" dirty="0"/>
              <a:t> </a:t>
            </a:r>
            <a:r>
              <a:rPr lang="tr-TR" sz="1800" dirty="0" err="1"/>
              <a:t>Lane’ın</a:t>
            </a:r>
            <a:r>
              <a:rPr lang="tr-TR" sz="1800" dirty="0"/>
              <a:t> yıllık 3 bin </a:t>
            </a:r>
            <a:r>
              <a:rPr lang="tr-TR" sz="1800" dirty="0" err="1"/>
              <a:t>paundluk</a:t>
            </a:r>
            <a:r>
              <a:rPr lang="tr-TR" sz="1800" dirty="0"/>
              <a:t> katkısıyla gerçekleşmiştir. Öğrencilerinin çoğu İngiliz edebiyatı, sosyoloji, tarih ve felsefe kökenlidir. Öğrenciler; edebiyat disiplininin kanatları altında, kültürel çalışmalarla bağ kurmuşlardır. </a:t>
            </a:r>
            <a:r>
              <a:rPr lang="tr-TR" sz="1800" dirty="0" err="1"/>
              <a:t>Hoggart</a:t>
            </a:r>
            <a:r>
              <a:rPr lang="tr-TR" sz="1800" dirty="0"/>
              <a:t> için edebiyatın son derece merkezi ve belirleyici bir önemi vardır. O’na göre, gerçekten edebiyatı ve okumayı bir disiplin olarak özümsemek; İngiliz kültürel yaşamını, tarihin, sosyolojiyi çözümlemek ve anlayabilmek açısından, sosyal bilimciler için eşsiz bir dayanak noktası oluşturur.</a:t>
            </a:r>
            <a:endParaRP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0"/>
        <p:cNvGrpSpPr/>
        <p:nvPr/>
      </p:nvGrpSpPr>
      <p:grpSpPr>
        <a:xfrm>
          <a:off x="0" y="0"/>
          <a:ext cx="0" cy="0"/>
          <a:chOff x="0" y="0"/>
          <a:chExt cx="0" cy="0"/>
        </a:xfrm>
      </p:grpSpPr>
      <p:sp>
        <p:nvSpPr>
          <p:cNvPr id="111" name="Google Shape;111;p9"/>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b="0" i="0" u="none" strike="noStrike" cap="none" dirty="0" smtClean="0">
                <a:solidFill>
                  <a:srgbClr val="0E457F"/>
                </a:solidFill>
                <a:latin typeface="Arial"/>
                <a:ea typeface="Arial"/>
                <a:cs typeface="Arial"/>
                <a:sym typeface="Arial"/>
              </a:rPr>
              <a:t>K</a:t>
            </a:r>
            <a:r>
              <a:rPr lang="tr-TR" sz="1200" dirty="0" smtClean="0">
                <a:solidFill>
                  <a:srgbClr val="0E457F"/>
                </a:solidFill>
              </a:rPr>
              <a:t>itle </a:t>
            </a:r>
            <a:r>
              <a:rPr lang="tr-TR" sz="1200" dirty="0">
                <a:solidFill>
                  <a:srgbClr val="0E457F"/>
                </a:solidFill>
              </a:rPr>
              <a:t>İletişimi, Kitle Kültürü ve Eleştirel Yaklaşımlar: Kültürel Çalışmalar  </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12" name="Google Shape;112;p9"/>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2000" b="1">
                <a:solidFill>
                  <a:srgbClr val="0E457F"/>
                </a:solidFill>
              </a:rPr>
              <a:t>Richard Hoggard ve Edward Palmer Thompson</a:t>
            </a:r>
            <a:endParaRPr sz="2000" b="1" i="0" u="none" strike="noStrike" cap="none">
              <a:solidFill>
                <a:srgbClr val="0E457F"/>
              </a:solidFill>
              <a:latin typeface="Arial"/>
              <a:ea typeface="Arial"/>
              <a:cs typeface="Arial"/>
              <a:sym typeface="Arial"/>
            </a:endParaRPr>
          </a:p>
        </p:txBody>
      </p:sp>
      <p:sp>
        <p:nvSpPr>
          <p:cNvPr id="113" name="Google Shape;113;p9"/>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err="1"/>
              <a:t>Hoggart’a</a:t>
            </a:r>
            <a:r>
              <a:rPr lang="tr-TR" sz="1800" dirty="0"/>
              <a:t> göre geleneksel popüler </a:t>
            </a:r>
            <a:r>
              <a:rPr lang="tr-TR" sz="1800" dirty="0" smtClean="0"/>
              <a:t>kültür, </a:t>
            </a:r>
            <a:r>
              <a:rPr lang="tr-TR" sz="1800" dirty="0"/>
              <a:t>doğrudan halkın sosyal koşullarından doğan tecrübelerinden ve gündelik yaşam deneyimlerinden oluşmaktadır. Bu koşullarda üretilir ve tüketilir. Oysa kitle kültürü yanıltıcı ve yüzeyseldir. </a:t>
            </a:r>
            <a:r>
              <a:rPr lang="tr-TR" sz="1800" dirty="0" err="1"/>
              <a:t>Hoggart</a:t>
            </a:r>
            <a:r>
              <a:rPr lang="tr-TR" sz="1800" dirty="0"/>
              <a:t> İngiliz işçi sınıfı bağlamında yönetilenlerin, yönetenlere karşı geliştirdikleri stratejilere yoğunlaşır. Özellikle kitlesel yayıncılığın, orta sınıf kültürünü son 20-30 yıl içerisinde nasıl değiştirdiğini inceleyen </a:t>
            </a:r>
            <a:r>
              <a:rPr lang="tr-TR" sz="1800" dirty="0" err="1"/>
              <a:t>Hoggart</a:t>
            </a:r>
            <a:r>
              <a:rPr lang="tr-TR" sz="1800" dirty="0"/>
              <a:t>, kitlesel üretimin ve tüketimin, toplumsallaşma sürecindeki değiştirme ve dönüştürme potansiyellerine dikkat çekmiş ve kültür endüstrisinin uzanamadığı, ulaşamadığı noktaları betimlemiştir.</a:t>
            </a:r>
            <a:endParaRPr sz="18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2489</Words>
  <Application>Microsoft Office PowerPoint</Application>
  <PresentationFormat>Ekran Gösterisi (16:10)</PresentationFormat>
  <Paragraphs>68</Paragraphs>
  <Slides>18</Slides>
  <Notes>18</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18</vt:i4>
      </vt:variant>
    </vt:vector>
  </HeadingPairs>
  <TitlesOfParts>
    <vt:vector size="20" baseType="lpstr">
      <vt:lpstr>Arial</vt:lpstr>
      <vt:lpstr>Simple Light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Barış KILINÇ</dc:creator>
  <cp:lastModifiedBy>Barış KILINÇ</cp:lastModifiedBy>
  <cp:revision>3</cp:revision>
  <dcterms:modified xsi:type="dcterms:W3CDTF">2020-02-26T08:31:35Z</dcterms:modified>
</cp:coreProperties>
</file>