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58" r:id="rId9"/>
    <p:sldId id="259" r:id="rId10"/>
    <p:sldId id="260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>
      <p:cViewPr varScale="1">
        <p:scale>
          <a:sx n="105" d="100"/>
          <a:sy n="105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85AC0-5C30-5D00-51A6-66CD6DAB7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5DF2B16-CB88-12F6-E0AB-60D57575A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B3867A-B786-8918-F69D-9B2BE3C28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0EE2B7-C502-70FA-CBA3-993A8984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61C242-EF28-9AE9-A9E6-56E17DC54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67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386C94-3436-DB0C-03EF-BBE888EE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7C1345A-4AB3-305B-16D0-2428E61D3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531D45-F19E-AB5A-CCA5-7E970A42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D7AF8C-494E-EC51-67D0-5AAC408F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F6C8DD-C9E3-BEC2-7876-612C7889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81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8F399F4-E2E0-F4A7-D0B0-7AFE3260E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086FC5D-1D95-A494-9FE4-69231B39E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DC1AE1-BD3C-6A9B-61DB-A4CD55A61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CA4CDC-71FE-A8C7-5941-AAD2A4C23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588AF3-4409-0563-4B55-9D40B8AD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608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A0DC87-BAD3-88F8-C320-376D14774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4C0F2E-7D5C-E9AA-898D-D50612714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AE3D3D-9484-BC5C-4D5D-1309C0251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626436-27A4-674B-F553-464162B3A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774885-2F40-42C0-786E-CF28C3C25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17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9F4BE7-4914-FC70-C689-DD5908DD3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C07D53-DA0B-B72E-0818-B696E3B20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F34AB4-F45A-F40C-F200-E78E14EE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86FFF9-8602-6A24-3EA1-A02866CD5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4E8CD9-E6FB-11CC-8CEC-7FFB856D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50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930EE-7825-DA77-9A89-2CDC4C211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CD062A-898B-25B6-E795-2AC99DA8C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12F7673-FB45-AB5E-3E1A-829F21488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422B7C0-4127-5BA1-E4AA-FE3C2FCC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EB7076D-9CA5-EAA6-66DD-52B6C0FAE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385471-3E94-45C0-0EEB-F95859797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14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F98E8-0BE2-43B8-4902-B8BC70FC2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7E962C-9AC3-BE8A-4E7D-570DEE9DF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395D78E-3215-81C1-E2DD-9B2FD0FDF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598B67B-D43D-617F-19FC-23B0C72BE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8E25B35-CB80-8A9D-CD2E-485A3BCB3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EFAF9D1-6041-916B-D561-99797DC35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367A0AA-75D6-33FC-B556-E024AAEB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BE432F-56AE-6EED-3E56-4D194DF6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37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1D47FF-65CF-4134-860B-5A4930193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B27A81B-8C15-A1B2-D2D5-4857436F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487857B-1B48-0C13-09A6-1C59F5152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2A2646A-F6D1-5860-6153-0B7FF390F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25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B47C15C-9729-A7A7-0020-D140C0102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C8055B8-9388-88A7-1CD0-91D976C1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CBFE51-8A12-F267-43A0-FB42332B5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78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306C17-1D40-B887-57A3-3F53AC41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97397A-1F11-1468-870E-C816EFB37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444C4C-C30A-A271-8D48-982AF0BD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7B14FC-EFDE-CA1D-6B68-236933FDA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D5DEE8-9775-8E05-C052-77BFB3B82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3F10427-F677-2407-915F-C061330B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86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F39C9F-0193-1574-551E-3C32E8DA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3B21480-F338-7208-7099-9250CB86A9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3DFF6F8-FE02-6CE9-DC02-F0566EC2C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CBB9B4C-8D7B-B8EF-46C0-15A81EDD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760953-5872-C968-5128-BA4DA6E6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BEF22B-2330-227E-3FF9-0D155E574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68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C7DFE92-9819-FFE8-BFBF-C521D9EA7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9CCA56-F581-4484-D108-159309116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3B02B5-F6C3-6C24-4BBC-4189D933B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6953-8138-3847-8DEE-A08E77141318}" type="datetimeFigureOut">
              <a:rPr lang="tr-TR" smtClean="0"/>
              <a:t>30.11.2022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609ECA-947D-BF86-578C-11E7EDEA8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48B25A-8AEE-F4F8-F80F-4E5F153B9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26228-ED1A-CC4E-9346-82D3861D1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43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1546FD-5FFD-711A-8F71-FF75A4B57F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ARY 209 HAFTA 6: </a:t>
            </a:r>
            <a:br>
              <a:rPr lang="tr-TR" dirty="0"/>
            </a:br>
            <a:r>
              <a:rPr lang="tr-TR" dirty="0"/>
              <a:t>Literatür taraması Bölümü (Bölüm 2)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8627DA7-7D32-5EB8-BCE3-85D17075A7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Neye benzemeli?</a:t>
            </a:r>
          </a:p>
          <a:p>
            <a:r>
              <a:rPr lang="tr-TR" dirty="0"/>
              <a:t>Nasıl yazılmalı?</a:t>
            </a:r>
          </a:p>
          <a:p>
            <a:r>
              <a:rPr lang="tr-TR" dirty="0"/>
              <a:t>Neyi amaçlamalı?</a:t>
            </a:r>
          </a:p>
        </p:txBody>
      </p:sp>
    </p:spTree>
    <p:extLst>
      <p:ext uri="{BB962C8B-B14F-4D97-AF65-F5344CB8AC3E}">
        <p14:creationId xmlns:p14="http://schemas.microsoft.com/office/powerpoint/2010/main" val="363438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369AD2-1D11-998E-FC35-FA8FD3BF7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Başarısız bir literatür taraması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0CDB43-6CD5-EE7F-2467-CB566E031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Açıklamalı kaynakça </a:t>
            </a:r>
          </a:p>
          <a:p>
            <a:r>
              <a:rPr lang="tr-TR" dirty="0"/>
              <a:t>Sınırlı betimleme</a:t>
            </a:r>
          </a:p>
          <a:p>
            <a:r>
              <a:rPr lang="tr-TR" dirty="0"/>
              <a:t>Dar ve yüzeysel</a:t>
            </a:r>
          </a:p>
          <a:p>
            <a:r>
              <a:rPr lang="tr-TR" dirty="0"/>
              <a:t>Karışık ve uzatılmış</a:t>
            </a:r>
          </a:p>
          <a:p>
            <a:r>
              <a:rPr lang="tr-TR" dirty="0"/>
              <a:t>Rastgele, keyfi ve düzensiz</a:t>
            </a:r>
          </a:p>
          <a:p>
            <a:r>
              <a:rPr lang="tr-TR" dirty="0"/>
              <a:t>Eklektik bir metin </a:t>
            </a:r>
          </a:p>
        </p:txBody>
      </p:sp>
    </p:spTree>
    <p:extLst>
      <p:ext uri="{BB962C8B-B14F-4D97-AF65-F5344CB8AC3E}">
        <p14:creationId xmlns:p14="http://schemas.microsoft.com/office/powerpoint/2010/main" val="1622850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B6F4EC-FF67-DC58-4560-47B482015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Literatür taramasının aşamaları: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1DACE8-2EEF-A7EF-E627-1236C4BC9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Konuyu seçme</a:t>
            </a:r>
          </a:p>
          <a:p>
            <a:r>
              <a:rPr lang="tr-TR" dirty="0"/>
              <a:t>Anahtar sözcükleri listeleme</a:t>
            </a:r>
          </a:p>
          <a:p>
            <a:r>
              <a:rPr lang="tr-TR" dirty="0"/>
              <a:t>İlgili kaynakları toplama</a:t>
            </a:r>
          </a:p>
          <a:p>
            <a:r>
              <a:rPr lang="tr-TR" dirty="0"/>
              <a:t>Kaynakları okuma</a:t>
            </a:r>
          </a:p>
          <a:p>
            <a:r>
              <a:rPr lang="tr-TR" dirty="0"/>
              <a:t>Yazma ve düzeltme</a:t>
            </a:r>
          </a:p>
          <a:p>
            <a:r>
              <a:rPr lang="tr-TR" dirty="0"/>
              <a:t>Kaynakçayı hazırlama</a:t>
            </a:r>
          </a:p>
        </p:txBody>
      </p:sp>
    </p:spTree>
    <p:extLst>
      <p:ext uri="{BB962C8B-B14F-4D97-AF65-F5344CB8AC3E}">
        <p14:creationId xmlns:p14="http://schemas.microsoft.com/office/powerpoint/2010/main" val="3053386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9B99C7-695B-30E6-99D8-3CB0CDD09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değerlendirilir: ÖLÇÜTLER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707EF3-17F4-2C24-AAF6-D6BF6CAA8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Kapsamlılık</a:t>
            </a:r>
          </a:p>
          <a:p>
            <a:r>
              <a:rPr lang="tr-TR" dirty="0"/>
              <a:t>Eleştirellik (özet ve liste değil değerlendiren bir sentez mi?)</a:t>
            </a:r>
          </a:p>
          <a:p>
            <a:r>
              <a:rPr lang="tr-TR" dirty="0" err="1"/>
              <a:t>Özümseyicilik</a:t>
            </a:r>
            <a:r>
              <a:rPr lang="tr-TR" dirty="0"/>
              <a:t> (anlamış mı? kendi sesini duyuruyor mu?)</a:t>
            </a:r>
          </a:p>
          <a:p>
            <a:r>
              <a:rPr lang="tr-TR" dirty="0"/>
              <a:t>Güncellik</a:t>
            </a:r>
          </a:p>
          <a:p>
            <a:r>
              <a:rPr lang="tr-TR" dirty="0"/>
              <a:t>Bütünsellik</a:t>
            </a:r>
          </a:p>
          <a:p>
            <a:r>
              <a:rPr lang="tr-TR" dirty="0" err="1"/>
              <a:t>Sistemlilik</a:t>
            </a:r>
            <a:endParaRPr lang="tr-TR" dirty="0"/>
          </a:p>
          <a:p>
            <a:pPr lvl="1"/>
            <a:r>
              <a:rPr lang="tr-TR" dirty="0"/>
              <a:t>Zamansal</a:t>
            </a:r>
          </a:p>
          <a:p>
            <a:pPr lvl="1"/>
            <a:r>
              <a:rPr lang="tr-TR" dirty="0" err="1"/>
              <a:t>Konusal</a:t>
            </a:r>
            <a:r>
              <a:rPr lang="tr-TR" dirty="0"/>
              <a:t> /tematik</a:t>
            </a:r>
          </a:p>
          <a:p>
            <a:pPr lvl="1"/>
            <a:r>
              <a:rPr lang="tr-TR" dirty="0"/>
              <a:t>Yöntemsel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6255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DE8A14-27B7-63A3-D54F-8FB54C81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olarak dikkat edilecekler: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00E931-DE1D-19A5-BC43-6FE4B7E2D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 kaynaktan en önemli ya da en çok katkı sağlayan yerler alınmalı</a:t>
            </a:r>
          </a:p>
          <a:p>
            <a:r>
              <a:rPr lang="tr-TR" dirty="0"/>
              <a:t>Tırnaklı (doğrudan) alıntı çok sık kullanılmamalı</a:t>
            </a:r>
          </a:p>
          <a:p>
            <a:r>
              <a:rPr lang="tr-TR" dirty="0"/>
              <a:t>Özetleme ve sentezleme dengesi iyi kurulmalı</a:t>
            </a:r>
          </a:p>
          <a:p>
            <a:r>
              <a:rPr lang="tr-TR" dirty="0"/>
              <a:t>Kendi sesini duyurmalı</a:t>
            </a:r>
          </a:p>
          <a:p>
            <a:r>
              <a:rPr lang="tr-TR" dirty="0"/>
              <a:t>Yeniden ifade etmede kaynak göstermek konusunda dikkatli olunmalı</a:t>
            </a:r>
          </a:p>
          <a:p>
            <a:r>
              <a:rPr lang="tr-TR" dirty="0"/>
              <a:t>Yazılanlar birkaç kez düzeltilmeli</a:t>
            </a:r>
          </a:p>
          <a:p>
            <a:r>
              <a:rPr lang="tr-TR" dirty="0"/>
              <a:t>Kaynakça listesi ile metin içi alıntılar örtüşmeli</a:t>
            </a:r>
          </a:p>
        </p:txBody>
      </p:sp>
    </p:spTree>
    <p:extLst>
      <p:ext uri="{BB962C8B-B14F-4D97-AF65-F5344CB8AC3E}">
        <p14:creationId xmlns:p14="http://schemas.microsoft.com/office/powerpoint/2010/main" val="146693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BEB346-D76D-EA9A-B228-071729D65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816" y="207963"/>
            <a:ext cx="9144000" cy="2387600"/>
          </a:xfrm>
        </p:spPr>
        <p:txBody>
          <a:bodyPr>
            <a:normAutofit/>
          </a:bodyPr>
          <a:lstStyle/>
          <a:p>
            <a:r>
              <a:rPr lang="tr-TR" sz="3600" dirty="0"/>
              <a:t>Literatür taramasının işlevi: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490511F-B031-4781-ABEB-0F653E907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6637"/>
            <a:ext cx="9144000" cy="261213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İncelenen kaynaklarda konuyla ilgili olarak ne söylendiği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Alanda önemli isimlerin kimler olduğu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Alanda hangi kuram ve yaklaşımların yer aldığı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Bu kuramların ne gibi açıklamalar yaptığı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Hangi sorulara yanıt bulduğu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Ne tür hipotezlerin test edildiği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Araştırmalarda hangi yöntemlerin kullanıldığı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dirty="0"/>
              <a:t>Ulaşılan sonuçların neler olduğu </a:t>
            </a:r>
          </a:p>
          <a:p>
            <a:r>
              <a:rPr lang="tr-TR" sz="2000" dirty="0"/>
              <a:t>Derlenip raporlanmalıdır.  </a:t>
            </a:r>
          </a:p>
        </p:txBody>
      </p:sp>
    </p:spTree>
    <p:extLst>
      <p:ext uri="{BB962C8B-B14F-4D97-AF65-F5344CB8AC3E}">
        <p14:creationId xmlns:p14="http://schemas.microsoft.com/office/powerpoint/2010/main" val="220389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824835-3EC2-E02C-A66F-EF3EDD4F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amacı: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DABB2D-74C2-EE6D-411A-416B6F2D7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 hakkındaki kuramsal tartışmalardan, uygulamadan ve araştırma bulgularından, okuyucuyu haberdar ederek var olan çalışmaların aydınlattığı ve eksik bıraktığı yönleri ortaya koymak. </a:t>
            </a:r>
          </a:p>
          <a:p>
            <a:endParaRPr lang="tr-TR" dirty="0"/>
          </a:p>
          <a:p>
            <a:r>
              <a:rPr lang="tr-TR" dirty="0"/>
              <a:t>Bunu yapabilmek için bir odak noktası belirlenmesi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3438135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0B4474-F3E7-2388-4C29-C5A2D7619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Odak noktası belirlerken: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123DB5-9F64-D1AE-0D26-FD5F78861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Araştırmanın amacına bağlı kalınmalı</a:t>
            </a:r>
          </a:p>
          <a:p>
            <a:r>
              <a:rPr lang="tr-TR" dirty="0"/>
              <a:t>Nelerin net nelerin belirsiz olduğuna ilişkin önceden yazılanlar okunmalı</a:t>
            </a:r>
          </a:p>
          <a:p>
            <a:r>
              <a:rPr lang="tr-TR" dirty="0"/>
              <a:t>Tartışmalı alanlar/konular belirlenmeli</a:t>
            </a:r>
          </a:p>
          <a:p>
            <a:r>
              <a:rPr lang="tr-TR" dirty="0"/>
              <a:t>Yeni araştırmaları gerekli kılan sorular tespit edilmeli</a:t>
            </a:r>
          </a:p>
        </p:txBody>
      </p:sp>
    </p:spTree>
    <p:extLst>
      <p:ext uri="{BB962C8B-B14F-4D97-AF65-F5344CB8AC3E}">
        <p14:creationId xmlns:p14="http://schemas.microsoft.com/office/powerpoint/2010/main" val="187098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9D8FC1-6C70-E8BD-9445-021952DED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Literatür taramasının 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72D9A0-96C4-EAB3-8FBD-67E34D96D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1) Kavramsal çerçeve oluşturmak</a:t>
            </a:r>
          </a:p>
          <a:p>
            <a:pPr marL="0" indent="0">
              <a:buNone/>
            </a:pPr>
            <a:r>
              <a:rPr lang="tr-TR" dirty="0"/>
              <a:t>		- çoğulcu bakış açısı</a:t>
            </a:r>
          </a:p>
          <a:p>
            <a:pPr marL="0" indent="0">
              <a:buNone/>
            </a:pPr>
            <a:r>
              <a:rPr lang="tr-TR" dirty="0"/>
              <a:t>		- aradaki ilişkiler</a:t>
            </a:r>
          </a:p>
          <a:p>
            <a:pPr marL="0" indent="0">
              <a:buNone/>
            </a:pPr>
            <a:r>
              <a:rPr lang="tr-TR" dirty="0"/>
              <a:t>		- zincirdeki eksik halka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51456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AEEC7E-039E-0735-F5CE-7013BE6AD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EE7BC1-F75F-850D-8D97-A717131DD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2)Sorunu sınırlamak</a:t>
            </a:r>
          </a:p>
          <a:p>
            <a:pPr marL="914400" lvl="2" indent="0">
              <a:buNone/>
            </a:pPr>
            <a:r>
              <a:rPr lang="tr-TR" dirty="0"/>
              <a:t>- kontrolü yitirmeden geniş tutmak</a:t>
            </a:r>
          </a:p>
          <a:p>
            <a:pPr marL="914400" lvl="2" indent="0">
              <a:buNone/>
            </a:pPr>
            <a:r>
              <a:rPr lang="tr-TR" dirty="0"/>
              <a:t>	- aşırı daraltıp çabayı boşa götürmemek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3)Yeni yaklaşımlar bulmak</a:t>
            </a:r>
          </a:p>
          <a:p>
            <a:pPr marL="0" indent="0">
              <a:buNone/>
            </a:pPr>
            <a:r>
              <a:rPr lang="tr-TR" dirty="0"/>
              <a:t>	- başka yaklaşımlar incelenerek alternatif önerilebilir.</a:t>
            </a:r>
          </a:p>
          <a:p>
            <a:pPr marL="0" indent="0">
              <a:buNone/>
            </a:pPr>
            <a:r>
              <a:rPr lang="tr-TR" dirty="0"/>
              <a:t>	- tekerleği yeniden keşfetmek yerine yeni bakış açısı geliştirmeli. </a:t>
            </a:r>
          </a:p>
          <a:p>
            <a:pPr marL="914400" lvl="2" indent="0">
              <a:buNone/>
            </a:pPr>
            <a:r>
              <a:rPr lang="tr-TR" dirty="0"/>
              <a:t>	</a:t>
            </a:r>
          </a:p>
          <a:p>
            <a:pPr marL="914400" lvl="2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274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A53D5C-B2B3-A440-E1A9-C3655A6CF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1413D7-12D6-F4A8-4B34-17C7B22CA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8658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tr-TR" sz="9800" dirty="0"/>
              <a:t>4) Olanaksızla uğraşmayı önlemek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800" dirty="0"/>
              <a:t>5) Alandaki güncel tartışmaları saptamak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800" dirty="0"/>
              <a:t>6) Önemli çalışmaları ve kişileri öğrenmek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800" dirty="0"/>
              <a:t>7) Elde edilen sonuçları karşılaştırmak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800" dirty="0"/>
              <a:t>8) Toplu değerlendirmeler yapmak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9800" dirty="0"/>
              <a:t>9) Alandaki boşlukları görmek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	4) </a:t>
            </a:r>
          </a:p>
        </p:txBody>
      </p:sp>
    </p:spTree>
    <p:extLst>
      <p:ext uri="{BB962C8B-B14F-4D97-AF65-F5344CB8AC3E}">
        <p14:creationId xmlns:p14="http://schemas.microsoft.com/office/powerpoint/2010/main" val="3219328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63073F-C656-E08E-2BE3-F5D5584F7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İlkeler: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3BB2D5-09E8-24FF-9354-4DE9A9DBE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İlgili tüm kaynaklara ulaşılmalı</a:t>
            </a:r>
          </a:p>
          <a:p>
            <a:r>
              <a:rPr lang="tr-TR" dirty="0"/>
              <a:t>Sistematik bir yaklaşım izlenmeli</a:t>
            </a:r>
          </a:p>
          <a:p>
            <a:r>
              <a:rPr lang="tr-TR" dirty="0"/>
              <a:t>Eleştirel okuma yapılmalı</a:t>
            </a:r>
          </a:p>
          <a:p>
            <a:r>
              <a:rPr lang="tr-TR" dirty="0"/>
              <a:t>Derlenen bilgileri bütünleştirici bir rapor ortaya konmalı</a:t>
            </a:r>
          </a:p>
          <a:p>
            <a:r>
              <a:rPr lang="tr-TR" dirty="0"/>
              <a:t>Yığma bir yapı değil örme olmalı</a:t>
            </a:r>
          </a:p>
          <a:p>
            <a:r>
              <a:rPr lang="tr-TR" dirty="0"/>
              <a:t>Yani, liste değil sentez olmalı</a:t>
            </a:r>
          </a:p>
          <a:p>
            <a:r>
              <a:rPr lang="tr-TR" dirty="0"/>
              <a:t>Derinlik ve değerlendirme içermeli</a:t>
            </a:r>
          </a:p>
          <a:p>
            <a:pPr marL="457200" lvl="1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2375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153262-4865-B1D7-1E31-1A6F5A38C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Başarılı bir literatür taraması: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CB0076-450D-2D3D-B87E-06C77F6C9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Sentezlenmiş bilgi içermeli</a:t>
            </a:r>
          </a:p>
          <a:p>
            <a:r>
              <a:rPr lang="tr-TR" dirty="0"/>
              <a:t>Eleştirel değerlendirme yapmalı</a:t>
            </a:r>
          </a:p>
          <a:p>
            <a:r>
              <a:rPr lang="tr-TR" dirty="0"/>
              <a:t>Geniş ve derin olmalı</a:t>
            </a:r>
          </a:p>
          <a:p>
            <a:r>
              <a:rPr lang="tr-TR" dirty="0"/>
              <a:t>Özlü ve anlaşılır olmalı</a:t>
            </a:r>
          </a:p>
          <a:p>
            <a:r>
              <a:rPr lang="tr-TR" dirty="0"/>
              <a:t>Kurallı, ciddi ve tutarlı olmalı</a:t>
            </a:r>
          </a:p>
          <a:p>
            <a:r>
              <a:rPr lang="tr-TR" dirty="0"/>
              <a:t>Bütünleşik bir bölüm olmalı</a:t>
            </a:r>
          </a:p>
        </p:txBody>
      </p:sp>
    </p:spTree>
    <p:extLst>
      <p:ext uri="{BB962C8B-B14F-4D97-AF65-F5344CB8AC3E}">
        <p14:creationId xmlns:p14="http://schemas.microsoft.com/office/powerpoint/2010/main" val="1439755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440</Words>
  <Application>Microsoft Macintosh PowerPoint</Application>
  <PresentationFormat>Geniş ekran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 ARY 209 HAFTA 6:  Literatür taraması Bölümü (Bölüm 2)</vt:lpstr>
      <vt:lpstr>Literatür taramasının işlevi: </vt:lpstr>
      <vt:lpstr>Temel amacı:</vt:lpstr>
      <vt:lpstr>Odak noktası belirlerken: </vt:lpstr>
      <vt:lpstr>Literatür taramasının amaçları</vt:lpstr>
      <vt:lpstr>Amaçlar </vt:lpstr>
      <vt:lpstr>Amaçlar </vt:lpstr>
      <vt:lpstr>İlkeler: </vt:lpstr>
      <vt:lpstr>Başarılı bir literatür taraması:</vt:lpstr>
      <vt:lpstr>Başarısız bir literatür taraması</vt:lpstr>
      <vt:lpstr>Literatür taramasının aşamaları:</vt:lpstr>
      <vt:lpstr>Nasıl değerlendirilir: ÖLÇÜTLER</vt:lpstr>
      <vt:lpstr>Genel olarak dikkat edilecekler: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ARY 209 HAFTA 6:  Literatür taraması Bölümü (Bölüm 2)</dc:title>
  <dc:creator>Asu ALTUNOĞLU</dc:creator>
  <cp:lastModifiedBy>Asu ALTUNOĞLU</cp:lastModifiedBy>
  <cp:revision>1</cp:revision>
  <dcterms:created xsi:type="dcterms:W3CDTF">2022-11-30T11:19:00Z</dcterms:created>
  <dcterms:modified xsi:type="dcterms:W3CDTF">2022-11-30T12:14:50Z</dcterms:modified>
</cp:coreProperties>
</file>