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1" r:id="rId4"/>
    <p:sldId id="257" r:id="rId5"/>
    <p:sldId id="272" r:id="rId6"/>
    <p:sldId id="273" r:id="rId7"/>
    <p:sldId id="274" r:id="rId8"/>
    <p:sldId id="276" r:id="rId9"/>
    <p:sldId id="277" r:id="rId10"/>
    <p:sldId id="279" r:id="rId11"/>
    <p:sldId id="278" r:id="rId12"/>
    <p:sldId id="269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-44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E665A7-72B0-40EA-A5A2-B0A55EF4381D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160E83-E55B-49D0-A818-256E58E4744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2E53059-9F49-4108-97BB-DFCF29D63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9398" y="518132"/>
            <a:ext cx="5609223" cy="1363215"/>
          </a:xfrm>
        </p:spPr>
        <p:txBody>
          <a:bodyPr anchor="t">
            <a:normAutofit/>
          </a:bodyPr>
          <a:lstStyle/>
          <a:p>
            <a:pPr algn="l"/>
            <a:r>
              <a:rPr lang="tr-TR" sz="3000" dirty="0"/>
              <a:t>Portre</a:t>
            </a:r>
            <a:br>
              <a:rPr lang="tr-TR" sz="3000" dirty="0"/>
            </a:br>
            <a:r>
              <a:rPr lang="tr-TR" sz="3000" dirty="0"/>
              <a:t>Canlı </a:t>
            </a:r>
            <a:r>
              <a:rPr lang="tr-TR" sz="3000" dirty="0" smtClean="0"/>
              <a:t>Suret </a:t>
            </a:r>
            <a:r>
              <a:rPr lang="tr-TR" sz="3000" dirty="0"/>
              <a:t>(</a:t>
            </a:r>
            <a:r>
              <a:rPr lang="tr-TR" sz="3000" dirty="0" smtClean="0"/>
              <a:t>yüz)</a:t>
            </a:r>
            <a:endParaRPr lang="tr-TR" sz="3000" dirty="0"/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xmlns="" id="{23B92E0E-26EB-45DC-9685-E37A6B7BC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0" b="3"/>
          <a:stretch/>
        </p:blipFill>
        <p:spPr bwMode="auto">
          <a:xfrm>
            <a:off x="8967579" y="0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win7\Desktop\20190302_152006-01.jpeg"/>
          <p:cNvPicPr>
            <a:picLocks noChangeAspect="1" noChangeArrowheads="1"/>
          </p:cNvPicPr>
          <p:nvPr/>
        </p:nvPicPr>
        <p:blipFill>
          <a:blip r:embed="rId3" cstate="print"/>
          <a:srcRect l="15623" t="3366" r="14291" b="4334"/>
          <a:stretch>
            <a:fillRect/>
          </a:stretch>
        </p:blipFill>
        <p:spPr bwMode="auto">
          <a:xfrm>
            <a:off x="457203" y="660883"/>
            <a:ext cx="3532095" cy="4836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2" descr="D:\selin\2020\Cizimlerim\port\IMG-20181013-WA0017.jpg"/>
          <p:cNvPicPr>
            <a:picLocks noChangeAspect="1" noChangeArrowheads="1"/>
          </p:cNvPicPr>
          <p:nvPr/>
        </p:nvPicPr>
        <p:blipFill>
          <a:blip r:embed="rId4"/>
          <a:srcRect l="19875" t="17352" r="19673" b="14723"/>
          <a:stretch>
            <a:fillRect/>
          </a:stretch>
        </p:blipFill>
        <p:spPr bwMode="auto">
          <a:xfrm>
            <a:off x="5360895" y="1640545"/>
            <a:ext cx="3406588" cy="510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98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3n"/>
          <p:cNvPicPr>
            <a:picLocks noChangeAspect="1" noChangeArrowheads="1"/>
          </p:cNvPicPr>
          <p:nvPr/>
        </p:nvPicPr>
        <p:blipFill>
          <a:blip r:embed="rId2"/>
          <a:srcRect t="3661" r="3053" b="3694"/>
          <a:stretch>
            <a:fillRect/>
          </a:stretch>
        </p:blipFill>
        <p:spPr bwMode="auto">
          <a:xfrm>
            <a:off x="0" y="170127"/>
            <a:ext cx="5188688" cy="6188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ğğ"/>
          <p:cNvPicPr>
            <a:picLocks noChangeAspect="1" noChangeArrowheads="1"/>
          </p:cNvPicPr>
          <p:nvPr/>
        </p:nvPicPr>
        <p:blipFill>
          <a:blip r:embed="rId3"/>
          <a:srcRect l="5556" r="4340"/>
          <a:stretch>
            <a:fillRect/>
          </a:stretch>
        </p:blipFill>
        <p:spPr bwMode="auto">
          <a:xfrm>
            <a:off x="8335930" y="180759"/>
            <a:ext cx="3678865" cy="4338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2" name="Picture 4" descr="go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0469" y="175437"/>
            <a:ext cx="2990851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3" name="Picture 5" descr="C:\Users\win7\Desktop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6753" y="4545167"/>
            <a:ext cx="5054635" cy="1994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03456x600"/>
          <p:cNvPicPr>
            <a:picLocks noChangeAspect="1" noChangeArrowheads="1"/>
          </p:cNvPicPr>
          <p:nvPr/>
        </p:nvPicPr>
        <p:blipFill>
          <a:blip r:embed="rId2"/>
          <a:srcRect t="3770"/>
          <a:stretch>
            <a:fillRect/>
          </a:stretch>
        </p:blipFill>
        <p:spPr bwMode="auto">
          <a:xfrm>
            <a:off x="1856697" y="393411"/>
            <a:ext cx="3002351" cy="3799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0" name="Picture 6" descr="ind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609" y="4027157"/>
            <a:ext cx="5007935" cy="2511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2" name="Picture 8" descr="dud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3829" y="435933"/>
            <a:ext cx="4665483" cy="5996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selin\çizimlerim\20190524_012224.jpg"/>
          <p:cNvPicPr>
            <a:picLocks noChangeAspect="1" noChangeArrowheads="1"/>
          </p:cNvPicPr>
          <p:nvPr/>
        </p:nvPicPr>
        <p:blipFill>
          <a:blip r:embed="rId2" cstate="print"/>
          <a:srcRect l="8793" t="13648" r="10879" b="9729"/>
          <a:stretch>
            <a:fillRect/>
          </a:stretch>
        </p:blipFill>
        <p:spPr bwMode="auto">
          <a:xfrm rot="694586">
            <a:off x="8169899" y="308996"/>
            <a:ext cx="3677055" cy="4676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D:\selin\çizimlerim\IMG-20180221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158" y="345549"/>
            <a:ext cx="5087242" cy="3815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D:\selin\çizimlerim\Çizimlerim\IMG_20171123_174041_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7196" y="79862"/>
            <a:ext cx="2624122" cy="3280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D:\selin\çizimlerim\Çizimlerim\IMG_20171124_173801_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17801" flipV="1">
            <a:off x="1381235" y="3517055"/>
            <a:ext cx="2993542" cy="29935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2" descr="D:\selin\çizimlerim\IMG_20181006_232647_7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4754" y="3235108"/>
            <a:ext cx="3962400" cy="3352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8 Metin kutusu"/>
          <p:cNvSpPr txBox="1"/>
          <p:nvPr/>
        </p:nvSpPr>
        <p:spPr>
          <a:xfrm>
            <a:off x="8910918" y="542364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Nurselin</a:t>
            </a:r>
            <a:r>
              <a:rPr lang="tr-TR" dirty="0" smtClean="0"/>
              <a:t> ŞAHİN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985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win7\Desktop\20190302_152006-01.jpeg"/>
          <p:cNvPicPr>
            <a:picLocks noChangeAspect="1" noChangeArrowheads="1"/>
          </p:cNvPicPr>
          <p:nvPr/>
        </p:nvPicPr>
        <p:blipFill>
          <a:blip r:embed="rId2" cstate="print"/>
          <a:srcRect l="13133" t="1826" r="10255" b="4334"/>
          <a:stretch>
            <a:fillRect/>
          </a:stretch>
        </p:blipFill>
        <p:spPr bwMode="auto">
          <a:xfrm>
            <a:off x="8952318" y="138224"/>
            <a:ext cx="3101459" cy="3949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C:\Users\win7\Desktop\79418536_590943768335669_4907253929592487936_n.jpg"/>
          <p:cNvPicPr>
            <a:picLocks noChangeAspect="1" noChangeArrowheads="1"/>
          </p:cNvPicPr>
          <p:nvPr/>
        </p:nvPicPr>
        <p:blipFill>
          <a:blip r:embed="rId3"/>
          <a:srcRect l="5931" t="7828" b="18295"/>
          <a:stretch>
            <a:fillRect/>
          </a:stretch>
        </p:blipFill>
        <p:spPr bwMode="auto">
          <a:xfrm>
            <a:off x="10515600" y="4326513"/>
            <a:ext cx="1676400" cy="2497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5" name="Picture 11" descr="D:\selin\2020\Cizimlerim\port\20181019_231729.jpg"/>
          <p:cNvPicPr>
            <a:picLocks noChangeAspect="1" noChangeArrowheads="1"/>
          </p:cNvPicPr>
          <p:nvPr/>
        </p:nvPicPr>
        <p:blipFill>
          <a:blip r:embed="rId4" cstate="print"/>
          <a:srcRect r="5417"/>
          <a:stretch>
            <a:fillRect/>
          </a:stretch>
        </p:blipFill>
        <p:spPr bwMode="auto">
          <a:xfrm>
            <a:off x="3402534" y="159415"/>
            <a:ext cx="2482799" cy="3499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7" name="Picture 13" descr="C:\Users\win7\Downloads\WhatsApp Image 2021-03-18 at 17.29.0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119" y="143436"/>
            <a:ext cx="3052668" cy="42128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9" descr="C:\Users\win7\Desktop\InShot_20200129_143137845.jpg"/>
          <p:cNvPicPr>
            <a:picLocks noChangeAspect="1" noChangeArrowheads="1"/>
          </p:cNvPicPr>
          <p:nvPr/>
        </p:nvPicPr>
        <p:blipFill>
          <a:blip r:embed="rId6" cstate="print"/>
          <a:srcRect l="13257" r="11875"/>
          <a:stretch>
            <a:fillRect/>
          </a:stretch>
        </p:blipFill>
        <p:spPr bwMode="auto">
          <a:xfrm>
            <a:off x="6017198" y="0"/>
            <a:ext cx="2781233" cy="37148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8" name="Picture 14" descr="D:\selin\XXX\Çizim\IMG-20161225-WA00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388" y="5409324"/>
            <a:ext cx="4154557" cy="1267922"/>
          </a:xfrm>
          <a:prstGeom prst="rect">
            <a:avLst/>
          </a:prstGeom>
          <a:noFill/>
        </p:spPr>
      </p:pic>
      <p:pic>
        <p:nvPicPr>
          <p:cNvPr id="1039" name="Picture 15" descr="C:\Users\win7\Desktop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83353" y="4178718"/>
            <a:ext cx="4424643" cy="2679282"/>
          </a:xfrm>
          <a:prstGeom prst="rect">
            <a:avLst/>
          </a:prstGeom>
          <a:noFill/>
        </p:spPr>
      </p:pic>
      <p:sp>
        <p:nvSpPr>
          <p:cNvPr id="19" name="18 Metin kutusu"/>
          <p:cNvSpPr txBox="1"/>
          <p:nvPr/>
        </p:nvSpPr>
        <p:spPr>
          <a:xfrm>
            <a:off x="6326371" y="3693045"/>
            <a:ext cx="254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Yağlı boya- lekesel portre</a:t>
            </a:r>
            <a:endParaRPr lang="tr-TR" sz="1400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8956750" y="4034862"/>
            <a:ext cx="27071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Akrilik- Pop art tarzı portre</a:t>
            </a:r>
            <a:endParaRPr lang="tr-TR" sz="1400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8979243" y="6119336"/>
            <a:ext cx="1568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Çeşitli malzemelerden tasarım portre</a:t>
            </a:r>
            <a:endParaRPr lang="tr-TR" sz="1400" dirty="0"/>
          </a:p>
        </p:txBody>
      </p:sp>
      <p:sp>
        <p:nvSpPr>
          <p:cNvPr id="22" name="21 Dikdörtgen"/>
          <p:cNvSpPr/>
          <p:nvPr/>
        </p:nvSpPr>
        <p:spPr>
          <a:xfrm>
            <a:off x="393410" y="4614532"/>
            <a:ext cx="4001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 smtClean="0"/>
              <a:t>Hacimlendirmeyi</a:t>
            </a:r>
            <a:r>
              <a:rPr lang="tr-TR" sz="1400" dirty="0" smtClean="0"/>
              <a:t> açıktan koyuya doğru yapınız. Önce 2B daha sonra koyulukları</a:t>
            </a:r>
            <a:br>
              <a:rPr lang="tr-TR" sz="1400" dirty="0" smtClean="0"/>
            </a:br>
            <a:r>
              <a:rPr lang="tr-TR" sz="1400" dirty="0" smtClean="0"/>
              <a:t>4B ve 6B ile belirgin hale getirebilirsiniz.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ptureWiz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331" y="659098"/>
            <a:ext cx="4272991" cy="5533459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773276" y="526835"/>
            <a:ext cx="5611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                           Başın </a:t>
            </a:r>
            <a:r>
              <a:rPr lang="tr-TR" i="1" dirty="0" smtClean="0"/>
              <a:t>Karşıdan Görünüşü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Başın genişliği </a:t>
            </a:r>
            <a:r>
              <a:rPr lang="tr-TR" dirty="0" smtClean="0"/>
              <a:t>iki buçuk, yüksekliği üç buçuk birim boyutlarında bir dikdörtgen </a:t>
            </a:r>
            <a:r>
              <a:rPr lang="tr-TR" dirty="0" smtClean="0"/>
              <a:t>içinde yer </a:t>
            </a:r>
            <a:r>
              <a:rPr lang="tr-TR" dirty="0" smtClean="0"/>
              <a:t>alır.</a:t>
            </a:r>
            <a:endParaRPr lang="tr-TR" dirty="0"/>
          </a:p>
        </p:txBody>
      </p:sp>
      <p:sp>
        <p:nvSpPr>
          <p:cNvPr id="6" name="5 Sağ Ayraç"/>
          <p:cNvSpPr/>
          <p:nvPr/>
        </p:nvSpPr>
        <p:spPr>
          <a:xfrm>
            <a:off x="5522259" y="4482353"/>
            <a:ext cx="259976" cy="13178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764307" y="4957482"/>
            <a:ext cx="31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809134" y="1586753"/>
            <a:ext cx="5576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Verilen </a:t>
            </a:r>
            <a:r>
              <a:rPr lang="tr-TR" dirty="0" smtClean="0"/>
              <a:t>ölçüler ideal baş ölçüleridir. Bu </a:t>
            </a:r>
            <a:r>
              <a:rPr lang="tr-TR" dirty="0" smtClean="0"/>
              <a:t>ölçüleri bilmek </a:t>
            </a:r>
            <a:r>
              <a:rPr lang="tr-TR" dirty="0" smtClean="0"/>
              <a:t>imgesel çizimler yaparken başın </a:t>
            </a:r>
            <a:r>
              <a:rPr lang="tr-TR" dirty="0" err="1" smtClean="0"/>
              <a:t>proporsiyonlarını</a:t>
            </a:r>
            <a:r>
              <a:rPr lang="tr-TR" dirty="0" smtClean="0"/>
              <a:t> </a:t>
            </a:r>
            <a:r>
              <a:rPr lang="tr-TR" dirty="0" smtClean="0"/>
              <a:t>(oranlarını) hatırlamada </a:t>
            </a:r>
            <a:r>
              <a:rPr lang="tr-TR" dirty="0" smtClean="0"/>
              <a:t>yardımcı olabilir.</a:t>
            </a:r>
            <a:br>
              <a:rPr lang="tr-TR" dirty="0" smtClean="0"/>
            </a:br>
            <a:r>
              <a:rPr lang="tr-TR" dirty="0" smtClean="0"/>
              <a:t>Fakat her insanda ölçüler </a:t>
            </a:r>
            <a:r>
              <a:rPr lang="tr-TR" i="1" dirty="0" smtClean="0"/>
              <a:t>karakteristik </a:t>
            </a:r>
            <a:r>
              <a:rPr lang="tr-TR" dirty="0" smtClean="0"/>
              <a:t>yapıya bağlı olarak </a:t>
            </a:r>
            <a:r>
              <a:rPr lang="tr-TR" i="1" dirty="0" smtClean="0"/>
              <a:t>farklılık </a:t>
            </a:r>
            <a:r>
              <a:rPr lang="tr-TR" dirty="0" smtClean="0"/>
              <a:t>gösterebilir.</a:t>
            </a:r>
            <a:endParaRPr lang="tr-TR" dirty="0"/>
          </a:p>
        </p:txBody>
      </p:sp>
      <p:pic>
        <p:nvPicPr>
          <p:cNvPr id="27652" name="Picture 4" descr="CaptureWiz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3645" y="3455724"/>
            <a:ext cx="5393579" cy="239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aptureWiz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28" y="369346"/>
            <a:ext cx="6857999" cy="5651622"/>
          </a:xfrm>
          <a:prstGeom prst="rect">
            <a:avLst/>
          </a:prstGeom>
          <a:noFill/>
        </p:spPr>
      </p:pic>
      <p:sp>
        <p:nvSpPr>
          <p:cNvPr id="26" name="25 Metin kutusu"/>
          <p:cNvSpPr txBox="1"/>
          <p:nvPr/>
        </p:nvSpPr>
        <p:spPr>
          <a:xfrm>
            <a:off x="7288305" y="531005"/>
            <a:ext cx="46975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</a:t>
            </a:r>
            <a:r>
              <a:rPr lang="tr-TR" sz="1600" dirty="0" smtClean="0"/>
              <a:t>    İnsan </a:t>
            </a:r>
            <a:r>
              <a:rPr lang="tr-TR" sz="1600" dirty="0" smtClean="0"/>
              <a:t>başı kafatasından itibaren yatay </a:t>
            </a:r>
            <a:r>
              <a:rPr lang="tr-TR" sz="1600" dirty="0" smtClean="0"/>
              <a:t>ölçü çizgileri </a:t>
            </a:r>
            <a:r>
              <a:rPr lang="tr-TR" sz="1600" dirty="0" smtClean="0"/>
              <a:t>ile 3 ½ parçaya böldüğümüzde, saç</a:t>
            </a:r>
            <a:br>
              <a:rPr lang="tr-TR" sz="1600" dirty="0" smtClean="0"/>
            </a:br>
            <a:r>
              <a:rPr lang="tr-TR" sz="1600" dirty="0" smtClean="0"/>
              <a:t>başlangıç noktası ile çene bitimine kadarki kısım üç eşit bölümden oluşur.</a:t>
            </a:r>
            <a:br>
              <a:rPr lang="tr-TR" sz="1600" dirty="0" smtClean="0"/>
            </a:br>
            <a:r>
              <a:rPr lang="tr-TR" sz="1600" dirty="0" smtClean="0"/>
              <a:t>     Birinci </a:t>
            </a:r>
            <a:r>
              <a:rPr lang="tr-TR" sz="1600" dirty="0" smtClean="0"/>
              <a:t>bölüm saç çizgisi ile kaş hizası arasında, ikinci bölüm kaş hizası ile burun altı</a:t>
            </a:r>
            <a:br>
              <a:rPr lang="tr-TR" sz="1600" dirty="0" smtClean="0"/>
            </a:br>
            <a:r>
              <a:rPr lang="tr-TR" sz="1600" dirty="0" smtClean="0"/>
              <a:t>çizgisi arasında, üçüncü bölüm ise burun altı çizgisi ile çene alt çizgisi arasındaki bölümden</a:t>
            </a:r>
            <a:br>
              <a:rPr lang="tr-TR" sz="1600" dirty="0" smtClean="0"/>
            </a:br>
            <a:r>
              <a:rPr lang="tr-TR" sz="1600" dirty="0" smtClean="0"/>
              <a:t>oluşur.</a:t>
            </a:r>
            <a:br>
              <a:rPr lang="tr-TR" sz="1600" dirty="0" smtClean="0"/>
            </a:br>
            <a:r>
              <a:rPr lang="tr-TR" sz="1600" dirty="0" smtClean="0"/>
              <a:t>Kafatası başlangıç noktası ile saç hizası arasında kalan bölüm ise 1/3 bölümün yarısı</a:t>
            </a:r>
            <a:br>
              <a:rPr lang="tr-TR" sz="1600" dirty="0" smtClean="0"/>
            </a:br>
            <a:r>
              <a:rPr lang="tr-TR" sz="1600" dirty="0" smtClean="0"/>
              <a:t>kadardır.</a:t>
            </a:r>
            <a:endParaRPr lang="tr-TR" sz="1600" dirty="0"/>
          </a:p>
        </p:txBody>
      </p:sp>
      <p:cxnSp>
        <p:nvCxnSpPr>
          <p:cNvPr id="28" name="27 Düz Bağlayıcı"/>
          <p:cNvCxnSpPr/>
          <p:nvPr/>
        </p:nvCxnSpPr>
        <p:spPr>
          <a:xfrm rot="5400000">
            <a:off x="6615953" y="2169463"/>
            <a:ext cx="57374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8" descr="https://nursengorseldil.files.wordpress.com/2015/02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712" y="4567623"/>
            <a:ext cx="3624039" cy="1963456"/>
          </a:xfrm>
          <a:prstGeom prst="rect">
            <a:avLst/>
          </a:prstGeom>
          <a:noFill/>
        </p:spPr>
      </p:pic>
      <p:sp>
        <p:nvSpPr>
          <p:cNvPr id="29" name="28 5-Nokta Yıldız"/>
          <p:cNvSpPr/>
          <p:nvPr/>
        </p:nvSpPr>
        <p:spPr>
          <a:xfrm>
            <a:off x="11386012" y="4439196"/>
            <a:ext cx="457200" cy="376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859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aptureWiz129"/>
          <p:cNvPicPr>
            <a:picLocks noChangeAspect="1" noChangeArrowheads="1"/>
          </p:cNvPicPr>
          <p:nvPr/>
        </p:nvPicPr>
        <p:blipFill>
          <a:blip r:embed="rId2"/>
          <a:srcRect l="5857" t="5273" r="5154" b="4756"/>
          <a:stretch>
            <a:fillRect/>
          </a:stretch>
        </p:blipFill>
        <p:spPr bwMode="auto">
          <a:xfrm>
            <a:off x="508001" y="308350"/>
            <a:ext cx="7998691" cy="4734711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8574139" y="1277845"/>
            <a:ext cx="3047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    Kulak</a:t>
            </a:r>
            <a:r>
              <a:rPr lang="tr-TR" sz="1600" dirty="0" smtClean="0"/>
              <a:t>, kaş ile burun alt noktası arasındaki mesafede yer alır. Burun genişliği iki göz</a:t>
            </a:r>
            <a:br>
              <a:rPr lang="tr-TR" sz="1600" dirty="0" smtClean="0"/>
            </a:br>
            <a:r>
              <a:rPr lang="tr-TR" sz="1600" dirty="0" smtClean="0"/>
              <a:t>arasındaki mesafeye eşittir.</a:t>
            </a:r>
            <a:endParaRPr lang="tr-TR" sz="1600" dirty="0"/>
          </a:p>
        </p:txBody>
      </p:sp>
      <p:pic>
        <p:nvPicPr>
          <p:cNvPr id="33796" name="Picture 4" descr="CaptureWiz130"/>
          <p:cNvPicPr>
            <a:picLocks noChangeAspect="1" noChangeArrowheads="1"/>
          </p:cNvPicPr>
          <p:nvPr/>
        </p:nvPicPr>
        <p:blipFill>
          <a:blip r:embed="rId3"/>
          <a:srcRect t="13848"/>
          <a:stretch>
            <a:fillRect/>
          </a:stretch>
        </p:blipFill>
        <p:spPr bwMode="auto">
          <a:xfrm>
            <a:off x="1494853" y="5283206"/>
            <a:ext cx="5972175" cy="1058575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8601525" y="3705491"/>
            <a:ext cx="31155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    Ayrıca </a:t>
            </a:r>
            <a:r>
              <a:rPr lang="tr-TR" sz="1600" dirty="0" smtClean="0"/>
              <a:t>iki göz arası bir göz genişliği kadardır. Burun genişliği bir göz genişliği</a:t>
            </a:r>
            <a:br>
              <a:rPr lang="tr-TR" sz="1600" dirty="0" smtClean="0"/>
            </a:br>
            <a:r>
              <a:rPr lang="tr-TR" sz="1600" dirty="0" smtClean="0"/>
              <a:t>kadardır diyebiliriz.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aptureWiz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285" y="551048"/>
            <a:ext cx="4867275" cy="5372100"/>
          </a:xfrm>
          <a:prstGeom prst="rect">
            <a:avLst/>
          </a:prstGeom>
          <a:noFill/>
        </p:spPr>
      </p:pic>
      <p:pic>
        <p:nvPicPr>
          <p:cNvPr id="32772" name="Picture 4" descr="CaptureWiz135"/>
          <p:cNvPicPr>
            <a:picLocks noChangeAspect="1" noChangeArrowheads="1"/>
          </p:cNvPicPr>
          <p:nvPr/>
        </p:nvPicPr>
        <p:blipFill>
          <a:blip r:embed="rId3"/>
          <a:srcRect l="3448" r="8603"/>
          <a:stretch>
            <a:fillRect/>
          </a:stretch>
        </p:blipFill>
        <p:spPr bwMode="auto">
          <a:xfrm>
            <a:off x="6113723" y="734495"/>
            <a:ext cx="5252484" cy="2524126"/>
          </a:xfrm>
          <a:prstGeom prst="rect">
            <a:avLst/>
          </a:prstGeom>
          <a:noFill/>
        </p:spPr>
      </p:pic>
      <p:sp>
        <p:nvSpPr>
          <p:cNvPr id="4" name="3 Oval"/>
          <p:cNvSpPr/>
          <p:nvPr/>
        </p:nvSpPr>
        <p:spPr>
          <a:xfrm rot="1371667">
            <a:off x="1717288" y="1135690"/>
            <a:ext cx="3870857" cy="3105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 rot="991024">
            <a:off x="1336940" y="981749"/>
            <a:ext cx="2438029" cy="467954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62085" y="3254697"/>
            <a:ext cx="5674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   Gözün </a:t>
            </a:r>
            <a:r>
              <a:rPr lang="tr-TR" sz="1600" dirty="0" smtClean="0"/>
              <a:t>profilden görünüşü şekildeki gibi üçgen form biçimindedir.</a:t>
            </a:r>
            <a:endParaRPr lang="tr-TR" sz="1600" dirty="0"/>
          </a:p>
        </p:txBody>
      </p:sp>
      <p:sp>
        <p:nvSpPr>
          <p:cNvPr id="8" name="7 Dikdörtgen"/>
          <p:cNvSpPr/>
          <p:nvPr/>
        </p:nvSpPr>
        <p:spPr>
          <a:xfrm>
            <a:off x="5844361" y="3913083"/>
            <a:ext cx="5787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   Başın </a:t>
            </a:r>
            <a:r>
              <a:rPr lang="tr-TR" sz="1600" dirty="0" smtClean="0"/>
              <a:t>farklı duruşlarında ölçüler yukarıdakilerden farklı olabilir. Modelden </a:t>
            </a:r>
            <a:r>
              <a:rPr lang="tr-TR" sz="1600" dirty="0" smtClean="0"/>
              <a:t>çalışırken iyi </a:t>
            </a:r>
            <a:r>
              <a:rPr lang="tr-TR" sz="1600" dirty="0" smtClean="0"/>
              <a:t>gözlemleyip ayrıntıların yerlerini belirlerken araştırma çizgilerinden faydalanmak yararlı</a:t>
            </a:r>
            <a:br>
              <a:rPr lang="tr-TR" sz="1600" dirty="0" smtClean="0"/>
            </a:br>
            <a:r>
              <a:rPr lang="tr-TR" sz="1600" dirty="0" smtClean="0"/>
              <a:t>olacaktır.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aptureWiz138"/>
          <p:cNvPicPr>
            <a:picLocks noChangeAspect="1" noChangeArrowheads="1"/>
          </p:cNvPicPr>
          <p:nvPr/>
        </p:nvPicPr>
        <p:blipFill>
          <a:blip r:embed="rId2"/>
          <a:srcRect l="8117" r="10450"/>
          <a:stretch>
            <a:fillRect/>
          </a:stretch>
        </p:blipFill>
        <p:spPr bwMode="auto">
          <a:xfrm>
            <a:off x="701749" y="563531"/>
            <a:ext cx="4412512" cy="4995125"/>
          </a:xfrm>
          <a:prstGeom prst="rect">
            <a:avLst/>
          </a:prstGeom>
          <a:noFill/>
        </p:spPr>
      </p:pic>
      <p:pic>
        <p:nvPicPr>
          <p:cNvPr id="31748" name="Picture 4" descr="CaptureWiz142"/>
          <p:cNvPicPr>
            <a:picLocks noChangeAspect="1" noChangeArrowheads="1"/>
          </p:cNvPicPr>
          <p:nvPr/>
        </p:nvPicPr>
        <p:blipFill>
          <a:blip r:embed="rId3"/>
          <a:srcRect l="5050" r="2905"/>
          <a:stretch>
            <a:fillRect/>
          </a:stretch>
        </p:blipFill>
        <p:spPr bwMode="auto">
          <a:xfrm>
            <a:off x="5635256" y="586563"/>
            <a:ext cx="5497032" cy="365760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5248939" y="4348188"/>
            <a:ext cx="6393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    Başın </a:t>
            </a:r>
            <a:r>
              <a:rPr lang="tr-TR" sz="1600" dirty="0" smtClean="0"/>
              <a:t>aşağı veya yukarı bakar pozisyonlarında başın görünümü ve </a:t>
            </a:r>
            <a:r>
              <a:rPr lang="tr-TR" sz="1600" dirty="0" smtClean="0"/>
              <a:t>ayrıntıların oranlarında </a:t>
            </a:r>
            <a:r>
              <a:rPr lang="tr-TR" sz="1600" dirty="0" smtClean="0"/>
              <a:t>farklılık görülür. Baş aşağı bakar </a:t>
            </a:r>
            <a:r>
              <a:rPr lang="tr-TR" sz="1600" dirty="0" smtClean="0"/>
              <a:t>pozisyonunda </a:t>
            </a:r>
            <a:r>
              <a:rPr lang="tr-TR" sz="1600" dirty="0" smtClean="0"/>
              <a:t>çene, dudak, burun kısalmış gibi</a:t>
            </a:r>
            <a:br>
              <a:rPr lang="tr-TR" sz="1600" dirty="0" smtClean="0"/>
            </a:br>
            <a:r>
              <a:rPr lang="tr-TR" sz="1600" dirty="0" smtClean="0"/>
              <a:t>alın ise olduğundan daha geniş görünür. Başın yukarı bakar pozisyonunda alın </a:t>
            </a:r>
            <a:r>
              <a:rPr lang="tr-TR" sz="1600" dirty="0" smtClean="0"/>
              <a:t>kısalmış, burun </a:t>
            </a:r>
            <a:r>
              <a:rPr lang="tr-TR" sz="1600" dirty="0" smtClean="0"/>
              <a:t>üçgen pozisyonda üst kısmı kısalmış gibi görünür.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23017" y="659221"/>
            <a:ext cx="79425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UYGULAMA</a:t>
            </a:r>
          </a:p>
          <a:p>
            <a:r>
              <a:rPr lang="tr-TR" dirty="0" smtClean="0"/>
              <a:t>1-Kompozisyonun </a:t>
            </a:r>
            <a:r>
              <a:rPr lang="tr-TR" u="sng" dirty="0" smtClean="0"/>
              <a:t>kâğıda yerleştirme planını </a:t>
            </a:r>
            <a:r>
              <a:rPr lang="tr-TR" dirty="0" smtClean="0"/>
              <a:t>yapınız.</a:t>
            </a:r>
            <a:br>
              <a:rPr lang="tr-TR" dirty="0" smtClean="0"/>
            </a:br>
            <a:r>
              <a:rPr lang="tr-TR" dirty="0" smtClean="0"/>
              <a:t>2-Kompozisyonunuzu </a:t>
            </a:r>
            <a:r>
              <a:rPr lang="tr-TR" dirty="0" smtClean="0"/>
              <a:t>kâğıdın </a:t>
            </a:r>
            <a:r>
              <a:rPr lang="tr-TR" u="sng" dirty="0" smtClean="0"/>
              <a:t>tam ortasına </a:t>
            </a:r>
            <a:r>
              <a:rPr lang="tr-TR" dirty="0" smtClean="0"/>
              <a:t>yerleştirmek için kâğıdınızı kalemle yatay </a:t>
            </a:r>
            <a:r>
              <a:rPr lang="tr-TR" dirty="0" smtClean="0"/>
              <a:t>ve dikey </a:t>
            </a:r>
            <a:r>
              <a:rPr lang="tr-TR" dirty="0" smtClean="0"/>
              <a:t>olarak ikiye bölebilirsiniz.</a:t>
            </a:r>
            <a:br>
              <a:rPr lang="tr-TR" dirty="0" smtClean="0"/>
            </a:br>
            <a:r>
              <a:rPr lang="tr-TR" dirty="0" smtClean="0"/>
              <a:t>3-Başı, </a:t>
            </a:r>
            <a:r>
              <a:rPr lang="tr-TR" dirty="0" smtClean="0"/>
              <a:t>kâğıdınızın tam merkezinden biraz </a:t>
            </a:r>
            <a:r>
              <a:rPr lang="tr-TR" u="sng" dirty="0" smtClean="0"/>
              <a:t>yukarıda</a:t>
            </a:r>
            <a:r>
              <a:rPr lang="tr-TR" dirty="0" smtClean="0"/>
              <a:t> olacak şekilde yerleştirmeye </a:t>
            </a:r>
            <a:r>
              <a:rPr lang="tr-TR" dirty="0" smtClean="0"/>
              <a:t>dikkat ediniz</a:t>
            </a:r>
            <a:r>
              <a:rPr lang="tr-TR" dirty="0" smtClean="0"/>
              <a:t>.</a:t>
            </a:r>
            <a:br>
              <a:rPr lang="tr-TR" dirty="0" smtClean="0"/>
            </a:br>
            <a:r>
              <a:rPr lang="tr-TR" dirty="0" smtClean="0"/>
              <a:t>4-Başın </a:t>
            </a:r>
            <a:r>
              <a:rPr lang="tr-TR" dirty="0" smtClean="0"/>
              <a:t>en ve yüksekliğini ölçü alma tekniğine göre tespit ediniz.</a:t>
            </a:r>
            <a:br>
              <a:rPr lang="tr-TR" dirty="0" smtClean="0"/>
            </a:br>
            <a:r>
              <a:rPr lang="tr-TR" dirty="0" smtClean="0"/>
              <a:t>5-Tespit </a:t>
            </a:r>
            <a:r>
              <a:rPr lang="tr-TR" dirty="0" smtClean="0"/>
              <a:t>ettiğiniz </a:t>
            </a:r>
            <a:r>
              <a:rPr lang="tr-TR" dirty="0" smtClean="0"/>
              <a:t>ölçüleri, </a:t>
            </a:r>
            <a:r>
              <a:rPr lang="tr-TR" dirty="0" smtClean="0"/>
              <a:t>aks çizgileri üzerinde işaretleyiniz.</a:t>
            </a:r>
            <a:br>
              <a:rPr lang="tr-TR" dirty="0" smtClean="0"/>
            </a:br>
            <a:r>
              <a:rPr lang="tr-TR" dirty="0" smtClean="0"/>
              <a:t>6-Belirlediğiniz </a:t>
            </a:r>
            <a:r>
              <a:rPr lang="tr-TR" dirty="0" smtClean="0"/>
              <a:t>ölçüler doğrultusunda yüzün oval formunu ve saç </a:t>
            </a:r>
            <a:r>
              <a:rPr lang="tr-TR" dirty="0" smtClean="0"/>
              <a:t>yüksekliğini tespit </a:t>
            </a:r>
            <a:r>
              <a:rPr lang="tr-TR" dirty="0" smtClean="0"/>
              <a:t>ederek çiziniz.</a:t>
            </a:r>
            <a:br>
              <a:rPr lang="tr-TR" dirty="0" smtClean="0"/>
            </a:br>
            <a:r>
              <a:rPr lang="tr-TR" dirty="0" smtClean="0"/>
              <a:t>7-Alın</a:t>
            </a:r>
            <a:r>
              <a:rPr lang="tr-TR" dirty="0" smtClean="0"/>
              <a:t>, göz, burun altı, çene ölçü çizgilerini çiziniz.</a:t>
            </a:r>
            <a:br>
              <a:rPr lang="tr-TR" dirty="0" smtClean="0"/>
            </a:br>
            <a:r>
              <a:rPr lang="tr-TR" dirty="0" smtClean="0"/>
              <a:t>8-Yüzün </a:t>
            </a:r>
            <a:r>
              <a:rPr lang="tr-TR" dirty="0" smtClean="0"/>
              <a:t>alından çene altına kadarki mesafenin üç eşit parçadan oluştuğunu hatırlayınız</a:t>
            </a:r>
            <a:br>
              <a:rPr lang="tr-TR" dirty="0" smtClean="0"/>
            </a:br>
            <a:r>
              <a:rPr lang="tr-TR" dirty="0" smtClean="0"/>
              <a:t>( Canlı modelden çalışırken bu ölçülerin modelin </a:t>
            </a:r>
            <a:r>
              <a:rPr lang="tr-TR" dirty="0" smtClean="0"/>
              <a:t>karakteristik özelliklerine göre değişebildiğini </a:t>
            </a:r>
            <a:r>
              <a:rPr lang="tr-TR" dirty="0" smtClean="0"/>
              <a:t>göz önünde bulundurunuz).</a:t>
            </a:r>
            <a:endParaRPr lang="tr-TR" dirty="0"/>
          </a:p>
        </p:txBody>
      </p:sp>
      <p:pic>
        <p:nvPicPr>
          <p:cNvPr id="29698" name="Picture 2" descr="CaptureWiz162"/>
          <p:cNvPicPr>
            <a:picLocks noChangeAspect="1" noChangeArrowheads="1"/>
          </p:cNvPicPr>
          <p:nvPr/>
        </p:nvPicPr>
        <p:blipFill>
          <a:blip r:embed="rId2"/>
          <a:srcRect l="8296" t="13719" r="20103" b="12990"/>
          <a:stretch>
            <a:fillRect/>
          </a:stretch>
        </p:blipFill>
        <p:spPr bwMode="auto">
          <a:xfrm>
            <a:off x="8420987" y="1084527"/>
            <a:ext cx="3062176" cy="4146697"/>
          </a:xfrm>
          <a:prstGeom prst="rect">
            <a:avLst/>
          </a:prstGeom>
          <a:noFill/>
        </p:spPr>
      </p:pic>
      <p:cxnSp>
        <p:nvCxnSpPr>
          <p:cNvPr id="5" name="4 Düz Bağlayıcı"/>
          <p:cNvCxnSpPr/>
          <p:nvPr/>
        </p:nvCxnSpPr>
        <p:spPr>
          <a:xfrm rot="5400000">
            <a:off x="8026788" y="3179135"/>
            <a:ext cx="4998096" cy="79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 rot="10800000" flipV="1">
            <a:off x="8293397" y="2785729"/>
            <a:ext cx="3498110" cy="42529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aptureWiz163"/>
          <p:cNvPicPr>
            <a:picLocks noChangeAspect="1" noChangeArrowheads="1"/>
          </p:cNvPicPr>
          <p:nvPr/>
        </p:nvPicPr>
        <p:blipFill>
          <a:blip r:embed="rId2"/>
          <a:srcRect l="8391" t="12174" r="13961" b="10660"/>
          <a:stretch>
            <a:fillRect/>
          </a:stretch>
        </p:blipFill>
        <p:spPr bwMode="auto">
          <a:xfrm>
            <a:off x="425303" y="404037"/>
            <a:ext cx="3246844" cy="4380614"/>
          </a:xfrm>
          <a:prstGeom prst="rect">
            <a:avLst/>
          </a:prstGeom>
          <a:noFill/>
        </p:spPr>
      </p:pic>
      <p:pic>
        <p:nvPicPr>
          <p:cNvPr id="28676" name="Picture 4" descr="CaptureWiz164"/>
          <p:cNvPicPr>
            <a:picLocks noChangeAspect="1" noChangeArrowheads="1"/>
          </p:cNvPicPr>
          <p:nvPr/>
        </p:nvPicPr>
        <p:blipFill>
          <a:blip r:embed="rId3"/>
          <a:srcRect l="8168" t="10950" r="11675" b="6942"/>
          <a:stretch>
            <a:fillRect/>
          </a:stretch>
        </p:blipFill>
        <p:spPr bwMode="auto">
          <a:xfrm>
            <a:off x="4231761" y="414675"/>
            <a:ext cx="3168503" cy="4465675"/>
          </a:xfrm>
          <a:prstGeom prst="rect">
            <a:avLst/>
          </a:prstGeom>
          <a:noFill/>
        </p:spPr>
      </p:pic>
      <p:pic>
        <p:nvPicPr>
          <p:cNvPr id="28678" name="Picture 6" descr="CaptureWiz165"/>
          <p:cNvPicPr>
            <a:picLocks noChangeAspect="1" noChangeArrowheads="1"/>
          </p:cNvPicPr>
          <p:nvPr/>
        </p:nvPicPr>
        <p:blipFill>
          <a:blip r:embed="rId4"/>
          <a:srcRect t="7676" b="7518"/>
          <a:stretch>
            <a:fillRect/>
          </a:stretch>
        </p:blipFill>
        <p:spPr bwMode="auto">
          <a:xfrm>
            <a:off x="7970509" y="350875"/>
            <a:ext cx="3714751" cy="4572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18977" y="5082368"/>
            <a:ext cx="11472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   - Işığın </a:t>
            </a:r>
            <a:r>
              <a:rPr lang="tr-TR" sz="1600" dirty="0" smtClean="0"/>
              <a:t>geliş yönünü dikkate alarak burundaki ışık gölge planını çiziminizde </a:t>
            </a:r>
            <a:r>
              <a:rPr lang="tr-TR" sz="1600" dirty="0" smtClean="0"/>
              <a:t>açık değer çizgilerle belirleyiniz</a:t>
            </a:r>
            <a:r>
              <a:rPr lang="tr-TR" sz="1600" dirty="0" smtClean="0"/>
              <a:t>.</a:t>
            </a:r>
            <a:br>
              <a:rPr lang="tr-TR" sz="1600" dirty="0" smtClean="0"/>
            </a:br>
            <a:r>
              <a:rPr lang="tr-TR" sz="1600" dirty="0" smtClean="0"/>
              <a:t>   - Son </a:t>
            </a:r>
            <a:r>
              <a:rPr lang="tr-TR" sz="1600" dirty="0" smtClean="0"/>
              <a:t>olarak koyu bölgeleri netleştirerek çiziminizi bitiriniz.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843</TotalTime>
  <Words>181</Words>
  <Application>Microsoft Office PowerPoint</Application>
  <PresentationFormat>Özel</PresentationFormat>
  <Paragraphs>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Görünüş</vt:lpstr>
      <vt:lpstr>Portre Canlı Suret (yüz)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Portre  Canlı Sureti (yüzü) resimleme tekniği nasıl yapılır?</dc:title>
  <dc:creator>VAİBON</dc:creator>
  <cp:lastModifiedBy>win7</cp:lastModifiedBy>
  <cp:revision>68</cp:revision>
  <dcterms:created xsi:type="dcterms:W3CDTF">2020-11-19T14:41:06Z</dcterms:created>
  <dcterms:modified xsi:type="dcterms:W3CDTF">2021-03-18T19:14:42Z</dcterms:modified>
</cp:coreProperties>
</file>