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66" r:id="rId4"/>
    <p:sldId id="258" r:id="rId5"/>
    <p:sldId id="317" r:id="rId6"/>
    <p:sldId id="259" r:id="rId7"/>
    <p:sldId id="318" r:id="rId8"/>
    <p:sldId id="260" r:id="rId9"/>
    <p:sldId id="261" r:id="rId10"/>
    <p:sldId id="319" r:id="rId11"/>
    <p:sldId id="263" r:id="rId12"/>
    <p:sldId id="264" r:id="rId13"/>
    <p:sldId id="265" r:id="rId14"/>
    <p:sldId id="267" r:id="rId15"/>
    <p:sldId id="320" r:id="rId16"/>
    <p:sldId id="268" r:id="rId17"/>
    <p:sldId id="321" r:id="rId18"/>
    <p:sldId id="269" r:id="rId19"/>
    <p:sldId id="270" r:id="rId20"/>
    <p:sldId id="271" r:id="rId21"/>
    <p:sldId id="272" r:id="rId22"/>
    <p:sldId id="273" r:id="rId23"/>
    <p:sldId id="322" r:id="rId24"/>
    <p:sldId id="274" r:id="rId25"/>
    <p:sldId id="275" r:id="rId26"/>
    <p:sldId id="276" r:id="rId27"/>
    <p:sldId id="277" r:id="rId28"/>
    <p:sldId id="323" r:id="rId29"/>
    <p:sldId id="278" r:id="rId30"/>
    <p:sldId id="279" r:id="rId31"/>
    <p:sldId id="280" r:id="rId32"/>
    <p:sldId id="324"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325" r:id="rId4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46" y="3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8 Başlık"/>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17" name="16 Alt Başlık"/>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a:t>Asıl alt başlık stilini düzenlemek için tıklatın</a:t>
            </a:r>
            <a:endParaRPr kumimoji="0" lang="en-US"/>
          </a:p>
        </p:txBody>
      </p:sp>
      <p:sp>
        <p:nvSpPr>
          <p:cNvPr id="30" name="29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4E184E83-F504-49EB-82A3-761154F34AC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E184E83-F504-49EB-82A3-761154F34ACB}"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914401"/>
            <a:ext cx="2057400" cy="5211763"/>
          </a:xfrm>
        </p:spPr>
        <p:txBody>
          <a:bodyPr vert="eaVert"/>
          <a:lstStyle/>
          <a:p>
            <a:r>
              <a:rPr kumimoji="0" lang="tr-TR"/>
              <a:t>Asıl başlık stili için tıklatın</a:t>
            </a:r>
            <a:endParaRPr kumimoji="0" lang="en-US"/>
          </a:p>
        </p:txBody>
      </p:sp>
      <p:sp>
        <p:nvSpPr>
          <p:cNvPr id="3" name="2 Dikey Metin Yer Tutucusu"/>
          <p:cNvSpPr>
            <a:spLocks noGrp="1"/>
          </p:cNvSpPr>
          <p:nvPr>
            <p:ph type="body" orient="vert" idx="1"/>
          </p:nvPr>
        </p:nvSpPr>
        <p:spPr>
          <a:xfrm>
            <a:off x="457200" y="914401"/>
            <a:ext cx="6019800" cy="5211763"/>
          </a:xfrm>
        </p:spPr>
        <p:txBody>
          <a:bodyPr vert="eaVert"/>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E184E83-F504-49EB-82A3-761154F34ACB}"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E184E83-F504-49EB-82A3-761154F34ACB}"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a:t>Asıl metin stillerini düzenlemek için tıklatın</a:t>
            </a:r>
          </a:p>
        </p:txBody>
      </p:sp>
      <p:sp>
        <p:nvSpPr>
          <p:cNvPr id="4" name="3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4E184E83-F504-49EB-82A3-761154F34ACB}"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a:lstStyle/>
          <a:p>
            <a:r>
              <a:rPr kumimoji="0" lang="tr-TR"/>
              <a:t>Asıl başlık stili için tıklatın</a:t>
            </a:r>
            <a:endParaRPr kumimoji="0" lang="en-US"/>
          </a:p>
        </p:txBody>
      </p:sp>
      <p:sp>
        <p:nvSpPr>
          <p:cNvPr id="3" name="2 İçerik Yer Tutucusu"/>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4" name="3 İçerik Yer Tutucusu"/>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E184E83-F504-49EB-82A3-761154F34ACB}"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229600" cy="1143000"/>
          </a:xfrm>
        </p:spPr>
        <p:txBody>
          <a:bodyPr tIns="45720" anchor="b"/>
          <a:lstStyle>
            <a:lvl1pPr>
              <a:defRPr/>
            </a:lvl1pPr>
          </a:lstStyle>
          <a:p>
            <a:r>
              <a:rPr kumimoji="0" lang="tr-TR"/>
              <a:t>Asıl başlık stili için tıklatın</a:t>
            </a:r>
            <a:endParaRPr kumimoji="0" lang="en-US"/>
          </a:p>
        </p:txBody>
      </p:sp>
      <p:sp>
        <p:nvSpPr>
          <p:cNvPr id="3" name="2 Metin Yer Tutucusu"/>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4" name="3 Metin Yer Tutucusu"/>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a:t>Asıl metin stillerini düzenlemek için tıklatın</a:t>
            </a:r>
          </a:p>
        </p:txBody>
      </p:sp>
      <p:sp>
        <p:nvSpPr>
          <p:cNvPr id="5" name="4 İçerik Yer Tutucusu"/>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6" name="5 İçerik Yer Tutucusu"/>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7" name="6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4E184E83-F504-49EB-82A3-761154F34ACB}"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4E184E83-F504-49EB-82A3-761154F34ACB}"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4E184E83-F504-49EB-82A3-761154F34ACB}"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a:t>Asıl başlık stili için tıklatın</a:t>
            </a:r>
            <a:endParaRPr kumimoji="0" lang="en-US"/>
          </a:p>
        </p:txBody>
      </p:sp>
      <p:sp>
        <p:nvSpPr>
          <p:cNvPr id="3" name="2 Metin Yer Tutucusu"/>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a:t>Asıl metin stillerini düzenlemek için tıklatın</a:t>
            </a:r>
          </a:p>
        </p:txBody>
      </p:sp>
      <p:sp>
        <p:nvSpPr>
          <p:cNvPr id="4" name="3 İçerik Yer Tutucusu"/>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a:t>Asıl metin stillerini düzenlemek için tıklatın</a:t>
            </a:r>
          </a:p>
          <a:p>
            <a:pPr lvl="1" eaLnBrk="1" latinLnBrk="0" hangingPunct="1"/>
            <a:r>
              <a:rPr lang="tr-TR"/>
              <a:t>İkinci düzey</a:t>
            </a:r>
          </a:p>
          <a:p>
            <a:pPr lvl="2" eaLnBrk="1" latinLnBrk="0" hangingPunct="1"/>
            <a:r>
              <a:rPr lang="tr-TR"/>
              <a:t>Üçüncü düzey</a:t>
            </a:r>
          </a:p>
          <a:p>
            <a:pPr lvl="3" eaLnBrk="1" latinLnBrk="0" hangingPunct="1"/>
            <a:r>
              <a:rPr lang="tr-TR"/>
              <a:t>Dördüncü düzey</a:t>
            </a:r>
          </a:p>
          <a:p>
            <a:pPr lvl="4" eaLnBrk="1" latinLnBrk="0" hangingPunct="1"/>
            <a:r>
              <a:rPr lang="tr-TR"/>
              <a:t>Beşinci düzey</a:t>
            </a:r>
            <a:endParaRPr kumimoji="0" lang="en-US"/>
          </a:p>
        </p:txBody>
      </p:sp>
      <p:sp>
        <p:nvSpPr>
          <p:cNvPr id="5" name="4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4E184E83-F504-49EB-82A3-761154F34ACB}"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a:t>Asıl başlık stili için tıklatın</a:t>
            </a:r>
            <a:endParaRPr kumimoji="0" lang="en-US"/>
          </a:p>
        </p:txBody>
      </p:sp>
      <p:sp>
        <p:nvSpPr>
          <p:cNvPr id="4" name="3 Metin Yer Tutucusu"/>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a:t>Asıl metin stillerini düzenlemek için tıklatın</a:t>
            </a:r>
          </a:p>
        </p:txBody>
      </p:sp>
      <p:sp>
        <p:nvSpPr>
          <p:cNvPr id="5" name="4 Veri Yer Tutucusu"/>
          <p:cNvSpPr>
            <a:spLocks noGrp="1"/>
          </p:cNvSpPr>
          <p:nvPr>
            <p:ph type="dt" sz="half" idx="10"/>
          </p:nvPr>
        </p:nvSpPr>
        <p:spPr/>
        <p:txBody>
          <a:bodyPr/>
          <a:lstStyle/>
          <a:p>
            <a:fld id="{742E5642-5C52-48C5-9A7B-4CFE4D5534FC}" type="datetimeFigureOut">
              <a:rPr lang="tr-TR" smtClean="0"/>
              <a:pPr/>
              <a:t>13.10.2020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077200" y="6356350"/>
            <a:ext cx="609600" cy="365125"/>
          </a:xfrm>
        </p:spPr>
        <p:txBody>
          <a:bodyPr/>
          <a:lstStyle/>
          <a:p>
            <a:fld id="{4E184E83-F504-49EB-82A3-761154F34ACB}" type="slidenum">
              <a:rPr lang="tr-TR" smtClean="0"/>
              <a:pPr/>
              <a:t>‹#›</a:t>
            </a:fld>
            <a:endParaRPr lang="tr-TR"/>
          </a:p>
        </p:txBody>
      </p:sp>
      <p:sp>
        <p:nvSpPr>
          <p:cNvPr id="3" name="2 Resim Yer Tutucusu"/>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a:t>Resim eklemek için simgeyi tıklatın</a:t>
            </a:r>
            <a:endParaRPr kumimoji="0" lang="en-US" dirty="0"/>
          </a:p>
        </p:txBody>
      </p:sp>
      <p:sp>
        <p:nvSpPr>
          <p:cNvPr id="10" name="9 Serbest Form"/>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alpha val="41000"/>
              </a:srgbClr>
            </a:gs>
            <a:gs pos="39999">
              <a:srgbClr val="85C2FF"/>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7" name="6 Serbest Form"/>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a:t>Asıl başlık stili için tıklatın</a:t>
            </a:r>
            <a:endParaRPr kumimoji="0" lang="en-US"/>
          </a:p>
        </p:txBody>
      </p:sp>
      <p:sp>
        <p:nvSpPr>
          <p:cNvPr id="30" name="29 Metin Yer Tutucusu"/>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a:t>Asıl metin stillerini düzenlemek için tıklatın</a:t>
            </a:r>
          </a:p>
          <a:p>
            <a:pPr lvl="1" eaLnBrk="1" latinLnBrk="0" hangingPunct="1"/>
            <a:r>
              <a:rPr kumimoji="0" lang="tr-TR"/>
              <a:t>İkinci düzey</a:t>
            </a:r>
          </a:p>
          <a:p>
            <a:pPr lvl="2" eaLnBrk="1" latinLnBrk="0" hangingPunct="1"/>
            <a:r>
              <a:rPr kumimoji="0" lang="tr-TR"/>
              <a:t>Üçüncü düzey</a:t>
            </a:r>
          </a:p>
          <a:p>
            <a:pPr lvl="3" eaLnBrk="1" latinLnBrk="0" hangingPunct="1"/>
            <a:r>
              <a:rPr kumimoji="0" lang="tr-TR"/>
              <a:t>Dördüncü düzey</a:t>
            </a:r>
          </a:p>
          <a:p>
            <a:pPr lvl="4" eaLnBrk="1" latinLnBrk="0" hangingPunct="1"/>
            <a:r>
              <a:rPr kumimoji="0" lang="tr-TR"/>
              <a:t>Beşinci düzey</a:t>
            </a:r>
            <a:endParaRPr kumimoji="0" lang="en-US"/>
          </a:p>
        </p:txBody>
      </p:sp>
      <p:sp>
        <p:nvSpPr>
          <p:cNvPr id="10" name="9 Veri Yer Tutucusu"/>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42E5642-5C52-48C5-9A7B-4CFE4D5534FC}" type="datetimeFigureOut">
              <a:rPr lang="tr-TR" smtClean="0"/>
              <a:pPr/>
              <a:t>13.10.2020</a:t>
            </a:fld>
            <a:endParaRPr lang="tr-TR"/>
          </a:p>
        </p:txBody>
      </p:sp>
      <p:sp>
        <p:nvSpPr>
          <p:cNvPr id="22" name="21 Altbilgi Yer Tutucusu"/>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E184E83-F504-49EB-82A3-761154F34ACB}" type="slidenum">
              <a:rPr lang="tr-TR" smtClean="0"/>
              <a:pPr/>
              <a:t>‹#›</a:t>
            </a:fld>
            <a:endParaRPr lang="tr-TR"/>
          </a:p>
        </p:txBody>
      </p:sp>
      <p:grpSp>
        <p:nvGrpSpPr>
          <p:cNvPr id="2" name="1 Grup"/>
          <p:cNvGrpSpPr/>
          <p:nvPr/>
        </p:nvGrpSpPr>
        <p:grpSpPr>
          <a:xfrm>
            <a:off x="-19017" y="202408"/>
            <a:ext cx="9180548"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8596" y="785794"/>
            <a:ext cx="7772400" cy="1071570"/>
          </a:xfrm>
        </p:spPr>
        <p:txBody>
          <a:bodyPr>
            <a:normAutofit/>
          </a:bodyPr>
          <a:lstStyle/>
          <a:p>
            <a:r>
              <a:rPr lang="tr-TR" dirty="0">
                <a:solidFill>
                  <a:schemeClr val="accent1"/>
                </a:solidFill>
              </a:rPr>
              <a:t>Paragrafta Cümle Düzeni </a:t>
            </a:r>
          </a:p>
        </p:txBody>
      </p:sp>
      <p:sp>
        <p:nvSpPr>
          <p:cNvPr id="3" name="2 Alt Başlık"/>
          <p:cNvSpPr>
            <a:spLocks noGrp="1"/>
          </p:cNvSpPr>
          <p:nvPr>
            <p:ph type="subTitle" idx="1"/>
          </p:nvPr>
        </p:nvSpPr>
        <p:spPr>
          <a:xfrm>
            <a:off x="214282" y="1928802"/>
            <a:ext cx="8643998" cy="1752600"/>
          </a:xfrm>
        </p:spPr>
        <p:txBody>
          <a:bodyPr>
            <a:noAutofit/>
          </a:bodyPr>
          <a:lstStyle/>
          <a:p>
            <a:pPr algn="just">
              <a:lnSpc>
                <a:spcPct val="150000"/>
              </a:lnSpc>
              <a:spcAft>
                <a:spcPts val="0"/>
              </a:spcAft>
            </a:pPr>
            <a:r>
              <a:rPr lang="tr-TR" sz="2800" cap="none" dirty="0">
                <a:solidFill>
                  <a:schemeClr val="bg1"/>
                </a:solidFill>
                <a:latin typeface="Arial" pitchFamily="34" charset="0"/>
                <a:ea typeface="Calibri"/>
                <a:cs typeface="Arial" pitchFamily="34" charset="0"/>
              </a:rPr>
              <a:t>Bir paragrafı oluşturan cümlelerin biçim ve anlam yönünden uygun bir biçimde birbirine bağlanması gerekir. Aksi halde bütünlük sağlanamaz. O nedenle bir cümleden diğer cümleye geçerken veya bileşik cümlelerde cümle içinde birtakım geçiş teknikler uygulanır. </a:t>
            </a:r>
          </a:p>
          <a:p>
            <a:pPr algn="just"/>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iş.jpg"/>
          <p:cNvPicPr>
            <a:picLocks noGrp="1" noChangeAspect="1"/>
          </p:cNvPicPr>
          <p:nvPr>
            <p:ph idx="1"/>
          </p:nvPr>
        </p:nvPicPr>
        <p:blipFill>
          <a:blip r:embed="rId2"/>
          <a:stretch>
            <a:fillRect/>
          </a:stretch>
        </p:blipFill>
        <p:spPr>
          <a:xfrm>
            <a:off x="285720" y="1500174"/>
            <a:ext cx="4486275" cy="2786082"/>
          </a:xfrm>
        </p:spPr>
      </p:pic>
      <p:sp>
        <p:nvSpPr>
          <p:cNvPr id="7" name="6 Metin kutusu"/>
          <p:cNvSpPr txBox="1"/>
          <p:nvPr/>
        </p:nvSpPr>
        <p:spPr>
          <a:xfrm>
            <a:off x="4929190" y="1643050"/>
            <a:ext cx="4000528" cy="1754326"/>
          </a:xfrm>
          <a:prstGeom prst="rect">
            <a:avLst/>
          </a:prstGeom>
          <a:noFill/>
        </p:spPr>
        <p:txBody>
          <a:bodyPr wrap="square" rtlCol="0">
            <a:spAutoFit/>
          </a:bodyPr>
          <a:lstStyle/>
          <a:p>
            <a:pPr>
              <a:lnSpc>
                <a:spcPct val="150000"/>
              </a:lnSpc>
            </a:pPr>
            <a:r>
              <a:rPr lang="tr-TR" sz="3600" i="1" dirty="0">
                <a:solidFill>
                  <a:prstClr val="black"/>
                </a:solidFill>
                <a:latin typeface="Arial" pitchFamily="34" charset="0"/>
                <a:ea typeface="Calibri"/>
                <a:cs typeface="Arial" pitchFamily="34" charset="0"/>
              </a:rPr>
              <a:t>Döviz yükseldi. Enflasyon arttı. </a:t>
            </a:r>
            <a:endParaRPr lang="tr-TR" sz="3600" dirty="0"/>
          </a:p>
        </p:txBody>
      </p:sp>
      <p:sp>
        <p:nvSpPr>
          <p:cNvPr id="8" name="7 Metin kutusu"/>
          <p:cNvSpPr txBox="1"/>
          <p:nvPr/>
        </p:nvSpPr>
        <p:spPr>
          <a:xfrm>
            <a:off x="500034" y="4643446"/>
            <a:ext cx="8001056" cy="646331"/>
          </a:xfrm>
          <a:prstGeom prst="rect">
            <a:avLst/>
          </a:prstGeom>
          <a:noFill/>
        </p:spPr>
        <p:txBody>
          <a:bodyPr wrap="square" rtlCol="0">
            <a:spAutoFit/>
          </a:bodyPr>
          <a:lstStyle/>
          <a:p>
            <a:r>
              <a:rPr lang="tr-TR" sz="3600" b="1" i="1" dirty="0">
                <a:solidFill>
                  <a:prstClr val="black"/>
                </a:solidFill>
                <a:latin typeface="Arial" pitchFamily="34" charset="0"/>
                <a:ea typeface="Calibri"/>
                <a:cs typeface="Arial" pitchFamily="34" charset="0"/>
              </a:rPr>
              <a:t>Öte yandan </a:t>
            </a:r>
            <a:r>
              <a:rPr lang="tr-TR" sz="3600" i="1" dirty="0">
                <a:solidFill>
                  <a:prstClr val="black"/>
                </a:solidFill>
                <a:latin typeface="Arial" pitchFamily="34" charset="0"/>
                <a:ea typeface="Calibri"/>
                <a:cs typeface="Arial" pitchFamily="34" charset="0"/>
              </a:rPr>
              <a:t>iş bulmak da zorlaştı…</a:t>
            </a:r>
            <a:endParaRPr lang="tr-TR" sz="3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908" y="785794"/>
            <a:ext cx="9144000" cy="2286016"/>
          </a:xfrm>
        </p:spPr>
        <p:txBody>
          <a:bodyPr>
            <a:noAutofit/>
          </a:bodyPr>
          <a:lstStyle/>
          <a:p>
            <a:pPr algn="just">
              <a:lnSpc>
                <a:spcPct val="150000"/>
              </a:lnSpc>
              <a:spcAft>
                <a:spcPts val="0"/>
              </a:spcAft>
              <a:buNone/>
            </a:pPr>
            <a:r>
              <a:rPr lang="tr-TR" sz="2800" b="1" dirty="0">
                <a:latin typeface="Arial" pitchFamily="34" charset="0"/>
                <a:ea typeface="Calibri"/>
                <a:cs typeface="Arial" pitchFamily="34" charset="0"/>
              </a:rPr>
              <a:t>	Karşıtlık İlişkisi: </a:t>
            </a:r>
            <a:r>
              <a:rPr lang="tr-TR" sz="2800" dirty="0">
                <a:latin typeface="Arial" pitchFamily="34" charset="0"/>
                <a:ea typeface="Calibri"/>
                <a:cs typeface="Arial" pitchFamily="34" charset="0"/>
              </a:rPr>
              <a:t>Bir cümleden karşıt bir cümleye geçerken </a:t>
            </a:r>
            <a:r>
              <a:rPr lang="tr-TR" sz="2800" b="1" i="1" dirty="0">
                <a:latin typeface="Arial" pitchFamily="34" charset="0"/>
                <a:ea typeface="Calibri"/>
                <a:cs typeface="Arial" pitchFamily="34" charset="0"/>
              </a:rPr>
              <a:t>ancak, ama, fakat, lakin, halbuki, oysaki </a:t>
            </a:r>
            <a:r>
              <a:rPr lang="tr-TR" sz="2800" dirty="0">
                <a:latin typeface="Arial" pitchFamily="34" charset="0"/>
                <a:ea typeface="Calibri"/>
                <a:cs typeface="Arial" pitchFamily="34" charset="0"/>
              </a:rPr>
              <a:t>gibi karşıtlık bağlaçları kullanılabilir. </a:t>
            </a:r>
          </a:p>
          <a:p>
            <a:pPr algn="just">
              <a:lnSpc>
                <a:spcPct val="150000"/>
              </a:lnSpc>
              <a:spcAft>
                <a:spcPts val="0"/>
              </a:spcAft>
              <a:buNone/>
            </a:pPr>
            <a:r>
              <a:rPr lang="tr-TR" sz="2800" i="1" dirty="0">
                <a:latin typeface="Arial" pitchFamily="34" charset="0"/>
                <a:ea typeface="Calibri"/>
                <a:cs typeface="Arial" pitchFamily="34" charset="0"/>
              </a:rPr>
              <a:t>	</a:t>
            </a:r>
            <a:endParaRPr lang="tr-TR" sz="2800" dirty="0">
              <a:latin typeface="Arial" pitchFamily="34" charset="0"/>
              <a:ea typeface="Calibri"/>
              <a:cs typeface="Arial" pitchFamily="34" charset="0"/>
            </a:endParaRPr>
          </a:p>
          <a:p>
            <a:pPr>
              <a:buNone/>
            </a:pPr>
            <a:endParaRPr lang="tr-TR" sz="2800" dirty="0">
              <a:latin typeface="Arial" pitchFamily="34" charset="0"/>
              <a:cs typeface="Arial" pitchFamily="34" charset="0"/>
            </a:endParaRPr>
          </a:p>
        </p:txBody>
      </p:sp>
      <p:pic>
        <p:nvPicPr>
          <p:cNvPr id="1026" name="Picture 2" descr="C:\Users\a\Desktop\şarkıcı.jpg"/>
          <p:cNvPicPr>
            <a:picLocks noChangeAspect="1" noChangeArrowheads="1"/>
          </p:cNvPicPr>
          <p:nvPr/>
        </p:nvPicPr>
        <p:blipFill>
          <a:blip r:embed="rId2"/>
          <a:srcRect/>
          <a:stretch>
            <a:fillRect/>
          </a:stretch>
        </p:blipFill>
        <p:spPr bwMode="auto">
          <a:xfrm>
            <a:off x="285720" y="2857496"/>
            <a:ext cx="2643206" cy="3701023"/>
          </a:xfrm>
          <a:prstGeom prst="rect">
            <a:avLst/>
          </a:prstGeom>
          <a:noFill/>
        </p:spPr>
      </p:pic>
      <p:sp>
        <p:nvSpPr>
          <p:cNvPr id="7" name="6 Metin kutusu"/>
          <p:cNvSpPr txBox="1"/>
          <p:nvPr/>
        </p:nvSpPr>
        <p:spPr>
          <a:xfrm>
            <a:off x="3143240" y="3643314"/>
            <a:ext cx="5572164" cy="954107"/>
          </a:xfrm>
          <a:prstGeom prst="rect">
            <a:avLst/>
          </a:prstGeom>
          <a:noFill/>
        </p:spPr>
        <p:txBody>
          <a:bodyPr wrap="square" rtlCol="0">
            <a:spAutoFit/>
          </a:bodyPr>
          <a:lstStyle/>
          <a:p>
            <a:pPr algn="just"/>
            <a:r>
              <a:rPr lang="tr-TR" sz="2800" i="1" dirty="0">
                <a:solidFill>
                  <a:prstClr val="black"/>
                </a:solidFill>
                <a:latin typeface="Arial" pitchFamily="34" charset="0"/>
                <a:ea typeface="Calibri"/>
                <a:cs typeface="Arial" pitchFamily="34" charset="0"/>
              </a:rPr>
              <a:t>Kadın çok güzeldi. </a:t>
            </a:r>
            <a:r>
              <a:rPr lang="tr-TR" sz="2800" b="1" i="1" dirty="0">
                <a:solidFill>
                  <a:prstClr val="black"/>
                </a:solidFill>
                <a:latin typeface="Arial" pitchFamily="34" charset="0"/>
                <a:ea typeface="Calibri"/>
                <a:cs typeface="Arial" pitchFamily="34" charset="0"/>
              </a:rPr>
              <a:t>Ancak </a:t>
            </a:r>
            <a:r>
              <a:rPr lang="tr-TR" sz="2800" i="1" dirty="0">
                <a:solidFill>
                  <a:prstClr val="black"/>
                </a:solidFill>
                <a:latin typeface="Arial" pitchFamily="34" charset="0"/>
                <a:ea typeface="Calibri"/>
                <a:cs typeface="Arial" pitchFamily="34" charset="0"/>
              </a:rPr>
              <a:t>sesi karga gibiydi.</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500174"/>
            <a:ext cx="8786874" cy="4824426"/>
          </a:xfrm>
        </p:spPr>
        <p:txBody>
          <a:bodyPr>
            <a:normAutofit/>
          </a:bodyPr>
          <a:lstStyle/>
          <a:p>
            <a:pPr algn="just">
              <a:lnSpc>
                <a:spcPct val="150000"/>
              </a:lnSpc>
              <a:spcAft>
                <a:spcPts val="0"/>
              </a:spcAft>
              <a:buNone/>
            </a:pPr>
            <a:r>
              <a:rPr lang="tr-TR" sz="2800" b="1" dirty="0">
                <a:latin typeface="Arial" pitchFamily="34" charset="0"/>
                <a:ea typeface="Calibri"/>
                <a:cs typeface="Arial" pitchFamily="34" charset="0"/>
              </a:rPr>
              <a:t>	Sonuçlandırma İlişkisi: </a:t>
            </a:r>
            <a:r>
              <a:rPr lang="tr-TR" sz="2800" dirty="0">
                <a:latin typeface="Arial" pitchFamily="34" charset="0"/>
                <a:ea typeface="Calibri"/>
                <a:cs typeface="Arial" pitchFamily="34" charset="0"/>
              </a:rPr>
              <a:t>Genellikle sonuç cümlesine geçerken “demek ki, özetle, sonuç olarak, işte bu nedenle” gibi unsurlar kullanılır. </a:t>
            </a:r>
          </a:p>
          <a:p>
            <a:pPr algn="just">
              <a:lnSpc>
                <a:spcPct val="150000"/>
              </a:lnSpc>
              <a:spcAft>
                <a:spcPts val="0"/>
              </a:spcAft>
              <a:buNone/>
            </a:pPr>
            <a:r>
              <a:rPr lang="tr-TR" sz="2800" b="1" dirty="0">
                <a:latin typeface="Arial" pitchFamily="34" charset="0"/>
                <a:ea typeface="Calibri"/>
                <a:cs typeface="Arial" pitchFamily="34" charset="0"/>
              </a:rPr>
              <a:t>	…</a:t>
            </a:r>
            <a:r>
              <a:rPr lang="tr-TR" sz="2800" b="1" i="1" dirty="0">
                <a:latin typeface="Arial" pitchFamily="34" charset="0"/>
                <a:ea typeface="Calibri"/>
                <a:cs typeface="Arial" pitchFamily="34" charset="0"/>
              </a:rPr>
              <a:t>Sonuç olarak</a:t>
            </a:r>
            <a:r>
              <a:rPr lang="tr-TR" sz="2800" i="1" dirty="0">
                <a:latin typeface="Arial" pitchFamily="34" charset="0"/>
                <a:ea typeface="Calibri"/>
                <a:cs typeface="Arial" pitchFamily="34" charset="0"/>
              </a:rPr>
              <a:t>, yazarın sade bir dil kullanmasının okur sayısını artırdığı söylenebilir. </a:t>
            </a:r>
            <a:endParaRPr lang="tr-TR" sz="2800" dirty="0">
              <a:latin typeface="Arial" pitchFamily="34" charset="0"/>
              <a:ea typeface="Calibri"/>
              <a:cs typeface="Arial" pitchFamily="34" charset="0"/>
            </a:endParaRPr>
          </a:p>
          <a:p>
            <a:pPr>
              <a:buNone/>
            </a:pPr>
            <a:endParaRPr lang="tr-TR" sz="2800" dirty="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857364"/>
            <a:ext cx="9001156" cy="4824426"/>
          </a:xfrm>
        </p:spPr>
        <p:txBody>
          <a:bodyPr>
            <a:normAutofit/>
          </a:bodyPr>
          <a:lstStyle/>
          <a:p>
            <a:pPr algn="just">
              <a:lnSpc>
                <a:spcPct val="150000"/>
              </a:lnSpc>
              <a:spcAft>
                <a:spcPts val="0"/>
              </a:spcAft>
              <a:buNone/>
            </a:pPr>
            <a:r>
              <a:rPr lang="tr-TR" sz="2800" dirty="0">
                <a:latin typeface="Arial" pitchFamily="34" charset="0"/>
                <a:ea typeface="Calibri"/>
                <a:cs typeface="Arial" pitchFamily="34" charset="0"/>
              </a:rPr>
              <a:t>	Gönderim, metin ya da cümle içinde sözcüklerin önceki ya da sonraki sözcüğe/duruma işaret etmesi, onunla bağlantı kurmasıdır. Bir metinde özellikle sıralı cümlelerde dil ekonomisi adına gönderimlerde bulunulur. </a:t>
            </a:r>
          </a:p>
          <a:p>
            <a:pPr>
              <a:buNone/>
            </a:pPr>
            <a:endParaRPr lang="tr-TR" sz="2800" dirty="0">
              <a:latin typeface="Arial" pitchFamily="34" charset="0"/>
              <a:cs typeface="Arial" pitchFamily="34" charset="0"/>
            </a:endParaRPr>
          </a:p>
        </p:txBody>
      </p:sp>
      <p:sp>
        <p:nvSpPr>
          <p:cNvPr id="4" name="3 Başlık"/>
          <p:cNvSpPr>
            <a:spLocks noGrp="1"/>
          </p:cNvSpPr>
          <p:nvPr>
            <p:ph type="title"/>
          </p:nvPr>
        </p:nvSpPr>
        <p:spPr>
          <a:xfrm>
            <a:off x="500034" y="1142984"/>
            <a:ext cx="8229600" cy="1143000"/>
          </a:xfrm>
        </p:spPr>
        <p:txBody>
          <a:bodyPr>
            <a:normAutofit fontScale="90000"/>
          </a:bodyPr>
          <a:lstStyle/>
          <a:p>
            <a:pPr algn="ctr"/>
            <a:r>
              <a:rPr lang="tr-TR" b="1" dirty="0"/>
              <a:t>Gönderimler </a:t>
            </a:r>
            <a:r>
              <a:rPr lang="tr-TR" dirty="0"/>
              <a:t/>
            </a:r>
            <a:br>
              <a:rPr lang="tr-TR" dirty="0"/>
            </a:b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642918"/>
            <a:ext cx="9144000" cy="5357850"/>
          </a:xfrm>
        </p:spPr>
        <p:txBody>
          <a:bodyPr>
            <a:noAutofit/>
          </a:bodyPr>
          <a:lstStyle/>
          <a:p>
            <a:pPr algn="just">
              <a:lnSpc>
                <a:spcPct val="150000"/>
              </a:lnSpc>
              <a:spcAft>
                <a:spcPts val="0"/>
              </a:spcAft>
              <a:buNone/>
            </a:pPr>
            <a:r>
              <a:rPr lang="tr-TR" sz="2800" b="1" dirty="0">
                <a:latin typeface="Arial" pitchFamily="34" charset="0"/>
                <a:ea typeface="Calibri"/>
                <a:cs typeface="Arial" pitchFamily="34" charset="0"/>
              </a:rPr>
              <a:t>	Art Gönderimsel İlişki</a:t>
            </a:r>
            <a:r>
              <a:rPr lang="tr-TR" sz="2800" dirty="0">
                <a:latin typeface="Arial" pitchFamily="34" charset="0"/>
                <a:ea typeface="Calibri"/>
                <a:cs typeface="Arial" pitchFamily="34" charset="0"/>
              </a:rPr>
              <a:t>: Genel metin içinde önce bir şey söylenir sonra aynı şeye gönderimde bulunulur. </a:t>
            </a:r>
          </a:p>
          <a:p>
            <a:pPr algn="just">
              <a:lnSpc>
                <a:spcPct val="150000"/>
              </a:lnSpc>
              <a:spcAft>
                <a:spcPts val="0"/>
              </a:spcAft>
              <a:buNone/>
            </a:pPr>
            <a:r>
              <a:rPr lang="tr-TR" sz="2800" dirty="0">
                <a:latin typeface="Arial" pitchFamily="34" charset="0"/>
                <a:ea typeface="Calibri"/>
                <a:cs typeface="Arial" pitchFamily="34" charset="0"/>
              </a:rPr>
              <a:t>	“Adam bir oturuşta otuz şiş kebap yedi. </a:t>
            </a:r>
            <a:r>
              <a:rPr lang="tr-TR" sz="2800" b="1" dirty="0">
                <a:latin typeface="Arial" pitchFamily="34" charset="0"/>
                <a:ea typeface="Calibri"/>
                <a:cs typeface="Arial" pitchFamily="34" charset="0"/>
              </a:rPr>
              <a:t>Bu</a:t>
            </a:r>
            <a:r>
              <a:rPr lang="tr-TR" sz="2800" dirty="0">
                <a:latin typeface="Arial" pitchFamily="34" charset="0"/>
                <a:ea typeface="Calibri"/>
                <a:cs typeface="Arial" pitchFamily="34" charset="0"/>
              </a:rPr>
              <a:t>, daha önce yapılmış bir şey değildi.” </a:t>
            </a:r>
            <a:r>
              <a:rPr lang="tr-TR" sz="2800" b="1" dirty="0">
                <a:latin typeface="Arial" pitchFamily="34" charset="0"/>
                <a:ea typeface="Calibri"/>
                <a:cs typeface="Arial" pitchFamily="34" charset="0"/>
              </a:rPr>
              <a:t>Bu </a:t>
            </a:r>
            <a:r>
              <a:rPr lang="tr-TR" sz="2800" dirty="0">
                <a:latin typeface="Arial" pitchFamily="34" charset="0"/>
                <a:ea typeface="Calibri"/>
                <a:cs typeface="Arial" pitchFamily="34" charset="0"/>
              </a:rPr>
              <a:t>zamiri, önceden söylenmiş olana gönderimde bulunduğu için art gönderimdir. </a:t>
            </a:r>
          </a:p>
          <a:p>
            <a:pPr algn="just">
              <a:lnSpc>
                <a:spcPct val="150000"/>
              </a:lnSpc>
              <a:spcAft>
                <a:spcPts val="0"/>
              </a:spcAft>
              <a:buNone/>
            </a:pPr>
            <a:r>
              <a:rPr lang="tr-TR" sz="2800" i="1" dirty="0">
                <a:latin typeface="Arial" pitchFamily="34" charset="0"/>
                <a:ea typeface="Calibri"/>
                <a:cs typeface="Arial" pitchFamily="34" charset="0"/>
              </a:rPr>
              <a:t>	</a:t>
            </a:r>
            <a:endParaRPr lang="tr-TR" sz="2800" dirty="0">
              <a:latin typeface="Arial" pitchFamily="34" charset="0"/>
              <a:ea typeface="Calibri"/>
              <a:cs typeface="Arial" pitchFamily="34" charset="0"/>
            </a:endParaRPr>
          </a:p>
          <a:p>
            <a:pPr>
              <a:buNone/>
            </a:pPr>
            <a:endParaRPr lang="tr-TR" sz="2800" dirty="0">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oman-5485185_960_720.jpg"/>
          <p:cNvPicPr>
            <a:picLocks noGrp="1" noChangeAspect="1"/>
          </p:cNvPicPr>
          <p:nvPr>
            <p:ph idx="1"/>
          </p:nvPr>
        </p:nvPicPr>
        <p:blipFill>
          <a:blip r:embed="rId2"/>
          <a:stretch>
            <a:fillRect/>
          </a:stretch>
        </p:blipFill>
        <p:spPr>
          <a:xfrm>
            <a:off x="1285852" y="785794"/>
            <a:ext cx="5786478" cy="3833542"/>
          </a:xfrm>
        </p:spPr>
      </p:pic>
      <p:sp>
        <p:nvSpPr>
          <p:cNvPr id="5" name="4 Metin kutusu"/>
          <p:cNvSpPr txBox="1"/>
          <p:nvPr/>
        </p:nvSpPr>
        <p:spPr>
          <a:xfrm>
            <a:off x="214282" y="4643446"/>
            <a:ext cx="8929718" cy="1315425"/>
          </a:xfrm>
          <a:prstGeom prst="rect">
            <a:avLst/>
          </a:prstGeom>
          <a:noFill/>
        </p:spPr>
        <p:txBody>
          <a:bodyPr wrap="square" rtlCol="0">
            <a:spAutoFit/>
          </a:bodyPr>
          <a:lstStyle/>
          <a:p>
            <a:pPr algn="just">
              <a:lnSpc>
                <a:spcPct val="150000"/>
              </a:lnSpc>
            </a:pPr>
            <a:r>
              <a:rPr lang="tr-TR" sz="2800" i="1" dirty="0">
                <a:solidFill>
                  <a:prstClr val="black"/>
                </a:solidFill>
                <a:latin typeface="Arial" pitchFamily="34" charset="0"/>
                <a:ea typeface="Calibri"/>
                <a:cs typeface="Arial" pitchFamily="34" charset="0"/>
              </a:rPr>
              <a:t>a)Burası ummanın ortasında kaybolmuş öksüz ada gibiydi.</a:t>
            </a:r>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9268" y="3429000"/>
            <a:ext cx="9215502" cy="2928958"/>
          </a:xfrm>
        </p:spPr>
        <p:txBody>
          <a:bodyPr>
            <a:noAutofit/>
          </a:bodyPr>
          <a:lstStyle/>
          <a:p>
            <a:pPr lvl="0" algn="just">
              <a:lnSpc>
                <a:spcPct val="150000"/>
              </a:lnSpc>
              <a:buClr>
                <a:srgbClr val="0BD0D9"/>
              </a:buClr>
              <a:buNone/>
            </a:pPr>
            <a:r>
              <a:rPr lang="tr-TR" sz="2800" i="1" dirty="0">
                <a:solidFill>
                  <a:prstClr val="black"/>
                </a:solidFill>
                <a:latin typeface="Arial" pitchFamily="34" charset="0"/>
                <a:ea typeface="Calibri"/>
                <a:cs typeface="Arial" pitchFamily="34" charset="0"/>
              </a:rPr>
              <a:t>	b)En yakın kasabaya ancak iki üç günde gidilebilirdi. </a:t>
            </a:r>
            <a:endParaRPr lang="tr-TR" sz="2800" dirty="0">
              <a:solidFill>
                <a:prstClr val="black"/>
              </a:solidFill>
              <a:latin typeface="Arial" pitchFamily="34" charset="0"/>
              <a:ea typeface="Calibri"/>
              <a:cs typeface="Arial" pitchFamily="34" charset="0"/>
            </a:endParaRPr>
          </a:p>
          <a:p>
            <a:pPr lvl="0" algn="just">
              <a:lnSpc>
                <a:spcPct val="150000"/>
              </a:lnSpc>
              <a:buClr>
                <a:srgbClr val="0BD0D9"/>
              </a:buClr>
              <a:buNone/>
            </a:pPr>
            <a:r>
              <a:rPr lang="tr-TR" sz="2800" dirty="0">
                <a:solidFill>
                  <a:prstClr val="black"/>
                </a:solidFill>
                <a:latin typeface="Arial" pitchFamily="34" charset="0"/>
                <a:ea typeface="Calibri"/>
                <a:cs typeface="Arial" pitchFamily="34" charset="0"/>
              </a:rPr>
              <a:t>	“b” cümlesi önceki cümlede sözü edilen “burası” zamirine gönderimde bulunmaktadır. </a:t>
            </a:r>
          </a:p>
          <a:p>
            <a:pPr algn="just">
              <a:lnSpc>
                <a:spcPct val="150000"/>
              </a:lnSpc>
              <a:spcAft>
                <a:spcPts val="0"/>
              </a:spcAft>
              <a:buNone/>
            </a:pPr>
            <a:r>
              <a:rPr lang="tr-TR" sz="2800" dirty="0">
                <a:latin typeface="Times New Roman"/>
                <a:ea typeface="Calibri"/>
                <a:cs typeface="Times New Roman"/>
              </a:rPr>
              <a:t>	</a:t>
            </a:r>
            <a:endParaRPr lang="tr-TR" sz="2800" dirty="0">
              <a:solidFill>
                <a:prstClr val="black"/>
              </a:solidFill>
              <a:latin typeface="Arial" pitchFamily="34" charset="0"/>
              <a:ea typeface="Calibri"/>
              <a:cs typeface="Arial" pitchFamily="34" charset="0"/>
            </a:endParaRPr>
          </a:p>
          <a:p>
            <a:pPr>
              <a:buNone/>
            </a:pPr>
            <a:endParaRPr lang="tr-TR" sz="2800" dirty="0"/>
          </a:p>
        </p:txBody>
      </p:sp>
      <p:pic>
        <p:nvPicPr>
          <p:cNvPr id="2050" name="Picture 2" descr="C:\Users\a\Desktop\bodie-5296245_960_720.jpg"/>
          <p:cNvPicPr>
            <a:picLocks noChangeAspect="1" noChangeArrowheads="1"/>
          </p:cNvPicPr>
          <p:nvPr/>
        </p:nvPicPr>
        <p:blipFill>
          <a:blip r:embed="rId2"/>
          <a:srcRect/>
          <a:stretch>
            <a:fillRect/>
          </a:stretch>
        </p:blipFill>
        <p:spPr bwMode="auto">
          <a:xfrm>
            <a:off x="2285984" y="642918"/>
            <a:ext cx="3929090" cy="262010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2857496"/>
            <a:ext cx="9144000" cy="3714776"/>
          </a:xfrm>
        </p:spPr>
        <p:txBody>
          <a:bodyPr>
            <a:normAutofit/>
          </a:bodyPr>
          <a:lstStyle/>
          <a:p>
            <a:pPr algn="just">
              <a:lnSpc>
                <a:spcPct val="150000"/>
              </a:lnSpc>
              <a:spcAft>
                <a:spcPts val="0"/>
              </a:spcAft>
              <a:buNone/>
            </a:pPr>
            <a:r>
              <a:rPr lang="tr-TR" sz="2800" dirty="0">
                <a:latin typeface="Arial" pitchFamily="34" charset="0"/>
                <a:ea typeface="Calibri"/>
                <a:cs typeface="Arial" pitchFamily="34" charset="0"/>
              </a:rPr>
              <a:t>Şu örnekte de durum böyledir: </a:t>
            </a:r>
          </a:p>
          <a:p>
            <a:pPr algn="just">
              <a:lnSpc>
                <a:spcPct val="150000"/>
              </a:lnSpc>
              <a:spcAft>
                <a:spcPts val="0"/>
              </a:spcAft>
              <a:buNone/>
            </a:pPr>
            <a:r>
              <a:rPr lang="tr-TR" sz="2800" b="1" i="1" dirty="0">
                <a:latin typeface="Arial" pitchFamily="34" charset="0"/>
                <a:ea typeface="Calibri"/>
                <a:cs typeface="Arial" pitchFamily="34" charset="0"/>
              </a:rPr>
              <a:t>	‘</a:t>
            </a:r>
            <a:r>
              <a:rPr lang="tr-TR" sz="2800" i="1" dirty="0">
                <a:latin typeface="Arial" pitchFamily="34" charset="0"/>
                <a:ea typeface="Calibri"/>
                <a:cs typeface="Arial" pitchFamily="34" charset="0"/>
              </a:rPr>
              <a:t>Galatasaray kalecisi </a:t>
            </a:r>
            <a:r>
              <a:rPr lang="tr-TR" sz="2800" i="1" dirty="0" err="1">
                <a:latin typeface="Arial" pitchFamily="34" charset="0"/>
                <a:ea typeface="Calibri"/>
                <a:cs typeface="Arial" pitchFamily="34" charset="0"/>
              </a:rPr>
              <a:t>Fernando</a:t>
            </a:r>
            <a:r>
              <a:rPr lang="tr-TR" sz="2800" i="1" dirty="0">
                <a:latin typeface="Arial" pitchFamily="34" charset="0"/>
                <a:ea typeface="Calibri"/>
                <a:cs typeface="Arial" pitchFamily="34" charset="0"/>
              </a:rPr>
              <a:t> </a:t>
            </a:r>
            <a:r>
              <a:rPr lang="tr-TR" sz="2800" i="1" dirty="0" err="1">
                <a:latin typeface="Arial" pitchFamily="34" charset="0"/>
                <a:ea typeface="Calibri"/>
                <a:cs typeface="Arial" pitchFamily="34" charset="0"/>
              </a:rPr>
              <a:t>Muslera</a:t>
            </a:r>
            <a:r>
              <a:rPr lang="tr-TR" sz="2800" i="1" dirty="0">
                <a:latin typeface="Arial" pitchFamily="34" charset="0"/>
                <a:ea typeface="Calibri"/>
                <a:cs typeface="Arial" pitchFamily="34" charset="0"/>
              </a:rPr>
              <a:t> bir sezon boyunca forma giydiği maçların 16 tanesinde kalesini gole kapattı</a:t>
            </a:r>
            <a:r>
              <a:rPr lang="tr-TR" sz="2800" b="1" i="1" dirty="0">
                <a:latin typeface="Arial" pitchFamily="34" charset="0"/>
                <a:ea typeface="Calibri"/>
                <a:cs typeface="Arial" pitchFamily="34" charset="0"/>
              </a:rPr>
              <a:t>. </a:t>
            </a:r>
            <a:r>
              <a:rPr lang="tr-TR" sz="2800" i="1" dirty="0">
                <a:latin typeface="Arial" pitchFamily="34" charset="0"/>
                <a:ea typeface="Calibri"/>
                <a:cs typeface="Arial" pitchFamily="34" charset="0"/>
              </a:rPr>
              <a:t>Bu, o takımda bugüne kadar forma giyen kalecilerin daha önce ulaşamadığı bir başarıydı</a:t>
            </a:r>
            <a:r>
              <a:rPr lang="tr-TR" sz="2800" b="1" i="1" dirty="0">
                <a:latin typeface="Arial" pitchFamily="34" charset="0"/>
                <a:ea typeface="Calibri"/>
                <a:cs typeface="Arial" pitchFamily="34" charset="0"/>
              </a:rPr>
              <a:t>. </a:t>
            </a:r>
            <a:endParaRPr lang="tr-TR" sz="2800" dirty="0">
              <a:latin typeface="Arial" pitchFamily="34" charset="0"/>
              <a:ea typeface="Calibri"/>
              <a:cs typeface="Arial" pitchFamily="34" charset="0"/>
            </a:endParaRPr>
          </a:p>
          <a:p>
            <a:pPr>
              <a:buNone/>
            </a:pPr>
            <a:endParaRPr lang="tr-TR" sz="2800" dirty="0">
              <a:latin typeface="Arial" pitchFamily="34" charset="0"/>
              <a:cs typeface="Arial" pitchFamily="34" charset="0"/>
            </a:endParaRPr>
          </a:p>
        </p:txBody>
      </p:sp>
      <p:pic>
        <p:nvPicPr>
          <p:cNvPr id="3074" name="Picture 2" descr="C:\Users\a\Desktop\football-1274662_960_720.jpg"/>
          <p:cNvPicPr>
            <a:picLocks noChangeAspect="1" noChangeArrowheads="1"/>
          </p:cNvPicPr>
          <p:nvPr/>
        </p:nvPicPr>
        <p:blipFill>
          <a:blip r:embed="rId2"/>
          <a:srcRect/>
          <a:stretch>
            <a:fillRect/>
          </a:stretch>
        </p:blipFill>
        <p:spPr bwMode="auto">
          <a:xfrm>
            <a:off x="2357422" y="571480"/>
            <a:ext cx="3714776" cy="2477188"/>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00108"/>
            <a:ext cx="9001156" cy="4824426"/>
          </a:xfrm>
        </p:spPr>
        <p:txBody>
          <a:bodyPr>
            <a:normAutofit/>
          </a:bodyPr>
          <a:lstStyle/>
          <a:p>
            <a:pPr algn="just">
              <a:lnSpc>
                <a:spcPct val="150000"/>
              </a:lnSpc>
              <a:spcAft>
                <a:spcPts val="0"/>
              </a:spcAft>
              <a:buNone/>
            </a:pPr>
            <a:r>
              <a:rPr lang="tr-TR" sz="2800" dirty="0">
                <a:latin typeface="Arial" pitchFamily="34" charset="0"/>
                <a:ea typeface="Calibri"/>
                <a:cs typeface="Arial" pitchFamily="34" charset="0"/>
              </a:rPr>
              <a:t>	2. cümledeki “bu” sözcüğü kendisinden önce geçen “bir sezon boyunca forma giydiği maçların 16 tanesinde kalesini gole kapattı.” cümlesine göndermede bulunurken 2. cümledeki “o takımda” sözcükleriyle de kendisinden önce kullanılan ‘‘Galatasaray’’ sözcüğüne gönderimde bulunulmuştur. (Engin Yılmaz ve </a:t>
            </a:r>
            <a:r>
              <a:rPr lang="tr-TR" sz="2800" dirty="0" err="1">
                <a:latin typeface="Arial" pitchFamily="34" charset="0"/>
                <a:ea typeface="Calibri"/>
                <a:cs typeface="Arial" pitchFamily="34" charset="0"/>
              </a:rPr>
              <a:t>Nadira</a:t>
            </a:r>
            <a:r>
              <a:rPr lang="tr-TR" sz="2800" dirty="0">
                <a:latin typeface="Arial" pitchFamily="34" charset="0"/>
                <a:ea typeface="Calibri"/>
                <a:cs typeface="Arial" pitchFamily="34" charset="0"/>
              </a:rPr>
              <a:t> </a:t>
            </a:r>
            <a:r>
              <a:rPr lang="tr-TR" sz="2800" dirty="0" err="1">
                <a:latin typeface="Arial" pitchFamily="34" charset="0"/>
                <a:ea typeface="Calibri"/>
                <a:cs typeface="Arial" pitchFamily="34" charset="0"/>
              </a:rPr>
              <a:t>Jahiç</a:t>
            </a:r>
            <a:r>
              <a:rPr lang="tr-TR" sz="2800" dirty="0">
                <a:latin typeface="Arial" pitchFamily="34" charset="0"/>
                <a:ea typeface="Calibri"/>
                <a:cs typeface="Arial" pitchFamily="34" charset="0"/>
              </a:rPr>
              <a:t>) </a:t>
            </a:r>
          </a:p>
          <a:p>
            <a:pPr>
              <a:buNone/>
            </a:pPr>
            <a:endParaRPr lang="tr-TR" sz="2800" dirty="0">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85784" y="1000108"/>
            <a:ext cx="9429848" cy="4824426"/>
          </a:xfrm>
        </p:spPr>
        <p:txBody>
          <a:bodyPr>
            <a:noAutofit/>
          </a:bodyPr>
          <a:lstStyle/>
          <a:p>
            <a:pPr algn="just">
              <a:lnSpc>
                <a:spcPct val="150000"/>
              </a:lnSpc>
              <a:spcAft>
                <a:spcPts val="0"/>
              </a:spcAft>
              <a:buNone/>
            </a:pPr>
            <a:r>
              <a:rPr lang="tr-TR" sz="2800" b="1" dirty="0">
                <a:latin typeface="Arial" pitchFamily="34" charset="0"/>
                <a:ea typeface="Calibri"/>
                <a:cs typeface="Arial" pitchFamily="34" charset="0"/>
              </a:rPr>
              <a:t>	</a:t>
            </a:r>
            <a:r>
              <a:rPr lang="tr-TR" sz="2800" b="1" dirty="0" err="1">
                <a:latin typeface="Arial" pitchFamily="34" charset="0"/>
                <a:ea typeface="Calibri"/>
                <a:cs typeface="Arial" pitchFamily="34" charset="0"/>
              </a:rPr>
              <a:t>Öngönderimsel</a:t>
            </a:r>
            <a:r>
              <a:rPr lang="tr-TR" sz="2800" b="1" dirty="0">
                <a:latin typeface="Arial" pitchFamily="34" charset="0"/>
                <a:ea typeface="Calibri"/>
                <a:cs typeface="Arial" pitchFamily="34" charset="0"/>
              </a:rPr>
              <a:t> İlişki: </a:t>
            </a:r>
            <a:r>
              <a:rPr lang="tr-TR" sz="2800" dirty="0">
                <a:latin typeface="Arial" pitchFamily="34" charset="0"/>
                <a:ea typeface="Calibri"/>
                <a:cs typeface="Arial" pitchFamily="34" charset="0"/>
              </a:rPr>
              <a:t>Bir cümlede, henüz anlatılmamış, daha sonra anlatılacak bir olaya/duruma önceden gönderimde bulunmaktır. Bu, okuyucuyu gelecek olan anlama hazırlar. </a:t>
            </a:r>
          </a:p>
          <a:p>
            <a:pPr algn="just">
              <a:lnSpc>
                <a:spcPct val="150000"/>
              </a:lnSpc>
              <a:spcAft>
                <a:spcPts val="0"/>
              </a:spcAft>
              <a:buNone/>
            </a:pPr>
            <a:r>
              <a:rPr lang="tr-TR" sz="2800" dirty="0">
                <a:latin typeface="Arial" pitchFamily="34" charset="0"/>
                <a:ea typeface="Calibri"/>
                <a:cs typeface="Arial" pitchFamily="34" charset="0"/>
              </a:rPr>
              <a:t>	“Anladım </a:t>
            </a:r>
            <a:r>
              <a:rPr lang="tr-TR" sz="2800" b="1" dirty="0">
                <a:latin typeface="Arial" pitchFamily="34" charset="0"/>
                <a:ea typeface="Calibri"/>
                <a:cs typeface="Arial" pitchFamily="34" charset="0"/>
              </a:rPr>
              <a:t>ki </a:t>
            </a:r>
            <a:r>
              <a:rPr lang="tr-TR" sz="2800" dirty="0">
                <a:latin typeface="Arial" pitchFamily="34" charset="0"/>
                <a:ea typeface="Calibri"/>
                <a:cs typeface="Arial" pitchFamily="34" charset="0"/>
              </a:rPr>
              <a:t>aşk yalanmış” cümlesindeki “ki” bağlacı kendisinden sonra yapılacak “aşk yalanmış” açıklamasına ön gönderimde bulunmaktadır. “Neyi anladığı” sonradan açıklanmıştır. </a:t>
            </a:r>
          </a:p>
          <a:p>
            <a:pPr algn="just">
              <a:lnSpc>
                <a:spcPct val="150000"/>
              </a:lnSpc>
              <a:spcAft>
                <a:spcPts val="0"/>
              </a:spcAft>
              <a:buNone/>
            </a:pPr>
            <a:r>
              <a:rPr lang="tr-TR" sz="2800" dirty="0">
                <a:latin typeface="Arial" pitchFamily="34" charset="0"/>
                <a:ea typeface="Calibri"/>
                <a:cs typeface="Arial" pitchFamily="34" charset="0"/>
              </a:rPr>
              <a:t>	</a:t>
            </a:r>
          </a:p>
          <a:p>
            <a:pPr>
              <a:buNone/>
            </a:pPr>
            <a:endParaRPr lang="tr-TR" sz="2800" dirty="0">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00108"/>
            <a:ext cx="8229600" cy="1010400"/>
          </a:xfrm>
        </p:spPr>
        <p:txBody>
          <a:bodyPr>
            <a:normAutofit fontScale="90000"/>
          </a:bodyPr>
          <a:lstStyle/>
          <a:p>
            <a:pPr algn="ctr"/>
            <a:r>
              <a:rPr lang="tr-TR" b="1" dirty="0"/>
              <a:t>Biçimsel Uyum </a:t>
            </a:r>
            <a:r>
              <a:rPr lang="tr-TR" dirty="0"/>
              <a:t/>
            </a:r>
            <a:br>
              <a:rPr lang="tr-TR" dirty="0"/>
            </a:br>
            <a:endParaRPr lang="tr-TR" dirty="0"/>
          </a:p>
        </p:txBody>
      </p:sp>
      <p:sp>
        <p:nvSpPr>
          <p:cNvPr id="4" name="3 İçerik Yer Tutucusu"/>
          <p:cNvSpPr>
            <a:spLocks noGrp="1"/>
          </p:cNvSpPr>
          <p:nvPr>
            <p:ph idx="1"/>
          </p:nvPr>
        </p:nvSpPr>
        <p:spPr>
          <a:xfrm>
            <a:off x="0" y="1142984"/>
            <a:ext cx="9144000" cy="4389120"/>
          </a:xfrm>
        </p:spPr>
        <p:txBody>
          <a:bodyPr>
            <a:noAutofit/>
          </a:bodyPr>
          <a:lstStyle/>
          <a:p>
            <a:pPr algn="just">
              <a:lnSpc>
                <a:spcPct val="150000"/>
              </a:lnSpc>
              <a:spcAft>
                <a:spcPts val="0"/>
              </a:spcAft>
              <a:buNone/>
            </a:pPr>
            <a:r>
              <a:rPr lang="tr-TR" sz="2800" dirty="0">
                <a:latin typeface="Arial" pitchFamily="34" charset="0"/>
                <a:ea typeface="Calibri"/>
                <a:cs typeface="Arial" pitchFamily="34" charset="0"/>
              </a:rPr>
              <a:t>	Bir paragrafı oluşturan cümleler arasındaki dilbilgisi bakımından uyumdur. Cümlelerin arasında yüklemler bakımından çatı uyumu, özne-yüklem uyumu, zaman uyumu, kip uyumu, seçilen sözcüklerin uyumu ve anlatım bozukluğu bulunmaması gibi hususlar bu başlık altında toplanabilir. Ayrıca cümlelerin devrik ya da kurallı cümle oluşundaki uyum gibi özellikler de dikkate alınmalıdır. </a:t>
            </a:r>
          </a:p>
          <a:p>
            <a:pPr>
              <a:buNone/>
            </a:pPr>
            <a:endParaRPr lang="tr-TR" sz="2800" dirty="0">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214422"/>
            <a:ext cx="9144000" cy="4824426"/>
          </a:xfrm>
        </p:spPr>
        <p:txBody>
          <a:bodyPr/>
          <a:lstStyle/>
          <a:p>
            <a:pPr algn="just">
              <a:lnSpc>
                <a:spcPct val="150000"/>
              </a:lnSpc>
              <a:spcAft>
                <a:spcPts val="0"/>
              </a:spcAft>
              <a:buNone/>
            </a:pPr>
            <a:r>
              <a:rPr lang="tr-TR" sz="2800" dirty="0">
                <a:latin typeface="Arial" pitchFamily="34" charset="0"/>
                <a:ea typeface="Calibri"/>
                <a:cs typeface="Arial" pitchFamily="34" charset="0"/>
              </a:rPr>
              <a:t>	Hem art gönderim hem ön gönderim sayesinde </a:t>
            </a:r>
            <a:r>
              <a:rPr lang="tr-TR" sz="2800" b="1" dirty="0">
                <a:latin typeface="Arial" pitchFamily="34" charset="0"/>
                <a:ea typeface="Calibri"/>
                <a:cs typeface="Arial" pitchFamily="34" charset="0"/>
              </a:rPr>
              <a:t>metnin anlaşılırlığı ve akıcılığı</a:t>
            </a:r>
            <a:r>
              <a:rPr lang="tr-TR" sz="2800" dirty="0">
                <a:latin typeface="Arial" pitchFamily="34" charset="0"/>
                <a:ea typeface="Calibri"/>
                <a:cs typeface="Arial" pitchFamily="34" charset="0"/>
              </a:rPr>
              <a:t> sağlanır. </a:t>
            </a:r>
            <a:endParaRPr lang="tr-TR" sz="2000" dirty="0">
              <a:latin typeface="Arial" pitchFamily="34" charset="0"/>
              <a:ea typeface="Calibri"/>
              <a:cs typeface="Arial" pitchFamily="34" charset="0"/>
            </a:endParaRPr>
          </a:p>
          <a:p>
            <a:pPr algn="just">
              <a:lnSpc>
                <a:spcPct val="150000"/>
              </a:lnSpc>
              <a:spcAft>
                <a:spcPts val="0"/>
              </a:spcAft>
              <a:buNone/>
            </a:pPr>
            <a:endParaRPr lang="tr-TR" sz="2000" dirty="0">
              <a:latin typeface="Arial" pitchFamily="34" charset="0"/>
              <a:ea typeface="Calibri"/>
              <a:cs typeface="Arial" pitchFamily="34" charset="0"/>
            </a:endParaRPr>
          </a:p>
          <a:p>
            <a:pPr algn="just">
              <a:lnSpc>
                <a:spcPct val="150000"/>
              </a:lnSpc>
              <a:spcAft>
                <a:spcPts val="0"/>
              </a:spcAft>
              <a:buNone/>
            </a:pPr>
            <a:r>
              <a:rPr lang="tr-TR" sz="2800" dirty="0">
                <a:latin typeface="Arial" pitchFamily="34" charset="0"/>
                <a:ea typeface="Calibri"/>
                <a:cs typeface="Arial" pitchFamily="34" charset="0"/>
              </a:rPr>
              <a:t>	Gönderim, çeşitli unsurlarla yapılır. </a:t>
            </a:r>
            <a:endParaRPr lang="tr-TR" sz="2000" dirty="0">
              <a:latin typeface="Arial" pitchFamily="34" charset="0"/>
              <a:ea typeface="Calibri"/>
              <a:cs typeface="Arial" pitchFamily="34" charset="0"/>
            </a:endParaRPr>
          </a:p>
          <a:p>
            <a:pPr algn="just">
              <a:lnSpc>
                <a:spcPct val="150000"/>
              </a:lnSpc>
              <a:spcAft>
                <a:spcPts val="0"/>
              </a:spcAft>
              <a:buNone/>
            </a:pPr>
            <a:r>
              <a:rPr lang="tr-TR" sz="2800" dirty="0">
                <a:latin typeface="Arial" pitchFamily="34" charset="0"/>
                <a:ea typeface="Calibri"/>
                <a:cs typeface="Arial" pitchFamily="34" charset="0"/>
              </a:rPr>
              <a:t>	İki cümle arasında başka türden </a:t>
            </a:r>
            <a:r>
              <a:rPr lang="tr-TR" sz="2800" i="1" dirty="0">
                <a:latin typeface="Arial" pitchFamily="34" charset="0"/>
                <a:ea typeface="Calibri"/>
                <a:cs typeface="Arial" pitchFamily="34" charset="0"/>
              </a:rPr>
              <a:t>bağlantı </a:t>
            </a:r>
            <a:r>
              <a:rPr lang="tr-TR" sz="2800" i="1" dirty="0" err="1">
                <a:latin typeface="Arial" pitchFamily="34" charset="0"/>
                <a:ea typeface="Calibri"/>
                <a:cs typeface="Arial" pitchFamily="34" charset="0"/>
              </a:rPr>
              <a:t>ögeleri</a:t>
            </a:r>
            <a:r>
              <a:rPr lang="tr-TR" sz="2800" i="1" dirty="0">
                <a:latin typeface="Arial" pitchFamily="34" charset="0"/>
                <a:ea typeface="Calibri"/>
                <a:cs typeface="Arial" pitchFamily="34" charset="0"/>
              </a:rPr>
              <a:t> </a:t>
            </a:r>
            <a:r>
              <a:rPr lang="tr-TR" sz="2800" dirty="0">
                <a:latin typeface="Arial" pitchFamily="34" charset="0"/>
                <a:ea typeface="Calibri"/>
                <a:cs typeface="Arial" pitchFamily="34" charset="0"/>
              </a:rPr>
              <a:t>de kullanılabilir. </a:t>
            </a:r>
            <a:endParaRPr lang="tr-TR" sz="2000" dirty="0">
              <a:latin typeface="Arial" pitchFamily="34" charset="0"/>
              <a:ea typeface="Calibri"/>
              <a:cs typeface="Arial" pitchFamily="34" charset="0"/>
            </a:endParaRPr>
          </a:p>
          <a:p>
            <a:pPr>
              <a:buNone/>
            </a:pPr>
            <a:endParaRPr lang="tr-TR" dirty="0">
              <a:latin typeface="Arial" pitchFamily="34" charset="0"/>
              <a:cs typeface="Arial"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928670"/>
            <a:ext cx="9001156" cy="4824426"/>
          </a:xfrm>
        </p:spPr>
        <p:txBody>
          <a:bodyPr>
            <a:noAutofit/>
          </a:bodyPr>
          <a:lstStyle/>
          <a:p>
            <a:pPr algn="just">
              <a:lnSpc>
                <a:spcPct val="150000"/>
              </a:lnSpc>
              <a:spcAft>
                <a:spcPts val="0"/>
              </a:spcAft>
              <a:buNone/>
            </a:pPr>
            <a:r>
              <a:rPr lang="tr-TR" sz="2800" b="1" dirty="0">
                <a:latin typeface="Arial" pitchFamily="34" charset="0"/>
                <a:ea typeface="Calibri"/>
                <a:cs typeface="Arial" pitchFamily="34" charset="0"/>
              </a:rPr>
              <a:t>	Tekrarlar</a:t>
            </a:r>
            <a:r>
              <a:rPr lang="tr-TR" sz="2800" dirty="0">
                <a:latin typeface="Arial" pitchFamily="34" charset="0"/>
                <a:ea typeface="Calibri"/>
                <a:cs typeface="Arial" pitchFamily="34" charset="0"/>
              </a:rPr>
              <a:t>: İlk cümlenin konusunun tekrarlanması ya da metinde geçen kişi, durum ya da nesnenin yeri geldikçe yinelenmesi, cümleler arasındaki bağıntıyı sağlamaktadır. Bu </a:t>
            </a:r>
            <a:r>
              <a:rPr lang="tr-TR" sz="2800" dirty="0" err="1">
                <a:latin typeface="Arial" pitchFamily="34" charset="0"/>
                <a:ea typeface="Calibri"/>
                <a:cs typeface="Arial" pitchFamily="34" charset="0"/>
              </a:rPr>
              <a:t>ögeler</a:t>
            </a:r>
            <a:r>
              <a:rPr lang="tr-TR" sz="2800" dirty="0">
                <a:latin typeface="Arial" pitchFamily="34" charset="0"/>
                <a:ea typeface="Calibri"/>
                <a:cs typeface="Arial" pitchFamily="34" charset="0"/>
              </a:rPr>
              <a:t> her zaman aynı adla anılmayabilir. Her dilde aynı kişiyi, eşyayı, durumu, nesneyi belirtmek için değişik kullanım imkânları vardır. Bu zamir kullanımıdır, eş anlamlı bir kelimedir ya da çağrışımsal bir adlandırmadır. </a:t>
            </a:r>
          </a:p>
          <a:p>
            <a:pPr>
              <a:buNone/>
            </a:pPr>
            <a:endParaRPr lang="tr-TR" sz="2800" dirty="0">
              <a:latin typeface="Arial" pitchFamily="34" charset="0"/>
              <a:cs typeface="Arial"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3071810"/>
            <a:ext cx="9001156" cy="6000792"/>
          </a:xfrm>
        </p:spPr>
        <p:txBody>
          <a:bodyPr>
            <a:noAutofit/>
          </a:bodyPr>
          <a:lstStyle/>
          <a:p>
            <a:pPr algn="just">
              <a:lnSpc>
                <a:spcPct val="150000"/>
              </a:lnSpc>
              <a:spcAft>
                <a:spcPts val="0"/>
              </a:spcAft>
              <a:buNone/>
            </a:pPr>
            <a:r>
              <a:rPr lang="tr-TR" sz="2800" b="1" i="1" dirty="0">
                <a:latin typeface="Arial" pitchFamily="34" charset="0"/>
                <a:ea typeface="Calibri"/>
                <a:cs typeface="Arial" pitchFamily="34" charset="0"/>
              </a:rPr>
              <a:t>	Örnek: </a:t>
            </a:r>
            <a:endParaRPr lang="tr-TR" sz="2800" dirty="0">
              <a:latin typeface="Arial" pitchFamily="34" charset="0"/>
              <a:ea typeface="Calibri"/>
              <a:cs typeface="Arial" pitchFamily="34" charset="0"/>
            </a:endParaRPr>
          </a:p>
          <a:p>
            <a:pPr algn="just">
              <a:lnSpc>
                <a:spcPct val="150000"/>
              </a:lnSpc>
              <a:spcAft>
                <a:spcPts val="0"/>
              </a:spcAft>
              <a:buNone/>
            </a:pPr>
            <a:r>
              <a:rPr lang="tr-TR" sz="2800" i="1" dirty="0">
                <a:latin typeface="Arial" pitchFamily="34" charset="0"/>
                <a:ea typeface="Calibri"/>
                <a:cs typeface="Arial" pitchFamily="34" charset="0"/>
              </a:rPr>
              <a:t>	Milli takım uzun süredir başarı sağlayamıyor. Milli takımın başarı sağlayamaması… (İlk cümlenin konusu tekrarlanarak bunun nelere yol açtığına geçiş sağlanmış). </a:t>
            </a:r>
            <a:endParaRPr lang="tr-TR" sz="2800" dirty="0">
              <a:latin typeface="Arial" pitchFamily="34" charset="0"/>
              <a:ea typeface="Calibri"/>
              <a:cs typeface="Arial" pitchFamily="34" charset="0"/>
            </a:endParaRPr>
          </a:p>
          <a:p>
            <a:pPr algn="just">
              <a:lnSpc>
                <a:spcPct val="150000"/>
              </a:lnSpc>
              <a:spcAft>
                <a:spcPts val="0"/>
              </a:spcAft>
              <a:buNone/>
            </a:pPr>
            <a:r>
              <a:rPr lang="tr-TR" sz="2800" b="1" i="1" dirty="0">
                <a:latin typeface="Arial" pitchFamily="34" charset="0"/>
                <a:ea typeface="Calibri"/>
                <a:cs typeface="Arial" pitchFamily="34" charset="0"/>
              </a:rPr>
              <a:t>	</a:t>
            </a:r>
            <a:endParaRPr lang="tr-TR" sz="2800" dirty="0">
              <a:latin typeface="Arial" pitchFamily="34" charset="0"/>
              <a:cs typeface="Arial" pitchFamily="34" charset="0"/>
            </a:endParaRPr>
          </a:p>
        </p:txBody>
      </p:sp>
      <p:pic>
        <p:nvPicPr>
          <p:cNvPr id="53250" name="Picture 2" descr="Takım, Çim, Cheer, Alan, Oyun, Spor, Genç, Mutlu"/>
          <p:cNvPicPr>
            <a:picLocks noChangeAspect="1" noChangeArrowheads="1"/>
          </p:cNvPicPr>
          <p:nvPr/>
        </p:nvPicPr>
        <p:blipFill>
          <a:blip r:embed="rId2"/>
          <a:srcRect/>
          <a:stretch>
            <a:fillRect/>
          </a:stretch>
        </p:blipFill>
        <p:spPr bwMode="auto">
          <a:xfrm>
            <a:off x="1928794" y="428604"/>
            <a:ext cx="5000628" cy="3333753"/>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935480"/>
            <a:ext cx="9144000" cy="2993718"/>
          </a:xfrm>
        </p:spPr>
        <p:txBody>
          <a:bodyPr>
            <a:noAutofit/>
          </a:bodyPr>
          <a:lstStyle/>
          <a:p>
            <a:pPr algn="just">
              <a:lnSpc>
                <a:spcPct val="150000"/>
              </a:lnSpc>
              <a:spcAft>
                <a:spcPts val="0"/>
              </a:spcAft>
              <a:buNone/>
            </a:pPr>
            <a:endParaRPr lang="tr-TR" sz="2800" b="1" i="1" dirty="0">
              <a:latin typeface="Arial" pitchFamily="34" charset="0"/>
              <a:ea typeface="Calibri"/>
              <a:cs typeface="Arial" pitchFamily="34" charset="0"/>
            </a:endParaRPr>
          </a:p>
          <a:p>
            <a:pPr algn="just">
              <a:lnSpc>
                <a:spcPct val="150000"/>
              </a:lnSpc>
              <a:spcAft>
                <a:spcPts val="0"/>
              </a:spcAft>
              <a:buNone/>
            </a:pPr>
            <a:endParaRPr lang="tr-TR" sz="2800" b="1" i="1" dirty="0">
              <a:latin typeface="Arial" pitchFamily="34" charset="0"/>
              <a:ea typeface="Calibri"/>
              <a:cs typeface="Arial" pitchFamily="34" charset="0"/>
            </a:endParaRPr>
          </a:p>
          <a:p>
            <a:pPr algn="just">
              <a:lnSpc>
                <a:spcPct val="150000"/>
              </a:lnSpc>
              <a:spcAft>
                <a:spcPts val="0"/>
              </a:spcAft>
              <a:buNone/>
            </a:pPr>
            <a:r>
              <a:rPr lang="tr-TR" sz="2800" b="1" i="1" dirty="0">
                <a:latin typeface="Arial" pitchFamily="34" charset="0"/>
                <a:ea typeface="Calibri"/>
                <a:cs typeface="Arial" pitchFamily="34" charset="0"/>
              </a:rPr>
              <a:t>Örnek: </a:t>
            </a:r>
          </a:p>
          <a:p>
            <a:pPr algn="just">
              <a:lnSpc>
                <a:spcPct val="150000"/>
              </a:lnSpc>
              <a:spcAft>
                <a:spcPts val="0"/>
              </a:spcAft>
              <a:buNone/>
            </a:pPr>
            <a:r>
              <a:rPr lang="tr-TR" sz="2800" i="1" dirty="0">
                <a:latin typeface="Arial" pitchFamily="34" charset="0"/>
                <a:ea typeface="Calibri"/>
                <a:cs typeface="Arial" pitchFamily="34" charset="0"/>
              </a:rPr>
              <a:t>	Hoca bu ay yeni ve önemli bir kitap çıkardı. Hocanın yeni bir kitap çıkarması…(İlk cümlenin konusu tekrarlanmış). </a:t>
            </a:r>
            <a:endParaRPr lang="tr-TR" sz="2800" dirty="0">
              <a:latin typeface="Arial" pitchFamily="34" charset="0"/>
              <a:ea typeface="Calibri"/>
              <a:cs typeface="Arial" pitchFamily="34" charset="0"/>
            </a:endParaRPr>
          </a:p>
          <a:p>
            <a:pPr>
              <a:buNone/>
            </a:pPr>
            <a:endParaRPr lang="tr-TR" sz="2800" dirty="0"/>
          </a:p>
        </p:txBody>
      </p:sp>
      <p:pic>
        <p:nvPicPr>
          <p:cNvPr id="4098" name="Picture 2" descr="Daktilo, Çalışma Masası, Bağbozumu, Retro, Eski, Yazar"/>
          <p:cNvPicPr>
            <a:picLocks noChangeAspect="1" noChangeArrowheads="1"/>
          </p:cNvPicPr>
          <p:nvPr/>
        </p:nvPicPr>
        <p:blipFill>
          <a:blip r:embed="rId2"/>
          <a:srcRect/>
          <a:stretch>
            <a:fillRect/>
          </a:stretch>
        </p:blipFill>
        <p:spPr bwMode="auto">
          <a:xfrm>
            <a:off x="1571604" y="571480"/>
            <a:ext cx="4987929" cy="3325287"/>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857232"/>
            <a:ext cx="9001156" cy="4824426"/>
          </a:xfrm>
        </p:spPr>
        <p:txBody>
          <a:bodyPr>
            <a:noAutofit/>
          </a:bodyPr>
          <a:lstStyle/>
          <a:p>
            <a:pPr algn="just">
              <a:lnSpc>
                <a:spcPct val="150000"/>
              </a:lnSpc>
              <a:spcAft>
                <a:spcPts val="0"/>
              </a:spcAft>
              <a:buNone/>
            </a:pPr>
            <a:r>
              <a:rPr lang="tr-TR" sz="2800" b="1" dirty="0">
                <a:latin typeface="Arial" pitchFamily="34" charset="0"/>
                <a:ea typeface="Calibri"/>
                <a:cs typeface="Arial" pitchFamily="34" charset="0"/>
              </a:rPr>
              <a:t>	Zamirler kullanarak: </a:t>
            </a:r>
            <a:r>
              <a:rPr lang="tr-TR" sz="2800" dirty="0">
                <a:latin typeface="Arial" pitchFamily="34" charset="0"/>
                <a:ea typeface="Calibri"/>
                <a:cs typeface="Arial" pitchFamily="34" charset="0"/>
              </a:rPr>
              <a:t>Kimi zaman tekrardan kaçınmak için zamirler kullanılır. </a:t>
            </a:r>
            <a:r>
              <a:rPr lang="tr-TR" sz="2800" i="1" dirty="0">
                <a:latin typeface="Arial" pitchFamily="34" charset="0"/>
                <a:ea typeface="Calibri"/>
                <a:cs typeface="Arial" pitchFamily="34" charset="0"/>
              </a:rPr>
              <a:t>Yukarıdaki örnekleri şöyle de yazabiliriz: </a:t>
            </a:r>
            <a:endParaRPr lang="tr-TR" sz="2800" dirty="0">
              <a:latin typeface="Arial" pitchFamily="34" charset="0"/>
              <a:ea typeface="Calibri"/>
              <a:cs typeface="Arial" pitchFamily="34" charset="0"/>
            </a:endParaRPr>
          </a:p>
          <a:p>
            <a:pPr algn="just">
              <a:lnSpc>
                <a:spcPct val="150000"/>
              </a:lnSpc>
              <a:spcAft>
                <a:spcPts val="0"/>
              </a:spcAft>
              <a:buNone/>
            </a:pPr>
            <a:r>
              <a:rPr lang="tr-TR" sz="2800" i="1" dirty="0">
                <a:latin typeface="Arial" pitchFamily="34" charset="0"/>
                <a:ea typeface="Calibri"/>
                <a:cs typeface="Arial" pitchFamily="34" charset="0"/>
              </a:rPr>
              <a:t>	Milli takım uzun süredir başarı sağlayamıyor. </a:t>
            </a:r>
            <a:r>
              <a:rPr lang="tr-TR" sz="2800" b="1" i="1" dirty="0">
                <a:latin typeface="Arial" pitchFamily="34" charset="0"/>
                <a:ea typeface="Calibri"/>
                <a:cs typeface="Arial" pitchFamily="34" charset="0"/>
              </a:rPr>
              <a:t>Bu</a:t>
            </a:r>
            <a:r>
              <a:rPr lang="tr-TR" sz="2800" i="1" dirty="0">
                <a:latin typeface="Arial" pitchFamily="34" charset="0"/>
                <a:ea typeface="Calibri"/>
                <a:cs typeface="Arial" pitchFamily="34" charset="0"/>
              </a:rPr>
              <a:t>, hepimizi üzüyor.(İlk cümlenin konusu tekrarlanarak bunun nelere yol açtığına geçiş sağlanmış). </a:t>
            </a:r>
            <a:endParaRPr lang="tr-TR" sz="2800" dirty="0">
              <a:latin typeface="Arial" pitchFamily="34" charset="0"/>
              <a:ea typeface="Calibri"/>
              <a:cs typeface="Arial" pitchFamily="34" charset="0"/>
            </a:endParaRPr>
          </a:p>
          <a:p>
            <a:pPr algn="just">
              <a:lnSpc>
                <a:spcPct val="150000"/>
              </a:lnSpc>
              <a:spcAft>
                <a:spcPts val="0"/>
              </a:spcAft>
              <a:buNone/>
            </a:pPr>
            <a:r>
              <a:rPr lang="tr-TR" sz="2800" i="1" dirty="0">
                <a:latin typeface="Arial" pitchFamily="34" charset="0"/>
                <a:ea typeface="Calibri"/>
                <a:cs typeface="Arial" pitchFamily="34" charset="0"/>
              </a:rPr>
              <a:t>	Hoca bu ay yeni ve önemli bir kitap çıkardı. </a:t>
            </a:r>
            <a:r>
              <a:rPr lang="tr-TR" sz="2800" b="1" i="1" dirty="0">
                <a:latin typeface="Arial" pitchFamily="34" charset="0"/>
                <a:ea typeface="Calibri"/>
                <a:cs typeface="Arial" pitchFamily="34" charset="0"/>
              </a:rPr>
              <a:t>Bu</a:t>
            </a:r>
            <a:r>
              <a:rPr lang="tr-TR" sz="2800" i="1" dirty="0">
                <a:latin typeface="Arial" pitchFamily="34" charset="0"/>
                <a:ea typeface="Calibri"/>
                <a:cs typeface="Arial" pitchFamily="34" charset="0"/>
              </a:rPr>
              <a:t>, bizi mutlu etti. </a:t>
            </a:r>
            <a:endParaRPr lang="tr-TR" sz="2800" dirty="0">
              <a:latin typeface="Arial" pitchFamily="34" charset="0"/>
              <a:ea typeface="Calibri"/>
              <a:cs typeface="Arial" pitchFamily="34" charset="0"/>
            </a:endParaRPr>
          </a:p>
          <a:p>
            <a:pPr>
              <a:buNone/>
            </a:pPr>
            <a:endParaRPr lang="tr-TR" sz="2800" dirty="0">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0" y="1643050"/>
            <a:ext cx="4357718" cy="4181484"/>
          </a:xfrm>
        </p:spPr>
        <p:txBody>
          <a:bodyPr>
            <a:noAutofit/>
          </a:bodyPr>
          <a:lstStyle/>
          <a:p>
            <a:pPr algn="just">
              <a:lnSpc>
                <a:spcPct val="150000"/>
              </a:lnSpc>
              <a:spcAft>
                <a:spcPts val="0"/>
              </a:spcAft>
              <a:buNone/>
            </a:pPr>
            <a:r>
              <a:rPr lang="tr-TR" sz="2800" b="1" i="1" dirty="0">
                <a:latin typeface="Arial" pitchFamily="34" charset="0"/>
                <a:ea typeface="Calibri"/>
                <a:cs typeface="Arial" pitchFamily="34" charset="0"/>
              </a:rPr>
              <a:t>	</a:t>
            </a:r>
            <a:endParaRPr lang="tr-TR" sz="2800" dirty="0">
              <a:latin typeface="Arial" pitchFamily="34" charset="0"/>
              <a:ea typeface="Calibri"/>
              <a:cs typeface="Arial" pitchFamily="34" charset="0"/>
            </a:endParaRPr>
          </a:p>
          <a:p>
            <a:pPr algn="just">
              <a:lnSpc>
                <a:spcPct val="150000"/>
              </a:lnSpc>
              <a:spcAft>
                <a:spcPts val="0"/>
              </a:spcAft>
              <a:buNone/>
            </a:pPr>
            <a:r>
              <a:rPr lang="tr-TR" sz="2800" i="1" dirty="0">
                <a:latin typeface="Arial" pitchFamily="34" charset="0"/>
                <a:ea typeface="Calibri"/>
                <a:cs typeface="Arial" pitchFamily="34" charset="0"/>
              </a:rPr>
              <a:t>	İtalya’da yeni bir yanardağ patlaması meydana geldi. </a:t>
            </a:r>
            <a:r>
              <a:rPr lang="tr-TR" sz="2800" b="1" i="1" dirty="0">
                <a:latin typeface="Arial" pitchFamily="34" charset="0"/>
                <a:ea typeface="Calibri"/>
                <a:cs typeface="Arial" pitchFamily="34" charset="0"/>
              </a:rPr>
              <a:t>Bu olay</a:t>
            </a:r>
            <a:r>
              <a:rPr lang="tr-TR" sz="2800" i="1" dirty="0">
                <a:latin typeface="Arial" pitchFamily="34" charset="0"/>
                <a:ea typeface="Calibri"/>
                <a:cs typeface="Arial" pitchFamily="34" charset="0"/>
              </a:rPr>
              <a:t>, doğa harekete mi geçti sorusunu gündeme getiriyor. </a:t>
            </a:r>
            <a:endParaRPr lang="tr-TR" sz="2800" dirty="0">
              <a:latin typeface="Arial" pitchFamily="34" charset="0"/>
              <a:ea typeface="Calibri"/>
              <a:cs typeface="Arial" pitchFamily="34" charset="0"/>
            </a:endParaRPr>
          </a:p>
          <a:p>
            <a:pPr>
              <a:buNone/>
            </a:pPr>
            <a:endParaRPr lang="tr-TR" sz="2800" dirty="0">
              <a:latin typeface="Arial" pitchFamily="34" charset="0"/>
              <a:cs typeface="Arial" pitchFamily="34" charset="0"/>
            </a:endParaRPr>
          </a:p>
        </p:txBody>
      </p:sp>
      <p:pic>
        <p:nvPicPr>
          <p:cNvPr id="51202" name="Picture 2" descr="Volkan Авачинский, Kamçatka, Dağlar, Meme"/>
          <p:cNvPicPr>
            <a:picLocks noChangeAspect="1" noChangeArrowheads="1"/>
          </p:cNvPicPr>
          <p:nvPr/>
        </p:nvPicPr>
        <p:blipFill>
          <a:blip r:embed="rId2"/>
          <a:srcRect/>
          <a:stretch>
            <a:fillRect/>
          </a:stretch>
        </p:blipFill>
        <p:spPr bwMode="auto">
          <a:xfrm>
            <a:off x="0" y="2714620"/>
            <a:ext cx="4572032" cy="3429024"/>
          </a:xfrm>
          <a:prstGeom prst="rect">
            <a:avLst/>
          </a:prstGeom>
          <a:noFill/>
        </p:spPr>
      </p:pic>
      <p:sp>
        <p:nvSpPr>
          <p:cNvPr id="6" name="5 Metin kutusu"/>
          <p:cNvSpPr txBox="1"/>
          <p:nvPr/>
        </p:nvSpPr>
        <p:spPr>
          <a:xfrm>
            <a:off x="0" y="714356"/>
            <a:ext cx="9144000" cy="1315425"/>
          </a:xfrm>
          <a:prstGeom prst="rect">
            <a:avLst/>
          </a:prstGeom>
          <a:noFill/>
        </p:spPr>
        <p:txBody>
          <a:bodyPr wrap="square" rtlCol="0">
            <a:spAutoFit/>
          </a:bodyPr>
          <a:lstStyle/>
          <a:p>
            <a:pPr algn="just">
              <a:lnSpc>
                <a:spcPct val="150000"/>
              </a:lnSpc>
            </a:pPr>
            <a:r>
              <a:rPr lang="tr-TR" sz="2800" b="1" i="1" dirty="0">
                <a:solidFill>
                  <a:prstClr val="black"/>
                </a:solidFill>
                <a:latin typeface="Arial" pitchFamily="34" charset="0"/>
                <a:ea typeface="Calibri"/>
                <a:cs typeface="Arial" pitchFamily="34" charset="0"/>
              </a:rPr>
              <a:t>İşaret zamirleriyle: </a:t>
            </a:r>
            <a:r>
              <a:rPr lang="tr-TR" sz="2800" i="1" dirty="0">
                <a:solidFill>
                  <a:prstClr val="black"/>
                </a:solidFill>
                <a:latin typeface="Arial" pitchFamily="34" charset="0"/>
                <a:ea typeface="Calibri"/>
                <a:cs typeface="Arial" pitchFamily="34" charset="0"/>
              </a:rPr>
              <a:t>Cümleler kimi zaman işaret zamirleri kullanılarak da bağlanabilir.</a:t>
            </a:r>
            <a:endParaRPr lang="tr-T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00174"/>
            <a:ext cx="9001156" cy="4824426"/>
          </a:xfrm>
        </p:spPr>
        <p:txBody>
          <a:bodyPr>
            <a:normAutofit/>
          </a:bodyPr>
          <a:lstStyle/>
          <a:p>
            <a:pPr algn="just">
              <a:lnSpc>
                <a:spcPct val="150000"/>
              </a:lnSpc>
              <a:spcAft>
                <a:spcPts val="0"/>
              </a:spcAft>
              <a:buNone/>
            </a:pPr>
            <a:r>
              <a:rPr lang="tr-TR" sz="2800" b="1" dirty="0">
                <a:latin typeface="Arial" pitchFamily="34" charset="0"/>
                <a:ea typeface="Calibri"/>
                <a:cs typeface="Arial" pitchFamily="34" charset="0"/>
              </a:rPr>
              <a:t>	Vurgulanan </a:t>
            </a:r>
            <a:r>
              <a:rPr lang="tr-TR" sz="2800" b="1" dirty="0" err="1">
                <a:latin typeface="Arial" pitchFamily="34" charset="0"/>
                <a:ea typeface="Calibri"/>
                <a:cs typeface="Arial" pitchFamily="34" charset="0"/>
              </a:rPr>
              <a:t>öge</a:t>
            </a:r>
            <a:r>
              <a:rPr lang="tr-TR" sz="2800" b="1" dirty="0">
                <a:latin typeface="Arial" pitchFamily="34" charset="0"/>
                <a:ea typeface="Calibri"/>
                <a:cs typeface="Arial" pitchFamily="34" charset="0"/>
              </a:rPr>
              <a:t>: </a:t>
            </a:r>
            <a:r>
              <a:rPr lang="tr-TR" sz="2800" dirty="0">
                <a:latin typeface="Arial" pitchFamily="34" charset="0"/>
                <a:ea typeface="Calibri"/>
                <a:cs typeface="Arial" pitchFamily="34" charset="0"/>
              </a:rPr>
              <a:t>Bir cümle sonrakine bağlanırken bir hikâyeleme söz konusu ise zaman sırası, olay gelişim sırası gibi unsurlar dikkate alınır. Diğer durumlarda cümle vurgusundan hareket edilerek de bağlantı kurulabilir. </a:t>
            </a:r>
          </a:p>
          <a:p>
            <a:pPr>
              <a:buNone/>
            </a:pPr>
            <a:endParaRPr lang="tr-TR" sz="2800" dirty="0">
              <a:latin typeface="Arial" pitchFamily="34" charset="0"/>
              <a:cs typeface="Arial"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59024" y="4286256"/>
            <a:ext cx="9215502" cy="1857388"/>
          </a:xfrm>
        </p:spPr>
        <p:txBody>
          <a:bodyPr>
            <a:noAutofit/>
          </a:bodyPr>
          <a:lstStyle/>
          <a:p>
            <a:pPr algn="just">
              <a:lnSpc>
                <a:spcPct val="150000"/>
              </a:lnSpc>
              <a:spcAft>
                <a:spcPts val="0"/>
              </a:spcAft>
              <a:buNone/>
            </a:pPr>
            <a:r>
              <a:rPr lang="tr-TR" sz="2800" i="1" dirty="0">
                <a:latin typeface="Arial" pitchFamily="34" charset="0"/>
                <a:ea typeface="Calibri"/>
                <a:cs typeface="Arial" pitchFamily="34" charset="0"/>
              </a:rPr>
              <a:t>	“Adam, topa vururken çok hızlı hareket etti.” </a:t>
            </a:r>
            <a:r>
              <a:rPr lang="tr-TR" sz="2800" dirty="0">
                <a:latin typeface="Arial" pitchFamily="34" charset="0"/>
                <a:ea typeface="Calibri"/>
                <a:cs typeface="Arial" pitchFamily="34" charset="0"/>
              </a:rPr>
              <a:t>cümlesinde vurgu hız üzerindedir. </a:t>
            </a:r>
          </a:p>
          <a:p>
            <a:pPr>
              <a:buNone/>
            </a:pPr>
            <a:endParaRPr lang="tr-TR" sz="2800" dirty="0">
              <a:latin typeface="Arial" pitchFamily="34" charset="0"/>
              <a:cs typeface="Arial" pitchFamily="34" charset="0"/>
            </a:endParaRPr>
          </a:p>
        </p:txBody>
      </p:sp>
      <p:pic>
        <p:nvPicPr>
          <p:cNvPr id="49154" name="Picture 2" descr="Futbol, Spor, Futbol Sahası, Top Sporları, Tekme"/>
          <p:cNvPicPr>
            <a:picLocks noChangeAspect="1" noChangeArrowheads="1"/>
          </p:cNvPicPr>
          <p:nvPr/>
        </p:nvPicPr>
        <p:blipFill>
          <a:blip r:embed="rId2"/>
          <a:srcRect/>
          <a:stretch>
            <a:fillRect/>
          </a:stretch>
        </p:blipFill>
        <p:spPr bwMode="auto">
          <a:xfrm>
            <a:off x="1071538" y="500042"/>
            <a:ext cx="5773747" cy="384916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285860"/>
            <a:ext cx="9144000" cy="4389120"/>
          </a:xfrm>
        </p:spPr>
        <p:txBody>
          <a:bodyPr>
            <a:normAutofit/>
          </a:bodyPr>
          <a:lstStyle/>
          <a:p>
            <a:pPr algn="just">
              <a:lnSpc>
                <a:spcPct val="150000"/>
              </a:lnSpc>
              <a:buNone/>
            </a:pPr>
            <a:r>
              <a:rPr lang="tr-TR" sz="2800" dirty="0">
                <a:solidFill>
                  <a:prstClr val="black"/>
                </a:solidFill>
                <a:latin typeface="Arial" pitchFamily="34" charset="0"/>
                <a:ea typeface="Calibri"/>
                <a:cs typeface="Arial" pitchFamily="34" charset="0"/>
              </a:rPr>
              <a:t>	Bu cümle, sonraki cümleye bağlanırken neden-sonuç üzerinden de hareket edilebilir, bu vurgu üzerinden de hareket edilebilir. </a:t>
            </a:r>
            <a:r>
              <a:rPr lang="tr-TR" sz="2800" i="1" dirty="0">
                <a:solidFill>
                  <a:prstClr val="black"/>
                </a:solidFill>
                <a:latin typeface="Arial" pitchFamily="34" charset="0"/>
                <a:ea typeface="Calibri"/>
                <a:cs typeface="Arial" pitchFamily="34" charset="0"/>
              </a:rPr>
              <a:t>(…)“Bunun sonucunda karşıdaki oyuncu faul yapmak zorunda kaldı.” </a:t>
            </a:r>
            <a:r>
              <a:rPr lang="tr-TR" sz="2800" dirty="0">
                <a:solidFill>
                  <a:prstClr val="black"/>
                </a:solidFill>
                <a:latin typeface="Arial" pitchFamily="34" charset="0"/>
                <a:ea typeface="Calibri"/>
                <a:cs typeface="Arial" pitchFamily="34" charset="0"/>
              </a:rPr>
              <a:t>gibi bir cümle de kurulabilir</a:t>
            </a:r>
            <a:r>
              <a:rPr lang="tr-TR" sz="2800" i="1" dirty="0">
                <a:solidFill>
                  <a:prstClr val="black"/>
                </a:solidFill>
                <a:latin typeface="Arial" pitchFamily="34" charset="0"/>
                <a:ea typeface="Calibri"/>
                <a:cs typeface="Arial" pitchFamily="34" charset="0"/>
              </a:rPr>
              <a:t>, “Hız, karşıdaki oyuncuyu sersemletti.” </a:t>
            </a:r>
            <a:r>
              <a:rPr lang="tr-TR" sz="2800" dirty="0">
                <a:solidFill>
                  <a:prstClr val="black"/>
                </a:solidFill>
                <a:latin typeface="Arial" pitchFamily="34" charset="0"/>
                <a:ea typeface="Calibri"/>
                <a:cs typeface="Arial" pitchFamily="34" charset="0"/>
              </a:rPr>
              <a:t>gibi bir cümle de kurulabilir.</a:t>
            </a:r>
            <a:endParaRPr lang="tr-T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00174"/>
            <a:ext cx="9001156" cy="4824426"/>
          </a:xfrm>
        </p:spPr>
        <p:txBody>
          <a:bodyPr>
            <a:normAutofit lnSpcReduction="10000"/>
          </a:bodyPr>
          <a:lstStyle/>
          <a:p>
            <a:pPr algn="just">
              <a:lnSpc>
                <a:spcPct val="150000"/>
              </a:lnSpc>
              <a:spcAft>
                <a:spcPts val="0"/>
              </a:spcAft>
              <a:buNone/>
            </a:pPr>
            <a:r>
              <a:rPr lang="tr-TR" sz="2800" dirty="0">
                <a:latin typeface="Arial" pitchFamily="34" charset="0"/>
                <a:ea typeface="Calibri"/>
                <a:cs typeface="Arial" pitchFamily="34" charset="0"/>
              </a:rPr>
              <a:t>	Bir paragrafı oluşturan cümleler arasında anlamsal bakımdan uygun geçişler olmalıdır. </a:t>
            </a:r>
          </a:p>
          <a:p>
            <a:pPr algn="just">
              <a:lnSpc>
                <a:spcPct val="150000"/>
              </a:lnSpc>
              <a:spcAft>
                <a:spcPts val="0"/>
              </a:spcAft>
              <a:buNone/>
            </a:pPr>
            <a:r>
              <a:rPr lang="tr-TR" sz="2800" dirty="0">
                <a:latin typeface="Arial" pitchFamily="34" charset="0"/>
                <a:ea typeface="Calibri"/>
                <a:cs typeface="Arial" pitchFamily="34" charset="0"/>
              </a:rPr>
              <a:t> </a:t>
            </a:r>
          </a:p>
          <a:p>
            <a:pPr algn="just">
              <a:lnSpc>
                <a:spcPct val="150000"/>
              </a:lnSpc>
              <a:spcAft>
                <a:spcPts val="0"/>
              </a:spcAft>
              <a:buNone/>
            </a:pPr>
            <a:r>
              <a:rPr lang="tr-TR" sz="2800" dirty="0">
                <a:latin typeface="Arial" pitchFamily="34" charset="0"/>
                <a:ea typeface="Calibri"/>
                <a:cs typeface="Arial" pitchFamily="34" charset="0"/>
              </a:rPr>
              <a:t>	Bir paragrafın ilk cümlesi başlatıcı bir cümle olur. Nasıl bir başlangıç cümlesi yazılacağını metnin türü belirler, </a:t>
            </a:r>
          </a:p>
          <a:p>
            <a:pPr algn="just">
              <a:lnSpc>
                <a:spcPct val="150000"/>
              </a:lnSpc>
              <a:spcAft>
                <a:spcPts val="0"/>
              </a:spcAft>
              <a:buNone/>
            </a:pPr>
            <a:r>
              <a:rPr lang="tr-TR" sz="2800" dirty="0">
                <a:latin typeface="Arial" pitchFamily="34" charset="0"/>
                <a:ea typeface="Calibri"/>
                <a:cs typeface="Arial" pitchFamily="34" charset="0"/>
              </a:rPr>
              <a:t>		Örneklere bakalım:</a:t>
            </a:r>
          </a:p>
        </p:txBody>
      </p:sp>
      <p:sp>
        <p:nvSpPr>
          <p:cNvPr id="4" name="3 Başlık"/>
          <p:cNvSpPr>
            <a:spLocks noGrp="1"/>
          </p:cNvSpPr>
          <p:nvPr>
            <p:ph type="title"/>
          </p:nvPr>
        </p:nvSpPr>
        <p:spPr>
          <a:xfrm>
            <a:off x="428596" y="285728"/>
            <a:ext cx="8229600" cy="1143000"/>
          </a:xfrm>
        </p:spPr>
        <p:txBody>
          <a:bodyPr>
            <a:normAutofit fontScale="90000"/>
          </a:bodyPr>
          <a:lstStyle/>
          <a:p>
            <a:pPr algn="ctr"/>
            <a:r>
              <a:rPr lang="tr-TR" b="1" dirty="0"/>
              <a:t>Cümleler Arasında Anlam Uyumu</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1071546"/>
            <a:ext cx="8229600" cy="1143000"/>
          </a:xfrm>
        </p:spPr>
        <p:txBody>
          <a:bodyPr>
            <a:noAutofit/>
          </a:bodyPr>
          <a:lstStyle/>
          <a:p>
            <a:pPr algn="ctr"/>
            <a:r>
              <a:rPr lang="tr-TR" b="1" dirty="0"/>
              <a:t>Bağlayıcı Öğeler </a:t>
            </a:r>
            <a:r>
              <a:rPr lang="tr-TR" dirty="0"/>
              <a:t/>
            </a:r>
            <a:br>
              <a:rPr lang="tr-TR" dirty="0"/>
            </a:br>
            <a:endParaRPr lang="tr-TR" dirty="0"/>
          </a:p>
        </p:txBody>
      </p:sp>
      <p:sp>
        <p:nvSpPr>
          <p:cNvPr id="3" name="2 İçerik Yer Tutucusu"/>
          <p:cNvSpPr>
            <a:spLocks noGrp="1"/>
          </p:cNvSpPr>
          <p:nvPr>
            <p:ph idx="1"/>
          </p:nvPr>
        </p:nvSpPr>
        <p:spPr>
          <a:xfrm>
            <a:off x="0" y="1500174"/>
            <a:ext cx="9001156" cy="4824426"/>
          </a:xfrm>
        </p:spPr>
        <p:txBody>
          <a:bodyPr>
            <a:normAutofit/>
          </a:bodyPr>
          <a:lstStyle/>
          <a:p>
            <a:pPr algn="just">
              <a:lnSpc>
                <a:spcPct val="150000"/>
              </a:lnSpc>
              <a:spcAft>
                <a:spcPts val="0"/>
              </a:spcAft>
              <a:buNone/>
            </a:pPr>
            <a:r>
              <a:rPr lang="tr-TR" sz="2800" dirty="0">
                <a:latin typeface="Arial" pitchFamily="34" charset="0"/>
                <a:ea typeface="Calibri"/>
                <a:cs typeface="Arial" pitchFamily="34" charset="0"/>
              </a:rPr>
              <a:t>   Paragrafı oluşturan cümleler arasında çok çeşitli anlam ilişkileri vardır: Karşıtlık, açıklama, sürdürme, sonuçlandırma vb.. Bu ilişkiler uygun düşen cümle bağlaçları kullanılarak geçiş sağlanır. Bu bağlayıcı </a:t>
            </a:r>
            <a:r>
              <a:rPr lang="tr-TR" sz="2800" dirty="0" err="1">
                <a:latin typeface="Arial" pitchFamily="34" charset="0"/>
                <a:ea typeface="Calibri"/>
                <a:cs typeface="Arial" pitchFamily="34" charset="0"/>
              </a:rPr>
              <a:t>ögeler</a:t>
            </a:r>
            <a:r>
              <a:rPr lang="tr-TR" sz="2800" dirty="0">
                <a:latin typeface="Arial" pitchFamily="34" charset="0"/>
                <a:ea typeface="Calibri"/>
                <a:cs typeface="Arial" pitchFamily="34" charset="0"/>
              </a:rPr>
              <a:t> metnin rahat okunmasını, akıcı olmasını sağlar. </a:t>
            </a:r>
          </a:p>
          <a:p>
            <a:pPr>
              <a:buNone/>
            </a:pPr>
            <a:endParaRPr lang="tr-TR" sz="280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214422"/>
            <a:ext cx="9001156" cy="4824426"/>
          </a:xfrm>
        </p:spPr>
        <p:txBody>
          <a:bodyPr>
            <a:normAutofit/>
          </a:bodyPr>
          <a:lstStyle/>
          <a:p>
            <a:pPr algn="just">
              <a:lnSpc>
                <a:spcPct val="150000"/>
              </a:lnSpc>
              <a:spcAft>
                <a:spcPts val="0"/>
              </a:spcAft>
              <a:buNone/>
            </a:pPr>
            <a:r>
              <a:rPr lang="tr-TR" sz="2800" b="1" dirty="0">
                <a:latin typeface="Arial" pitchFamily="34" charset="0"/>
                <a:ea typeface="Calibri"/>
                <a:cs typeface="Arial" pitchFamily="34" charset="0"/>
              </a:rPr>
              <a:t>	Öyküleyici bir anlatımla </a:t>
            </a:r>
            <a:r>
              <a:rPr lang="tr-TR" sz="2800" dirty="0">
                <a:latin typeface="Arial" pitchFamily="34" charset="0"/>
                <a:ea typeface="Calibri"/>
                <a:cs typeface="Arial" pitchFamily="34" charset="0"/>
              </a:rPr>
              <a:t>bir metin yazılacaksa, genellikle başlatıcı bir durumun anlatıldığı bir cümle yazılır. Ardından gelecek cümlelerde zaman sıralaması gözetilebilir. </a:t>
            </a:r>
          </a:p>
          <a:p>
            <a:pPr algn="just">
              <a:lnSpc>
                <a:spcPct val="150000"/>
              </a:lnSpc>
              <a:spcAft>
                <a:spcPts val="0"/>
              </a:spcAft>
              <a:buNone/>
            </a:pPr>
            <a:r>
              <a:rPr lang="tr-TR" sz="2800" i="1" dirty="0">
                <a:latin typeface="Arial" pitchFamily="34" charset="0"/>
                <a:ea typeface="Calibri"/>
                <a:cs typeface="Arial" pitchFamily="34" charset="0"/>
              </a:rPr>
              <a:t>	Ilık bir sonbahar sabahıydı…. </a:t>
            </a:r>
            <a:endParaRPr lang="tr-TR" sz="2800" dirty="0">
              <a:latin typeface="Arial" pitchFamily="34" charset="0"/>
              <a:ea typeface="Calibri"/>
              <a:cs typeface="Arial" pitchFamily="34" charset="0"/>
            </a:endParaRPr>
          </a:p>
          <a:p>
            <a:pPr algn="just">
              <a:lnSpc>
                <a:spcPct val="150000"/>
              </a:lnSpc>
              <a:spcAft>
                <a:spcPts val="0"/>
              </a:spcAft>
              <a:buNone/>
            </a:pPr>
            <a:r>
              <a:rPr lang="tr-TR" sz="2800" i="1" dirty="0">
                <a:latin typeface="Arial" pitchFamily="34" charset="0"/>
                <a:ea typeface="Calibri"/>
                <a:cs typeface="Arial" pitchFamily="34" charset="0"/>
              </a:rPr>
              <a:t>	Gün batmak üzereydi… </a:t>
            </a:r>
            <a:endParaRPr lang="tr-TR" sz="2800" dirty="0">
              <a:latin typeface="Arial" pitchFamily="34" charset="0"/>
              <a:ea typeface="Calibri"/>
              <a:cs typeface="Arial" pitchFamily="34" charset="0"/>
            </a:endParaRPr>
          </a:p>
          <a:p>
            <a:pPr>
              <a:buNone/>
            </a:pPr>
            <a:endParaRPr lang="tr-TR" sz="2800" dirty="0">
              <a:latin typeface="Arial" pitchFamily="34" charset="0"/>
              <a:cs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5772" y="3825946"/>
            <a:ext cx="9215502" cy="3538566"/>
          </a:xfrm>
        </p:spPr>
        <p:txBody>
          <a:bodyPr>
            <a:noAutofit/>
          </a:bodyPr>
          <a:lstStyle/>
          <a:p>
            <a:pPr algn="just">
              <a:lnSpc>
                <a:spcPct val="150000"/>
              </a:lnSpc>
              <a:spcAft>
                <a:spcPts val="0"/>
              </a:spcAft>
              <a:buNone/>
            </a:pPr>
            <a:r>
              <a:rPr lang="tr-TR" sz="2800" i="1" dirty="0">
                <a:latin typeface="Arial" pitchFamily="34" charset="0"/>
                <a:ea typeface="Calibri"/>
                <a:cs typeface="Arial" pitchFamily="34" charset="0"/>
              </a:rPr>
              <a:t>	Adam gözlerini açtı, yataktan kalktı, pencerenin perdesini hafifçe aralayıp dışarıya baktı ama bir şey göremedi; bütün her şeyi kaplayan karın beyazlığı gözlerini kamaştırmıştı… </a:t>
            </a:r>
            <a:endParaRPr lang="tr-TR" sz="2800" dirty="0">
              <a:latin typeface="Arial" pitchFamily="34" charset="0"/>
              <a:ea typeface="Calibri"/>
              <a:cs typeface="Arial" pitchFamily="34" charset="0"/>
            </a:endParaRPr>
          </a:p>
          <a:p>
            <a:pPr algn="just">
              <a:lnSpc>
                <a:spcPct val="150000"/>
              </a:lnSpc>
              <a:buNone/>
            </a:pPr>
            <a:r>
              <a:rPr lang="tr-TR" sz="2800" dirty="0">
                <a:latin typeface="Arial" pitchFamily="34" charset="0"/>
                <a:ea typeface="Calibri"/>
                <a:cs typeface="Arial" pitchFamily="34" charset="0"/>
              </a:rPr>
              <a:t>	</a:t>
            </a:r>
            <a:endParaRPr lang="tr-TR" sz="2800" dirty="0">
              <a:latin typeface="Arial" pitchFamily="34" charset="0"/>
              <a:cs typeface="Arial" pitchFamily="34" charset="0"/>
            </a:endParaRPr>
          </a:p>
        </p:txBody>
      </p:sp>
      <p:pic>
        <p:nvPicPr>
          <p:cNvPr id="46082" name="Picture 2" descr="Iş, Adam, Iş Adamı, Işadamı, Pencere"/>
          <p:cNvPicPr>
            <a:picLocks noChangeAspect="1" noChangeArrowheads="1"/>
          </p:cNvPicPr>
          <p:nvPr/>
        </p:nvPicPr>
        <p:blipFill>
          <a:blip r:embed="rId2"/>
          <a:srcRect/>
          <a:stretch>
            <a:fillRect/>
          </a:stretch>
        </p:blipFill>
        <p:spPr bwMode="auto">
          <a:xfrm>
            <a:off x="1571604" y="500042"/>
            <a:ext cx="4867275" cy="32385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9268" y="1935480"/>
            <a:ext cx="9144000" cy="4389120"/>
          </a:xfrm>
        </p:spPr>
        <p:txBody>
          <a:bodyPr/>
          <a:lstStyle/>
          <a:p>
            <a:pPr algn="just">
              <a:lnSpc>
                <a:spcPct val="150000"/>
              </a:lnSpc>
              <a:buNone/>
            </a:pPr>
            <a:r>
              <a:rPr lang="tr-TR" sz="2800" dirty="0">
                <a:solidFill>
                  <a:prstClr val="black"/>
                </a:solidFill>
                <a:latin typeface="Arial" pitchFamily="34" charset="0"/>
                <a:ea typeface="Calibri"/>
                <a:cs typeface="Arial" pitchFamily="34" charset="0"/>
              </a:rPr>
              <a:t>	Bu cümle, okuyucuya “Sonra ne oldu?” sorusunu sorduran bir cümledir. Zamansal sıralamayla, mekânsal sıralamayla veya neden -sonuç ilişkisiyle metin geliştirilir. </a:t>
            </a:r>
          </a:p>
          <a:p>
            <a:pPr algn="just">
              <a:lnSpc>
                <a:spcPct val="150000"/>
              </a:lnSpc>
              <a:buNone/>
            </a:pPr>
            <a:r>
              <a:rPr lang="tr-TR" sz="2800" dirty="0">
                <a:solidFill>
                  <a:prstClr val="black"/>
                </a:solidFill>
                <a:latin typeface="Arial" pitchFamily="34" charset="0"/>
                <a:ea typeface="Calibri"/>
                <a:cs typeface="Arial" pitchFamily="34" charset="0"/>
              </a:rPr>
              <a:t>	Metinde her bir durum yeni bir duruma yol açacaktır. </a:t>
            </a:r>
            <a:endParaRPr lang="tr-T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90706" y="989138"/>
            <a:ext cx="9215438" cy="4824426"/>
          </a:xfrm>
        </p:spPr>
        <p:txBody>
          <a:bodyPr>
            <a:normAutofit/>
          </a:bodyPr>
          <a:lstStyle/>
          <a:p>
            <a:pPr algn="just">
              <a:lnSpc>
                <a:spcPct val="150000"/>
              </a:lnSpc>
              <a:spcAft>
                <a:spcPts val="0"/>
              </a:spcAft>
              <a:buNone/>
            </a:pPr>
            <a:r>
              <a:rPr lang="tr-TR" sz="2800" dirty="0">
                <a:latin typeface="Arial" pitchFamily="34" charset="0"/>
                <a:ea typeface="Calibri"/>
                <a:cs typeface="Arial" pitchFamily="34" charset="0"/>
              </a:rPr>
              <a:t>	Bir apartman metaforu ile konuşmak gerekirse, önce giriş katında bir kapıdan giriş yapılır sonra kat kat çıkılır. Her katta birkaç daire, her dairede birkaç oda bulunur. Son katın bizim hedefimiz olduğunu düşünelim. Giriş ile sonuç arasında demek ki birkaç kat/ katman bulunacaktır. </a:t>
            </a:r>
          </a:p>
          <a:p>
            <a:pPr algn="just">
              <a:buNone/>
            </a:pPr>
            <a:endParaRPr lang="tr-TR" sz="2800" dirty="0">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00174"/>
            <a:ext cx="9001156" cy="4824426"/>
          </a:xfrm>
        </p:spPr>
        <p:txBody>
          <a:bodyPr>
            <a:normAutofit/>
          </a:bodyPr>
          <a:lstStyle/>
          <a:p>
            <a:pPr algn="just">
              <a:lnSpc>
                <a:spcPct val="150000"/>
              </a:lnSpc>
              <a:spcAft>
                <a:spcPts val="0"/>
              </a:spcAft>
              <a:buNone/>
            </a:pPr>
            <a:r>
              <a:rPr lang="tr-TR" sz="2800" b="1" dirty="0">
                <a:latin typeface="Arial" pitchFamily="34" charset="0"/>
                <a:ea typeface="Calibri"/>
                <a:cs typeface="Arial" pitchFamily="34" charset="0"/>
              </a:rPr>
              <a:t>	Açıklayıcı anlatımla bir metin yazılacaksa </a:t>
            </a:r>
            <a:r>
              <a:rPr lang="tr-TR" sz="2800" dirty="0">
                <a:latin typeface="Arial" pitchFamily="34" charset="0"/>
                <a:ea typeface="Calibri"/>
                <a:cs typeface="Arial" pitchFamily="34" charset="0"/>
              </a:rPr>
              <a:t>metin boyunca açıklanacak olan konunun ya da kanıtlanacak olan yargının verildiği bir cümle ile başlanabilir. Tümdengelimsel ya da tümevarımsal bir başlangıç cümlesi seçilebilir. </a:t>
            </a:r>
          </a:p>
          <a:p>
            <a:pPr algn="just">
              <a:buNone/>
            </a:pPr>
            <a:endParaRPr lang="tr-TR" sz="2800" dirty="0">
              <a:latin typeface="Arial" pitchFamily="34" charset="0"/>
              <a:cs typeface="Arial"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32520" y="642918"/>
            <a:ext cx="9144000" cy="5857916"/>
          </a:xfrm>
        </p:spPr>
        <p:txBody>
          <a:bodyPr>
            <a:noAutofit/>
          </a:bodyPr>
          <a:lstStyle/>
          <a:p>
            <a:pPr algn="just">
              <a:lnSpc>
                <a:spcPct val="150000"/>
              </a:lnSpc>
              <a:spcAft>
                <a:spcPts val="0"/>
              </a:spcAft>
              <a:buNone/>
            </a:pPr>
            <a:r>
              <a:rPr lang="tr-TR" sz="2800" i="1" dirty="0">
                <a:latin typeface="Arial" pitchFamily="34" charset="0"/>
                <a:ea typeface="Calibri"/>
                <a:cs typeface="Arial" pitchFamily="34" charset="0"/>
              </a:rPr>
              <a:t>“Günümüz Türk edebiyatının Batı etkisinde gelişmiş olması bizi büyük ölçüde Doğu edebiyatından uzaklaştırmıştır.” </a:t>
            </a:r>
            <a:r>
              <a:rPr lang="tr-TR" sz="2800" dirty="0">
                <a:latin typeface="Arial" pitchFamily="34" charset="0"/>
                <a:ea typeface="Calibri"/>
                <a:cs typeface="Arial" pitchFamily="34" charset="0"/>
              </a:rPr>
              <a:t>Bu cümle bir ana düşünce cümlesidir. Bu cümle en başta verilecekse bundan sonra metinde ya bu uzaklaşmanın nasıl olduğu anlatılmalıdır ya da bu uzaklaşmanın nelere yol açtığı anlatılmalıdır. Metnin anlamsal bağlantısını bu çerçeve çizer. </a:t>
            </a:r>
          </a:p>
          <a:p>
            <a:pPr algn="just">
              <a:lnSpc>
                <a:spcPct val="150000"/>
              </a:lnSpc>
              <a:spcAft>
                <a:spcPts val="0"/>
              </a:spcAft>
              <a:buNone/>
            </a:pPr>
            <a:r>
              <a:rPr lang="tr-TR" sz="2800" dirty="0">
                <a:latin typeface="Arial" pitchFamily="34" charset="0"/>
                <a:ea typeface="Calibri"/>
                <a:cs typeface="Arial" pitchFamily="34" charset="0"/>
              </a:rPr>
              <a:t>	Anlamsal uyum </a:t>
            </a:r>
            <a:r>
              <a:rPr lang="tr-TR" sz="2800" i="1" dirty="0">
                <a:latin typeface="Arial" pitchFamily="34" charset="0"/>
                <a:ea typeface="Calibri"/>
                <a:cs typeface="Arial" pitchFamily="34" charset="0"/>
              </a:rPr>
              <a:t>tutarlığı </a:t>
            </a:r>
            <a:r>
              <a:rPr lang="tr-TR" sz="2800" dirty="0">
                <a:latin typeface="Arial" pitchFamily="34" charset="0"/>
                <a:ea typeface="Calibri"/>
                <a:cs typeface="Arial" pitchFamily="34" charset="0"/>
              </a:rPr>
              <a:t>da sağlayacaktır. Tutarlılık, bir yazının en önemli unsurlarından birisidir. </a:t>
            </a:r>
          </a:p>
          <a:p>
            <a:pPr algn="just">
              <a:buNone/>
            </a:pPr>
            <a:endParaRPr lang="tr-TR" sz="2800" dirty="0">
              <a:latin typeface="Arial" pitchFamily="34" charset="0"/>
              <a:cs typeface="Arial"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908" y="84052"/>
            <a:ext cx="9144064" cy="5610244"/>
          </a:xfrm>
        </p:spPr>
        <p:txBody>
          <a:bodyPr>
            <a:noAutofit/>
          </a:bodyPr>
          <a:lstStyle/>
          <a:p>
            <a:pPr algn="ctr">
              <a:lnSpc>
                <a:spcPct val="150000"/>
              </a:lnSpc>
              <a:spcAft>
                <a:spcPts val="0"/>
              </a:spcAft>
              <a:buNone/>
            </a:pPr>
            <a:r>
              <a:rPr lang="tr-TR" sz="2800" b="1" dirty="0">
                <a:latin typeface="Arial" pitchFamily="34" charset="0"/>
                <a:ea typeface="Calibri"/>
                <a:cs typeface="Arial" pitchFamily="34" charset="0"/>
              </a:rPr>
              <a:t>Tutarlılık</a:t>
            </a:r>
          </a:p>
          <a:p>
            <a:pPr algn="just">
              <a:lnSpc>
                <a:spcPct val="150000"/>
              </a:lnSpc>
              <a:spcAft>
                <a:spcPts val="0"/>
              </a:spcAft>
              <a:buNone/>
            </a:pPr>
            <a:r>
              <a:rPr lang="tr-TR" sz="2800" b="1" dirty="0">
                <a:latin typeface="Arial" pitchFamily="34" charset="0"/>
                <a:ea typeface="Calibri"/>
                <a:cs typeface="Arial" pitchFamily="34" charset="0"/>
              </a:rPr>
              <a:t>	</a:t>
            </a:r>
            <a:r>
              <a:rPr lang="tr-TR" sz="2800" dirty="0">
                <a:latin typeface="Arial" pitchFamily="34" charset="0"/>
                <a:ea typeface="Calibri"/>
                <a:cs typeface="Arial" pitchFamily="34" charset="0"/>
              </a:rPr>
              <a:t>Tutarlılık; metnin derin yapısında oluşan anlamlar arasındaki mantıksal bağlantıdır. Tutarlılık, metinde ileri sürülen fikirlerin, verilen örneklerin, kullanılan düşünceyi geliştirme tekniklerinin sınırlandırılmış konuyla ilintili ve ulaşılan ana düşünceyle çelişmez nitelikte olmasıdır. Yorum gerektiren bir olgudur, yüzeysel düzeyde görülemez. Burada yazıyı yazan öznenin ve yazıyı okuyan okuyucunun donanımı da önemlidir. </a:t>
            </a:r>
          </a:p>
          <a:p>
            <a:pPr>
              <a:lnSpc>
                <a:spcPct val="150000"/>
              </a:lnSpc>
              <a:buNone/>
            </a:pPr>
            <a:endParaRPr lang="tr-TR" sz="2800" dirty="0">
              <a:latin typeface="Arial" pitchFamily="34" charset="0"/>
              <a:ea typeface="Calibri"/>
              <a:cs typeface="Arial" pitchFamily="34" charset="0"/>
            </a:endParaRPr>
          </a:p>
          <a:p>
            <a:pPr>
              <a:buNone/>
            </a:pPr>
            <a:endParaRPr lang="tr-TR" sz="2800" dirty="0">
              <a:latin typeface="Arial" pitchFamily="34" charset="0"/>
              <a:cs typeface="Arial"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5772" y="931566"/>
            <a:ext cx="9144000" cy="4824426"/>
          </a:xfrm>
        </p:spPr>
        <p:txBody>
          <a:bodyPr>
            <a:noAutofit/>
          </a:bodyPr>
          <a:lstStyle/>
          <a:p>
            <a:pPr algn="just">
              <a:lnSpc>
                <a:spcPct val="150000"/>
              </a:lnSpc>
              <a:spcAft>
                <a:spcPts val="0"/>
              </a:spcAft>
              <a:buNone/>
            </a:pPr>
            <a:r>
              <a:rPr lang="tr-TR" sz="2800" dirty="0">
                <a:latin typeface="Arial" pitchFamily="34" charset="0"/>
                <a:ea typeface="Calibri"/>
                <a:cs typeface="Arial" pitchFamily="34" charset="0"/>
              </a:rPr>
              <a:t>	Tutarlılık ayrıca metnin türüyle de ilgilidir. Bir romanda tutarlı görülen şeyler bir bilimsel yazıda tutarsız görülebilir. </a:t>
            </a:r>
          </a:p>
          <a:p>
            <a:pPr algn="just">
              <a:lnSpc>
                <a:spcPct val="150000"/>
              </a:lnSpc>
              <a:spcAft>
                <a:spcPts val="0"/>
              </a:spcAft>
              <a:buNone/>
            </a:pPr>
            <a:r>
              <a:rPr lang="tr-TR" sz="2800" i="1" dirty="0">
                <a:latin typeface="Arial" pitchFamily="34" charset="0"/>
                <a:ea typeface="Calibri"/>
                <a:cs typeface="Arial" pitchFamily="34" charset="0"/>
              </a:rPr>
              <a:t>	İç tutarlılık</a:t>
            </a:r>
            <a:r>
              <a:rPr lang="tr-TR" sz="2800" dirty="0">
                <a:latin typeface="Arial" pitchFamily="34" charset="0"/>
                <a:ea typeface="Calibri"/>
                <a:cs typeface="Arial" pitchFamily="34" charset="0"/>
              </a:rPr>
              <a:t>, metnin kendi içinde çelişen unsurların bulunmaması, bütün yardımcı düşüncelerin ana düşünceyi destekler mahiyette olmasıdır. </a:t>
            </a:r>
          </a:p>
          <a:p>
            <a:pPr>
              <a:buNone/>
            </a:pPr>
            <a:endParaRPr lang="tr-TR" sz="2800" dirty="0">
              <a:latin typeface="Arial" pitchFamily="34" charset="0"/>
              <a:cs typeface="Arial"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00174"/>
            <a:ext cx="9001156" cy="4824426"/>
          </a:xfrm>
        </p:spPr>
        <p:txBody>
          <a:bodyPr>
            <a:normAutofit/>
          </a:bodyPr>
          <a:lstStyle/>
          <a:p>
            <a:pPr algn="just">
              <a:lnSpc>
                <a:spcPct val="150000"/>
              </a:lnSpc>
              <a:spcAft>
                <a:spcPts val="0"/>
              </a:spcAft>
              <a:buNone/>
            </a:pPr>
            <a:r>
              <a:rPr lang="tr-TR" sz="2800" dirty="0">
                <a:latin typeface="Arial" pitchFamily="34" charset="0"/>
                <a:ea typeface="Calibri"/>
                <a:cs typeface="Arial" pitchFamily="34" charset="0"/>
              </a:rPr>
              <a:t>	Bir metinde iç tutarlılığın bulunması zorunludur. Dış tutarlılık bulunmayabilir. Bir masalda, bir yazınsal metinde iç tutarlılık vardır ama dış tutarlılık yoktur. Aşağıdaki metin bir yazınsal metin olduğu için tutarlı görülebilir. </a:t>
            </a:r>
          </a:p>
          <a:p>
            <a:pPr>
              <a:buNone/>
            </a:pPr>
            <a:endParaRPr lang="tr-TR" sz="2800" dirty="0">
              <a:latin typeface="Arial" pitchFamily="34" charset="0"/>
              <a:cs typeface="Arial"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9268" y="1142984"/>
            <a:ext cx="9144000" cy="4824426"/>
          </a:xfrm>
        </p:spPr>
        <p:txBody>
          <a:bodyPr/>
          <a:lstStyle/>
          <a:p>
            <a:pPr algn="just">
              <a:lnSpc>
                <a:spcPct val="150000"/>
              </a:lnSpc>
              <a:buNone/>
            </a:pPr>
            <a:r>
              <a:rPr lang="tr-TR" sz="2800" dirty="0">
                <a:latin typeface="Arial" pitchFamily="34" charset="0"/>
                <a:ea typeface="Calibri"/>
                <a:cs typeface="Arial" pitchFamily="34" charset="0"/>
              </a:rPr>
              <a:t>	“(...) Reklam filmlerinden oluşmuş korkunç bir sağanağın altında şemsiyesiz devleşen eşyalar diyelim değil kaçamıyorum ağızlarını açmış ince belli çamaşır makineleri ahu dilli kasetçalarlar diye ben buna şehla gözlü televizyonlar falan futbolcu dün şiddetli öksürmüş (...)</a:t>
            </a:r>
            <a:endParaRPr lang="tr-TR" dirty="0">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00174"/>
            <a:ext cx="9001156" cy="4824426"/>
          </a:xfrm>
        </p:spPr>
        <p:txBody>
          <a:bodyPr>
            <a:normAutofit/>
          </a:bodyPr>
          <a:lstStyle/>
          <a:p>
            <a:pPr algn="just">
              <a:lnSpc>
                <a:spcPct val="150000"/>
              </a:lnSpc>
              <a:spcAft>
                <a:spcPts val="0"/>
              </a:spcAft>
              <a:buNone/>
            </a:pPr>
            <a:r>
              <a:rPr lang="tr-TR" sz="2800" dirty="0">
                <a:latin typeface="Arial" pitchFamily="34" charset="0"/>
                <a:ea typeface="Calibri"/>
                <a:cs typeface="Arial" pitchFamily="34" charset="0"/>
              </a:rPr>
              <a:t>	 Bunun yanında bir bütünlük ve tutarlılık da sağlayacaktır. </a:t>
            </a:r>
          </a:p>
          <a:p>
            <a:pPr algn="just">
              <a:lnSpc>
                <a:spcPct val="150000"/>
              </a:lnSpc>
              <a:spcAft>
                <a:spcPts val="0"/>
              </a:spcAft>
              <a:buNone/>
            </a:pPr>
            <a:r>
              <a:rPr lang="tr-TR" sz="2800" dirty="0">
                <a:latin typeface="Arial" pitchFamily="34" charset="0"/>
                <a:ea typeface="Calibri"/>
                <a:cs typeface="Arial" pitchFamily="34" charset="0"/>
              </a:rPr>
              <a:t>	Kimi durumlarda hiçbir bağlayıcı </a:t>
            </a:r>
            <a:r>
              <a:rPr lang="tr-TR" sz="2800" dirty="0" err="1">
                <a:latin typeface="Arial" pitchFamily="34" charset="0"/>
                <a:ea typeface="Calibri"/>
                <a:cs typeface="Arial" pitchFamily="34" charset="0"/>
              </a:rPr>
              <a:t>öge</a:t>
            </a:r>
            <a:r>
              <a:rPr lang="tr-TR" sz="2800" dirty="0">
                <a:latin typeface="Arial" pitchFamily="34" charset="0"/>
                <a:ea typeface="Calibri"/>
                <a:cs typeface="Arial" pitchFamily="34" charset="0"/>
              </a:rPr>
              <a:t> kullanılmadan da cümleler arasında geçiş sağlanabilir. Modern edebiyatta bu durum sık görülür. </a:t>
            </a:r>
          </a:p>
          <a:p>
            <a:pPr algn="just">
              <a:lnSpc>
                <a:spcPct val="150000"/>
              </a:lnSpc>
              <a:spcAft>
                <a:spcPts val="0"/>
              </a:spcAft>
              <a:buNone/>
            </a:pPr>
            <a:r>
              <a:rPr lang="tr-TR" sz="2800" i="1" dirty="0">
                <a:latin typeface="Arial" pitchFamily="34" charset="0"/>
                <a:ea typeface="Calibri"/>
                <a:cs typeface="Arial" pitchFamily="34" charset="0"/>
              </a:rPr>
              <a:t>	</a:t>
            </a:r>
            <a:endParaRPr lang="tr-TR" sz="2800" dirty="0">
              <a:latin typeface="Arial" pitchFamily="34" charset="0"/>
              <a:ea typeface="Calibri"/>
              <a:cs typeface="Arial" pitchFamily="34" charset="0"/>
            </a:endParaRPr>
          </a:p>
          <a:p>
            <a:pPr algn="just"/>
            <a:endParaRPr lang="tr-TR" sz="2800"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00174"/>
            <a:ext cx="9001156" cy="4824426"/>
          </a:xfrm>
        </p:spPr>
        <p:txBody>
          <a:bodyPr>
            <a:normAutofit/>
          </a:bodyPr>
          <a:lstStyle/>
          <a:p>
            <a:pPr algn="just">
              <a:lnSpc>
                <a:spcPct val="150000"/>
              </a:lnSpc>
              <a:spcAft>
                <a:spcPts val="0"/>
              </a:spcAft>
              <a:buNone/>
            </a:pPr>
            <a:r>
              <a:rPr lang="tr-TR" sz="2800" i="1" dirty="0">
                <a:latin typeface="Arial" pitchFamily="34" charset="0"/>
                <a:ea typeface="Calibri"/>
                <a:cs typeface="Arial" pitchFamily="34" charset="0"/>
              </a:rPr>
              <a:t>	Dış tutarlılık</a:t>
            </a:r>
            <a:r>
              <a:rPr lang="tr-TR" sz="2800" dirty="0">
                <a:latin typeface="Arial" pitchFamily="34" charset="0"/>
                <a:ea typeface="Calibri"/>
                <a:cs typeface="Arial" pitchFamily="34" charset="0"/>
              </a:rPr>
              <a:t>, metinde anlatılan olayların ve fikirlerin metin dışı unsurlarla, çelişmemesi; doğrulanabilir, kanıtlanabilir, gözlemlenebilir ve kabul edilebilir olmasıdır. Her türlü metinde bulunmaz. Bilimsel metinlerde bulunması zorunludur. </a:t>
            </a:r>
          </a:p>
          <a:p>
            <a:pPr>
              <a:buNone/>
            </a:pPr>
            <a:endParaRPr lang="tr-TR" sz="2800" dirty="0">
              <a:latin typeface="Arial" pitchFamily="34" charset="0"/>
              <a:cs typeface="Arial"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000108"/>
            <a:ext cx="9001156" cy="4824426"/>
          </a:xfrm>
        </p:spPr>
        <p:txBody>
          <a:bodyPr>
            <a:normAutofit/>
          </a:bodyPr>
          <a:lstStyle/>
          <a:p>
            <a:pPr algn="just">
              <a:lnSpc>
                <a:spcPct val="150000"/>
              </a:lnSpc>
              <a:spcAft>
                <a:spcPts val="0"/>
              </a:spcAft>
              <a:buNone/>
            </a:pPr>
            <a:r>
              <a:rPr lang="tr-TR" sz="2800" b="1" dirty="0">
                <a:latin typeface="Arial" pitchFamily="34" charset="0"/>
                <a:ea typeface="Calibri"/>
                <a:cs typeface="Arial" pitchFamily="34" charset="0"/>
              </a:rPr>
              <a:t>	Tutarlılık unsurlarından bahsedelim</a:t>
            </a:r>
            <a:r>
              <a:rPr lang="tr-TR" sz="2800" dirty="0">
                <a:latin typeface="Arial" pitchFamily="34" charset="0"/>
                <a:ea typeface="Calibri"/>
                <a:cs typeface="Arial" pitchFamily="34" charset="0"/>
              </a:rPr>
              <a:t>:</a:t>
            </a:r>
          </a:p>
          <a:p>
            <a:pPr algn="just">
              <a:lnSpc>
                <a:spcPct val="150000"/>
              </a:lnSpc>
              <a:spcAft>
                <a:spcPts val="0"/>
              </a:spcAft>
              <a:buNone/>
            </a:pPr>
            <a:r>
              <a:rPr lang="tr-TR" sz="2800" b="1" dirty="0">
                <a:latin typeface="Arial" pitchFamily="34" charset="0"/>
                <a:ea typeface="Calibri"/>
                <a:cs typeface="Arial" pitchFamily="34" charset="0"/>
              </a:rPr>
              <a:t>	Özelleştirme</a:t>
            </a:r>
            <a:r>
              <a:rPr lang="tr-TR" sz="2800" dirty="0">
                <a:latin typeface="Arial" pitchFamily="34" charset="0"/>
                <a:ea typeface="Calibri"/>
                <a:cs typeface="Arial" pitchFamily="34" charset="0"/>
              </a:rPr>
              <a:t>: Metinde geçen kişiler, nesneler, olaylar ve durumlar ile ilgili ayrıntıların aktarılmasında cümleler arasındaki “özelleştirme” bağlantısından yararlanılmaktadır. Özelleştirme, cümlede ayrı olarak ifade edilmeyen fakat cümleye eklenen kişisel unsurlardır. </a:t>
            </a:r>
          </a:p>
          <a:p>
            <a:pPr>
              <a:buNone/>
            </a:pPr>
            <a:endParaRPr lang="tr-TR" sz="2800" dirty="0">
              <a:latin typeface="Arial" pitchFamily="34" charset="0"/>
              <a:cs typeface="Arial"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500174"/>
            <a:ext cx="9001156" cy="4824426"/>
          </a:xfrm>
        </p:spPr>
        <p:txBody>
          <a:bodyPr>
            <a:normAutofit/>
          </a:bodyPr>
          <a:lstStyle/>
          <a:p>
            <a:pPr algn="just">
              <a:lnSpc>
                <a:spcPct val="150000"/>
              </a:lnSpc>
              <a:spcAft>
                <a:spcPts val="0"/>
              </a:spcAft>
              <a:buNone/>
            </a:pPr>
            <a:r>
              <a:rPr lang="tr-TR" sz="2800" i="1" dirty="0">
                <a:latin typeface="Arial" pitchFamily="34" charset="0"/>
                <a:ea typeface="Calibri"/>
                <a:cs typeface="Arial" pitchFamily="34" charset="0"/>
              </a:rPr>
              <a:t>	“Adam haklı olarak korkuyordu. Düşmanın acıması yoktu. Neden </a:t>
            </a:r>
            <a:r>
              <a:rPr lang="tr-TR" sz="2800" i="1" dirty="0" err="1">
                <a:latin typeface="Arial" pitchFamily="34" charset="0"/>
                <a:ea typeface="Calibri"/>
                <a:cs typeface="Arial" pitchFamily="34" charset="0"/>
              </a:rPr>
              <a:t>korkmasındı</a:t>
            </a:r>
            <a:r>
              <a:rPr lang="tr-TR" sz="2800" i="1" dirty="0">
                <a:latin typeface="Arial" pitchFamily="34" charset="0"/>
                <a:ea typeface="Calibri"/>
                <a:cs typeface="Arial" pitchFamily="34" charset="0"/>
              </a:rPr>
              <a:t>. Yalnızdı. Yalnız insan korkmaz mıydı?” “</a:t>
            </a:r>
            <a:r>
              <a:rPr lang="tr-TR" sz="2800" i="1" dirty="0" err="1">
                <a:latin typeface="Arial" pitchFamily="34" charset="0"/>
                <a:ea typeface="Calibri"/>
                <a:cs typeface="Arial" pitchFamily="34" charset="0"/>
              </a:rPr>
              <a:t>Korkmasındı</a:t>
            </a:r>
            <a:r>
              <a:rPr lang="tr-TR" sz="2800" i="1" dirty="0">
                <a:latin typeface="Arial" pitchFamily="34" charset="0"/>
                <a:ea typeface="Calibri"/>
                <a:cs typeface="Arial" pitchFamily="34" charset="0"/>
              </a:rPr>
              <a:t>” </a:t>
            </a:r>
            <a:r>
              <a:rPr lang="tr-TR" sz="2800" dirty="0">
                <a:latin typeface="Arial" pitchFamily="34" charset="0"/>
                <a:ea typeface="Calibri"/>
                <a:cs typeface="Arial" pitchFamily="34" charset="0"/>
              </a:rPr>
              <a:t>ifadeleri anlatılan kişinin özel dünyasını yansıtmaktadır. Anlatıcı, üslubuna kahramanın dünyasını eklemiştir. </a:t>
            </a:r>
          </a:p>
          <a:p>
            <a:pPr>
              <a:buNone/>
            </a:pPr>
            <a:endParaRPr lang="tr-TR" sz="2800" dirty="0">
              <a:latin typeface="Arial" pitchFamily="34" charset="0"/>
              <a:cs typeface="Arial"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142984"/>
            <a:ext cx="9001156" cy="4824426"/>
          </a:xfrm>
        </p:spPr>
        <p:txBody>
          <a:bodyPr>
            <a:normAutofit/>
          </a:bodyPr>
          <a:lstStyle/>
          <a:p>
            <a:pPr algn="just">
              <a:lnSpc>
                <a:spcPct val="150000"/>
              </a:lnSpc>
              <a:spcAft>
                <a:spcPts val="0"/>
              </a:spcAft>
              <a:buNone/>
            </a:pPr>
            <a:r>
              <a:rPr lang="tr-TR" sz="2800" b="1" dirty="0">
                <a:latin typeface="Arial" pitchFamily="34" charset="0"/>
                <a:ea typeface="Calibri"/>
                <a:cs typeface="Arial" pitchFamily="34" charset="0"/>
              </a:rPr>
              <a:t>	Genelleştirme: </a:t>
            </a:r>
            <a:r>
              <a:rPr lang="tr-TR" sz="2800" dirty="0">
                <a:latin typeface="Arial" pitchFamily="34" charset="0"/>
                <a:ea typeface="Calibri"/>
                <a:cs typeface="Arial" pitchFamily="34" charset="0"/>
              </a:rPr>
              <a:t>Metindeki tutarlılık yapısının oluşturulmasında cümleler arasında kurulan genelleştirme ilişkisinden de yararlanılmaktadır. ‘Genelleştirme’ ile, yazar bu metin aracılığı ile vermek istediği etik mesajın daha somut bir şekilde algılanmasını hedefler. Kişiye ait unsurlar genele yayılır. </a:t>
            </a:r>
          </a:p>
          <a:p>
            <a:pPr>
              <a:buNone/>
            </a:pPr>
            <a:endParaRPr lang="tr-TR" sz="2800" dirty="0">
              <a:latin typeface="Arial" pitchFamily="34" charset="0"/>
              <a:cs typeface="Arial" pitchFamily="34"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071934" y="1071546"/>
            <a:ext cx="4929254" cy="2428892"/>
          </a:xfrm>
        </p:spPr>
        <p:txBody>
          <a:bodyPr>
            <a:noAutofit/>
          </a:bodyPr>
          <a:lstStyle/>
          <a:p>
            <a:pPr algn="just">
              <a:lnSpc>
                <a:spcPct val="150000"/>
              </a:lnSpc>
              <a:spcAft>
                <a:spcPts val="0"/>
              </a:spcAft>
              <a:buNone/>
            </a:pPr>
            <a:r>
              <a:rPr lang="tr-TR" sz="2800" i="1" dirty="0">
                <a:latin typeface="Arial" pitchFamily="34" charset="0"/>
                <a:ea typeface="Calibri"/>
                <a:cs typeface="Arial" pitchFamily="34" charset="0"/>
              </a:rPr>
              <a:t>	“Türk askeri çok itaatlidir. Kumandanları ne söylerse hemen yaparlar. Fakat yalnız bir emre karşı itaat göstermezler. O da ‘teslim ol’ emridir.” </a:t>
            </a:r>
            <a:endParaRPr lang="tr-TR" sz="2800" dirty="0">
              <a:latin typeface="Arial" pitchFamily="34" charset="0"/>
              <a:ea typeface="Calibri"/>
              <a:cs typeface="Arial" pitchFamily="34" charset="0"/>
            </a:endParaRPr>
          </a:p>
          <a:p>
            <a:pPr algn="just">
              <a:lnSpc>
                <a:spcPct val="150000"/>
              </a:lnSpc>
              <a:spcAft>
                <a:spcPts val="0"/>
              </a:spcAft>
              <a:buNone/>
            </a:pPr>
            <a:r>
              <a:rPr lang="tr-TR" sz="2800" dirty="0">
                <a:latin typeface="Arial" pitchFamily="34" charset="0"/>
                <a:ea typeface="Calibri"/>
                <a:cs typeface="Arial" pitchFamily="34" charset="0"/>
              </a:rPr>
              <a:t>	</a:t>
            </a:r>
            <a:endParaRPr lang="tr-TR" sz="2800" dirty="0">
              <a:latin typeface="Arial" pitchFamily="34" charset="0"/>
              <a:cs typeface="Arial" pitchFamily="34" charset="0"/>
            </a:endParaRPr>
          </a:p>
        </p:txBody>
      </p:sp>
      <p:pic>
        <p:nvPicPr>
          <p:cNvPr id="33794" name="Picture 2" descr="Mehmetçik, Asker, Soldier, Türk Askeri, Turkish Soldier"/>
          <p:cNvPicPr>
            <a:picLocks noChangeAspect="1" noChangeArrowheads="1"/>
          </p:cNvPicPr>
          <p:nvPr/>
        </p:nvPicPr>
        <p:blipFill>
          <a:blip r:embed="rId2"/>
          <a:srcRect/>
          <a:stretch>
            <a:fillRect/>
          </a:stretch>
        </p:blipFill>
        <p:spPr bwMode="auto">
          <a:xfrm>
            <a:off x="0" y="214290"/>
            <a:ext cx="4214842" cy="5858468"/>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214422"/>
            <a:ext cx="9001156" cy="4389120"/>
          </a:xfrm>
        </p:spPr>
        <p:txBody>
          <a:bodyPr/>
          <a:lstStyle/>
          <a:p>
            <a:pPr lvl="0" algn="just">
              <a:lnSpc>
                <a:spcPct val="150000"/>
              </a:lnSpc>
              <a:buClr>
                <a:srgbClr val="0BD0D9"/>
              </a:buClr>
              <a:buNone/>
            </a:pPr>
            <a:r>
              <a:rPr lang="tr-TR" sz="2800" dirty="0">
                <a:solidFill>
                  <a:prstClr val="black"/>
                </a:solidFill>
                <a:latin typeface="Arial" pitchFamily="34" charset="0"/>
                <a:ea typeface="Calibri"/>
                <a:cs typeface="Arial" pitchFamily="34" charset="0"/>
              </a:rPr>
              <a:t>	Yukarıda bağlayıcı </a:t>
            </a:r>
            <a:r>
              <a:rPr lang="tr-TR" sz="2800" dirty="0" err="1">
                <a:solidFill>
                  <a:prstClr val="black"/>
                </a:solidFill>
                <a:latin typeface="Arial" pitchFamily="34" charset="0"/>
                <a:ea typeface="Calibri"/>
                <a:cs typeface="Arial" pitchFamily="34" charset="0"/>
              </a:rPr>
              <a:t>ögelerde</a:t>
            </a:r>
            <a:r>
              <a:rPr lang="tr-TR" sz="2800" dirty="0">
                <a:solidFill>
                  <a:prstClr val="black"/>
                </a:solidFill>
                <a:latin typeface="Arial" pitchFamily="34" charset="0"/>
                <a:ea typeface="Calibri"/>
                <a:cs typeface="Arial" pitchFamily="34" charset="0"/>
              </a:rPr>
              <a:t> sözünü ettiğimiz </a:t>
            </a:r>
            <a:r>
              <a:rPr lang="tr-TR" sz="2800" i="1" dirty="0">
                <a:solidFill>
                  <a:prstClr val="black"/>
                </a:solidFill>
                <a:latin typeface="Arial" pitchFamily="34" charset="0"/>
                <a:ea typeface="Calibri"/>
                <a:cs typeface="Arial" pitchFamily="34" charset="0"/>
              </a:rPr>
              <a:t>karşıtlık ilişkisi, karşılaştırma ilişkisi, açıklama ilişkiler de tutarlılık </a:t>
            </a:r>
            <a:r>
              <a:rPr lang="tr-TR" sz="2800" dirty="0">
                <a:solidFill>
                  <a:prstClr val="black"/>
                </a:solidFill>
                <a:latin typeface="Arial" pitchFamily="34" charset="0"/>
                <a:ea typeface="Calibri"/>
                <a:cs typeface="Arial" pitchFamily="34" charset="0"/>
              </a:rPr>
              <a:t>unsurlarındandır. </a:t>
            </a:r>
          </a:p>
          <a:p>
            <a:pPr lvl="0" algn="just">
              <a:lnSpc>
                <a:spcPct val="150000"/>
              </a:lnSpc>
              <a:buClr>
                <a:srgbClr val="0BD0D9"/>
              </a:buClr>
              <a:buNone/>
            </a:pPr>
            <a:r>
              <a:rPr lang="tr-TR" sz="2800" dirty="0">
                <a:solidFill>
                  <a:prstClr val="black"/>
                </a:solidFill>
                <a:latin typeface="Arial" pitchFamily="34" charset="0"/>
                <a:ea typeface="Calibri"/>
                <a:cs typeface="Arial" pitchFamily="34" charset="0"/>
              </a:rPr>
              <a:t>	Bir metin giriş, gelişme ve sonuç kısımlarından oluşur. Bu nedenle her paragraf da metinde işgal ettiği yere göre farklı özellikler taşıyacaktır. </a:t>
            </a:r>
          </a:p>
          <a:p>
            <a:pPr>
              <a:buNone/>
            </a:pP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winter-3016302_960_720.jpg"/>
          <p:cNvPicPr>
            <a:picLocks noGrp="1" noChangeAspect="1"/>
          </p:cNvPicPr>
          <p:nvPr>
            <p:ph idx="1"/>
          </p:nvPr>
        </p:nvPicPr>
        <p:blipFill>
          <a:blip r:embed="rId2"/>
          <a:stretch>
            <a:fillRect/>
          </a:stretch>
        </p:blipFill>
        <p:spPr>
          <a:xfrm>
            <a:off x="214281" y="1357298"/>
            <a:ext cx="4607751" cy="3071834"/>
          </a:xfrm>
        </p:spPr>
      </p:pic>
      <p:sp>
        <p:nvSpPr>
          <p:cNvPr id="5" name="4 Metin kutusu"/>
          <p:cNvSpPr txBox="1"/>
          <p:nvPr/>
        </p:nvSpPr>
        <p:spPr>
          <a:xfrm>
            <a:off x="5000628" y="2000240"/>
            <a:ext cx="3714776" cy="1664879"/>
          </a:xfrm>
          <a:prstGeom prst="rect">
            <a:avLst/>
          </a:prstGeom>
          <a:noFill/>
        </p:spPr>
        <p:txBody>
          <a:bodyPr wrap="square" rtlCol="0">
            <a:spAutoFit/>
          </a:bodyPr>
          <a:lstStyle/>
          <a:p>
            <a:pPr>
              <a:lnSpc>
                <a:spcPct val="150000"/>
              </a:lnSpc>
            </a:pPr>
            <a:r>
              <a:rPr lang="tr-TR" sz="3600" i="1" dirty="0">
                <a:solidFill>
                  <a:prstClr val="black"/>
                </a:solidFill>
                <a:latin typeface="Arial" pitchFamily="34" charset="0"/>
                <a:ea typeface="Calibri"/>
                <a:cs typeface="Arial" pitchFamily="34" charset="0"/>
              </a:rPr>
              <a:t>“Kar başlamış. Paltomu giydim.”</a:t>
            </a:r>
            <a:endParaRPr lang="tr-TR" sz="3600" dirty="0"/>
          </a:p>
        </p:txBody>
      </p:sp>
      <p:sp>
        <p:nvSpPr>
          <p:cNvPr id="6" name="5 Metin kutusu"/>
          <p:cNvSpPr txBox="1"/>
          <p:nvPr/>
        </p:nvSpPr>
        <p:spPr>
          <a:xfrm>
            <a:off x="0" y="4714884"/>
            <a:ext cx="9144000" cy="1384995"/>
          </a:xfrm>
          <a:prstGeom prst="rect">
            <a:avLst/>
          </a:prstGeom>
          <a:noFill/>
        </p:spPr>
        <p:txBody>
          <a:bodyPr wrap="square" rtlCol="0">
            <a:spAutoFit/>
          </a:bodyPr>
          <a:lstStyle/>
          <a:p>
            <a:pPr algn="just">
              <a:lnSpc>
                <a:spcPct val="150000"/>
              </a:lnSpc>
            </a:pPr>
            <a:r>
              <a:rPr lang="tr-TR" sz="2800" dirty="0">
                <a:solidFill>
                  <a:prstClr val="black"/>
                </a:solidFill>
                <a:latin typeface="Arial" pitchFamily="34" charset="0"/>
                <a:ea typeface="Calibri"/>
                <a:cs typeface="Arial" pitchFamily="34" charset="0"/>
              </a:rPr>
              <a:t>Burada havanın soğuduğunu söylemeye gerek duyulmamıştır. Bağlamdan bu anlam çıkarılabilir.</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500174"/>
            <a:ext cx="8786874" cy="4824426"/>
          </a:xfrm>
        </p:spPr>
        <p:txBody>
          <a:bodyPr>
            <a:normAutofit/>
          </a:bodyPr>
          <a:lstStyle/>
          <a:p>
            <a:pPr algn="just">
              <a:lnSpc>
                <a:spcPct val="150000"/>
              </a:lnSpc>
              <a:spcAft>
                <a:spcPts val="0"/>
              </a:spcAft>
              <a:buNone/>
            </a:pPr>
            <a:r>
              <a:rPr lang="tr-TR" sz="2800" b="1" dirty="0">
                <a:latin typeface="Arial" pitchFamily="34" charset="0"/>
                <a:ea typeface="Calibri"/>
                <a:cs typeface="Arial" pitchFamily="34" charset="0"/>
              </a:rPr>
              <a:t>	Neden-Sonuç İlişkisi</a:t>
            </a:r>
            <a:r>
              <a:rPr lang="tr-TR" sz="2800" dirty="0">
                <a:latin typeface="Arial" pitchFamily="34" charset="0"/>
                <a:ea typeface="Calibri"/>
                <a:cs typeface="Arial" pitchFamily="34" charset="0"/>
              </a:rPr>
              <a:t>: İlk cümlede neden bildirilmişse uygun geçiş bağlaçlarıyla sonuç cümlesine geçilir. </a:t>
            </a:r>
          </a:p>
          <a:p>
            <a:pPr algn="just">
              <a:lnSpc>
                <a:spcPct val="150000"/>
              </a:lnSpc>
              <a:spcAft>
                <a:spcPts val="0"/>
              </a:spcAft>
              <a:buNone/>
            </a:pPr>
            <a:r>
              <a:rPr lang="tr-TR" sz="2800" i="1" dirty="0">
                <a:latin typeface="Arial" pitchFamily="34" charset="0"/>
                <a:ea typeface="Calibri"/>
                <a:cs typeface="Arial" pitchFamily="34" charset="0"/>
              </a:rPr>
              <a:t>	Kar yağdı. </a:t>
            </a:r>
            <a:r>
              <a:rPr lang="tr-TR" sz="2800" b="1" i="1" dirty="0">
                <a:latin typeface="Arial" pitchFamily="34" charset="0"/>
                <a:ea typeface="Calibri"/>
                <a:cs typeface="Arial" pitchFamily="34" charset="0"/>
              </a:rPr>
              <a:t>Bu yüzden </a:t>
            </a:r>
            <a:r>
              <a:rPr lang="tr-TR" sz="2800" i="1" dirty="0">
                <a:latin typeface="Arial" pitchFamily="34" charset="0"/>
                <a:ea typeface="Calibri"/>
                <a:cs typeface="Arial" pitchFamily="34" charset="0"/>
              </a:rPr>
              <a:t>hava soğuk. </a:t>
            </a:r>
            <a:endParaRPr lang="tr-TR" sz="2800" dirty="0">
              <a:latin typeface="Arial" pitchFamily="34" charset="0"/>
              <a:ea typeface="Calibri"/>
              <a:cs typeface="Arial" pitchFamily="34" charset="0"/>
            </a:endParaRPr>
          </a:p>
          <a:p>
            <a:pPr algn="just">
              <a:lnSpc>
                <a:spcPct val="150000"/>
              </a:lnSpc>
              <a:spcAft>
                <a:spcPts val="0"/>
              </a:spcAft>
              <a:buNone/>
            </a:pPr>
            <a:r>
              <a:rPr lang="tr-TR" sz="2800" i="1" dirty="0">
                <a:latin typeface="Arial" pitchFamily="34" charset="0"/>
                <a:ea typeface="Calibri"/>
                <a:cs typeface="Arial" pitchFamily="34" charset="0"/>
              </a:rPr>
              <a:t>	</a:t>
            </a:r>
            <a:endParaRPr lang="tr-TR" sz="2800" dirty="0">
              <a:latin typeface="Arial" pitchFamily="34" charset="0"/>
              <a:ea typeface="Calibri"/>
              <a:cs typeface="Arial" pitchFamily="34" charset="0"/>
            </a:endParaRPr>
          </a:p>
          <a:p>
            <a:pPr>
              <a:buNone/>
            </a:pPr>
            <a:endParaRPr lang="tr-TR" sz="2800" dirty="0">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bitcoin-2567607_960_720.jpg"/>
          <p:cNvPicPr>
            <a:picLocks noGrp="1" noChangeAspect="1"/>
          </p:cNvPicPr>
          <p:nvPr>
            <p:ph idx="1"/>
          </p:nvPr>
        </p:nvPicPr>
        <p:blipFill>
          <a:blip r:embed="rId2"/>
          <a:stretch>
            <a:fillRect/>
          </a:stretch>
        </p:blipFill>
        <p:spPr>
          <a:xfrm>
            <a:off x="500034" y="1428736"/>
            <a:ext cx="3857652" cy="3857652"/>
          </a:xfrm>
        </p:spPr>
      </p:pic>
      <p:sp>
        <p:nvSpPr>
          <p:cNvPr id="5" name="4 Metin kutusu"/>
          <p:cNvSpPr txBox="1"/>
          <p:nvPr/>
        </p:nvSpPr>
        <p:spPr>
          <a:xfrm>
            <a:off x="4500562" y="2071678"/>
            <a:ext cx="4429156" cy="1961755"/>
          </a:xfrm>
          <a:prstGeom prst="rect">
            <a:avLst/>
          </a:prstGeom>
          <a:noFill/>
        </p:spPr>
        <p:txBody>
          <a:bodyPr wrap="square" rtlCol="0">
            <a:spAutoFit/>
          </a:bodyPr>
          <a:lstStyle/>
          <a:p>
            <a:pPr>
              <a:lnSpc>
                <a:spcPct val="150000"/>
              </a:lnSpc>
            </a:pPr>
            <a:r>
              <a:rPr lang="tr-TR" sz="2800" i="1" dirty="0">
                <a:solidFill>
                  <a:prstClr val="black"/>
                </a:solidFill>
                <a:latin typeface="Arial" pitchFamily="34" charset="0"/>
                <a:ea typeface="Calibri"/>
                <a:cs typeface="Arial" pitchFamily="34" charset="0"/>
              </a:rPr>
              <a:t>Dolar ve Euro yükseldi. O nedenle her şeye zam geldi. </a:t>
            </a: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14282" y="1500174"/>
            <a:ext cx="8786874" cy="4824426"/>
          </a:xfrm>
        </p:spPr>
        <p:txBody>
          <a:bodyPr>
            <a:normAutofit/>
          </a:bodyPr>
          <a:lstStyle/>
          <a:p>
            <a:pPr algn="just">
              <a:lnSpc>
                <a:spcPct val="150000"/>
              </a:lnSpc>
              <a:spcAft>
                <a:spcPts val="0"/>
              </a:spcAft>
              <a:buNone/>
            </a:pPr>
            <a:r>
              <a:rPr lang="tr-TR" sz="2800" b="1" dirty="0">
                <a:latin typeface="Arial" pitchFamily="34" charset="0"/>
                <a:ea typeface="Calibri"/>
                <a:cs typeface="Arial" pitchFamily="34" charset="0"/>
              </a:rPr>
              <a:t>	Açıklama ilişkisi: </a:t>
            </a:r>
            <a:r>
              <a:rPr lang="tr-TR" sz="2800" dirty="0">
                <a:latin typeface="Arial" pitchFamily="34" charset="0"/>
                <a:ea typeface="Calibri"/>
                <a:cs typeface="Arial" pitchFamily="34" charset="0"/>
              </a:rPr>
              <a:t>İki cümle arasında açıklama ilişkisi bulunabilir. </a:t>
            </a:r>
          </a:p>
          <a:p>
            <a:pPr algn="just">
              <a:lnSpc>
                <a:spcPct val="150000"/>
              </a:lnSpc>
              <a:spcAft>
                <a:spcPts val="0"/>
              </a:spcAft>
              <a:buNone/>
            </a:pPr>
            <a:r>
              <a:rPr lang="tr-TR" sz="2800" i="1" dirty="0">
                <a:latin typeface="Arial" pitchFamily="34" charset="0"/>
                <a:ea typeface="Calibri"/>
                <a:cs typeface="Arial" pitchFamily="34" charset="0"/>
              </a:rPr>
              <a:t>	Onu aramadım. </a:t>
            </a:r>
            <a:r>
              <a:rPr lang="tr-TR" sz="2800" b="1" i="1" dirty="0">
                <a:latin typeface="Arial" pitchFamily="34" charset="0"/>
                <a:ea typeface="Calibri"/>
                <a:cs typeface="Arial" pitchFamily="34" charset="0"/>
              </a:rPr>
              <a:t>Çünkü </a:t>
            </a:r>
            <a:r>
              <a:rPr lang="tr-TR" sz="2800" i="1" dirty="0">
                <a:latin typeface="Arial" pitchFamily="34" charset="0"/>
                <a:ea typeface="Calibri"/>
                <a:cs typeface="Arial" pitchFamily="34" charset="0"/>
              </a:rPr>
              <a:t>onun beni aramasını bekledim. </a:t>
            </a:r>
            <a:endParaRPr lang="tr-TR" sz="2800" dirty="0">
              <a:latin typeface="Arial" pitchFamily="34" charset="0"/>
              <a:ea typeface="Calibri"/>
              <a:cs typeface="Arial" pitchFamily="34" charset="0"/>
            </a:endParaRPr>
          </a:p>
          <a:p>
            <a:pPr algn="just">
              <a:lnSpc>
                <a:spcPct val="150000"/>
              </a:lnSpc>
              <a:spcAft>
                <a:spcPts val="0"/>
              </a:spcAft>
              <a:buNone/>
            </a:pPr>
            <a:r>
              <a:rPr lang="tr-TR" sz="2800" i="1" dirty="0">
                <a:latin typeface="Arial" pitchFamily="34" charset="0"/>
                <a:ea typeface="Calibri"/>
                <a:cs typeface="Arial" pitchFamily="34" charset="0"/>
              </a:rPr>
              <a:t>	Her şeyin fiyatı çok arttı. </a:t>
            </a:r>
            <a:r>
              <a:rPr lang="tr-TR" sz="2800" b="1" i="1" dirty="0">
                <a:latin typeface="Arial" pitchFamily="34" charset="0"/>
                <a:ea typeface="Calibri"/>
                <a:cs typeface="Arial" pitchFamily="34" charset="0"/>
              </a:rPr>
              <a:t>Zira </a:t>
            </a:r>
            <a:r>
              <a:rPr lang="tr-TR" sz="2800" i="1" dirty="0">
                <a:latin typeface="Arial" pitchFamily="34" charset="0"/>
                <a:ea typeface="Calibri"/>
                <a:cs typeface="Arial" pitchFamily="34" charset="0"/>
              </a:rPr>
              <a:t>döviz yükseldi. </a:t>
            </a:r>
            <a:endParaRPr lang="tr-TR" sz="2800" dirty="0">
              <a:latin typeface="Arial" pitchFamily="34" charset="0"/>
              <a:ea typeface="Calibri"/>
              <a:cs typeface="Arial" pitchFamily="34" charset="0"/>
            </a:endParaRPr>
          </a:p>
          <a:p>
            <a:pPr>
              <a:buNone/>
            </a:pPr>
            <a:endParaRPr lang="tr-TR" sz="2800" dirty="0">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42844" y="928670"/>
            <a:ext cx="9001156" cy="4824426"/>
          </a:xfrm>
        </p:spPr>
        <p:txBody>
          <a:bodyPr>
            <a:normAutofit lnSpcReduction="10000"/>
          </a:bodyPr>
          <a:lstStyle/>
          <a:p>
            <a:pPr>
              <a:lnSpc>
                <a:spcPct val="150000"/>
              </a:lnSpc>
              <a:spcAft>
                <a:spcPts val="0"/>
              </a:spcAft>
              <a:buNone/>
            </a:pPr>
            <a:r>
              <a:rPr lang="tr-TR" sz="2800" b="1" dirty="0">
                <a:latin typeface="Arial" pitchFamily="34" charset="0"/>
                <a:ea typeface="Calibri"/>
                <a:cs typeface="Arial" pitchFamily="34" charset="0"/>
              </a:rPr>
              <a:t>	Karşılaştırma İlişkisi: </a:t>
            </a:r>
            <a:r>
              <a:rPr lang="tr-TR" sz="2800" dirty="0">
                <a:latin typeface="Arial" pitchFamily="34" charset="0"/>
                <a:ea typeface="Calibri"/>
                <a:cs typeface="Arial" pitchFamily="34" charset="0"/>
              </a:rPr>
              <a:t>Cümleler karşılaştırma ilişkisiyle de bağlanabilir. </a:t>
            </a:r>
          </a:p>
          <a:p>
            <a:pPr>
              <a:lnSpc>
                <a:spcPct val="150000"/>
              </a:lnSpc>
              <a:spcAft>
                <a:spcPts val="0"/>
              </a:spcAft>
              <a:buNone/>
            </a:pPr>
            <a:r>
              <a:rPr lang="tr-TR" sz="2800" i="1" dirty="0">
                <a:latin typeface="Arial" pitchFamily="34" charset="0"/>
                <a:ea typeface="Calibri"/>
                <a:cs typeface="Arial" pitchFamily="34" charset="0"/>
              </a:rPr>
              <a:t>	Bugün kendimi </a:t>
            </a:r>
            <a:r>
              <a:rPr lang="tr-TR" sz="2800" b="1" i="1" dirty="0">
                <a:latin typeface="Arial" pitchFamily="34" charset="0"/>
                <a:ea typeface="Calibri"/>
                <a:cs typeface="Arial" pitchFamily="34" charset="0"/>
              </a:rPr>
              <a:t>daha iyi </a:t>
            </a:r>
            <a:r>
              <a:rPr lang="tr-TR" sz="2800" i="1" dirty="0">
                <a:latin typeface="Arial" pitchFamily="34" charset="0"/>
                <a:ea typeface="Calibri"/>
                <a:cs typeface="Arial" pitchFamily="34" charset="0"/>
              </a:rPr>
              <a:t>hissediyorum. </a:t>
            </a:r>
          </a:p>
          <a:p>
            <a:pPr>
              <a:lnSpc>
                <a:spcPct val="150000"/>
              </a:lnSpc>
              <a:spcAft>
                <a:spcPts val="0"/>
              </a:spcAft>
              <a:buNone/>
            </a:pPr>
            <a:r>
              <a:rPr lang="tr-TR" sz="2800" i="1" dirty="0">
                <a:latin typeface="Arial" pitchFamily="34" charset="0"/>
                <a:ea typeface="Calibri"/>
                <a:cs typeface="Arial" pitchFamily="34" charset="0"/>
              </a:rPr>
              <a:t>	Dün çok kötüydüm. </a:t>
            </a:r>
          </a:p>
          <a:p>
            <a:pPr>
              <a:lnSpc>
                <a:spcPct val="150000"/>
              </a:lnSpc>
              <a:buNone/>
            </a:pPr>
            <a:r>
              <a:rPr lang="tr-TR" sz="2800" b="1" dirty="0">
                <a:latin typeface="Arial" pitchFamily="34" charset="0"/>
                <a:ea typeface="Calibri"/>
                <a:cs typeface="Arial" pitchFamily="34" charset="0"/>
              </a:rPr>
              <a:t>	Sürdürme İlişkisi: </a:t>
            </a:r>
            <a:r>
              <a:rPr lang="tr-TR" sz="2800" dirty="0">
                <a:latin typeface="Arial" pitchFamily="34" charset="0"/>
                <a:ea typeface="Calibri"/>
                <a:cs typeface="Arial" pitchFamily="34" charset="0"/>
              </a:rPr>
              <a:t>Aynı anlam sürdürülecekse ya da aynı anlamın bir başka yönü vurgulanacaksa uygun bağlaçlar kullanılabilir.</a:t>
            </a:r>
          </a:p>
          <a:p>
            <a:pPr>
              <a:buNone/>
            </a:pPr>
            <a:endParaRPr lang="tr-TR" sz="28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354</TotalTime>
  <Words>224</Words>
  <Application>Microsoft Office PowerPoint</Application>
  <PresentationFormat>Ekran Gösterisi (4:3)</PresentationFormat>
  <Paragraphs>96</Paragraphs>
  <Slides>45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45</vt:i4>
      </vt:variant>
    </vt:vector>
  </HeadingPairs>
  <TitlesOfParts>
    <vt:vector size="51" baseType="lpstr">
      <vt:lpstr>Arial</vt:lpstr>
      <vt:lpstr>Calibri</vt:lpstr>
      <vt:lpstr>Constantia</vt:lpstr>
      <vt:lpstr>Times New Roman</vt:lpstr>
      <vt:lpstr>Wingdings 2</vt:lpstr>
      <vt:lpstr>Akış</vt:lpstr>
      <vt:lpstr>Paragrafta Cümle Düzeni </vt:lpstr>
      <vt:lpstr>Biçimsel Uyum  </vt:lpstr>
      <vt:lpstr>Bağlayıcı Öğeler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Gönderimler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Cümleler Arasında Anlam Uyumu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Paragrafta Cümle Düzeni</dc:title>
  <dc:creator>a</dc:creator>
  <cp:lastModifiedBy>Kevser CANDEMİR</cp:lastModifiedBy>
  <cp:revision>37</cp:revision>
  <dcterms:created xsi:type="dcterms:W3CDTF">2020-09-23T16:13:44Z</dcterms:created>
  <dcterms:modified xsi:type="dcterms:W3CDTF">2020-10-13T19:25:06Z</dcterms:modified>
</cp:coreProperties>
</file>