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68" r:id="rId3"/>
    <p:sldId id="272" r:id="rId4"/>
    <p:sldId id="270" r:id="rId5"/>
    <p:sldId id="271" r:id="rId6"/>
    <p:sldId id="269" r:id="rId7"/>
    <p:sldId id="273" r:id="rId8"/>
    <p:sldId id="274" r:id="rId9"/>
    <p:sldId id="275" r:id="rId10"/>
    <p:sldId id="276" r:id="rId11"/>
    <p:sldId id="277" r:id="rId12"/>
    <p:sldId id="278" r:id="rId13"/>
    <p:sldId id="279" r:id="rId14"/>
    <p:sldId id="280" r:id="rId15"/>
    <p:sldId id="281" r:id="rId16"/>
    <p:sldId id="283" r:id="rId17"/>
    <p:sldId id="284" r:id="rId18"/>
    <p:sldId id="286" r:id="rId19"/>
    <p:sldId id="288" r:id="rId20"/>
    <p:sldId id="287" r:id="rId21"/>
    <p:sldId id="289" r:id="rId22"/>
    <p:sldId id="290" r:id="rId23"/>
    <p:sldId id="291" r:id="rId24"/>
    <p:sldId id="292" r:id="rId25"/>
    <p:sldId id="293" r:id="rId26"/>
  </p:sldIdLst>
  <p:sldSz cx="9144000" cy="5715000" type="screen16x10"/>
  <p:notesSz cx="6858000" cy="9144000"/>
  <p:custDataLst>
    <p:tags r:id="rId29"/>
  </p:custDataLst>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6" autoAdjust="0"/>
    <p:restoredTop sz="88151" autoAdjust="0"/>
  </p:normalViewPr>
  <p:slideViewPr>
    <p:cSldViewPr>
      <p:cViewPr varScale="1">
        <p:scale>
          <a:sx n="37" d="100"/>
          <a:sy n="37" d="100"/>
        </p:scale>
        <p:origin x="720" y="38"/>
      </p:cViewPr>
      <p:guideLst>
        <p:guide orient="horz" pos="180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101" d="100"/>
          <a:sy n="101" d="100"/>
        </p:scale>
        <p:origin x="2670"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B3AF21-A46C-47EF-957D-6D742F0457D4}" type="doc">
      <dgm:prSet loTypeId="urn:microsoft.com/office/officeart/2005/8/layout/hierarchy5" loCatId="hierarchy" qsTypeId="urn:microsoft.com/office/officeart/2005/8/quickstyle/simple2" qsCatId="simple" csTypeId="urn:microsoft.com/office/officeart/2005/8/colors/accent1_1" csCatId="accent1" phldr="1"/>
      <dgm:spPr/>
      <dgm:t>
        <a:bodyPr/>
        <a:lstStyle/>
        <a:p>
          <a:endParaRPr lang="tr-TR"/>
        </a:p>
      </dgm:t>
    </dgm:pt>
    <dgm:pt modelId="{498C7EC6-B3E6-4F29-8449-34393E7DBAF9}">
      <dgm:prSet phldrT="[Metin]" custT="1"/>
      <dgm:spPr>
        <a:ln w="12700">
          <a:solidFill>
            <a:schemeClr val="accent1">
              <a:lumMod val="75000"/>
            </a:schemeClr>
          </a:solidFill>
        </a:ln>
      </dgm:spPr>
      <dgm:t>
        <a:bodyPr/>
        <a:lstStyle/>
        <a:p>
          <a:r>
            <a:rPr lang="tr-TR" sz="1800" b="1" dirty="0" smtClean="0">
              <a:latin typeface="+mn-lt"/>
              <a:cs typeface="Times New Roman" panose="02020603050405020304" pitchFamily="18" charset="0"/>
            </a:rPr>
            <a:t>Paragraf türleri</a:t>
          </a:r>
          <a:endParaRPr lang="tr-TR" sz="2000" b="1" dirty="0">
            <a:latin typeface="+mn-lt"/>
            <a:cs typeface="Times New Roman" panose="02020603050405020304" pitchFamily="18" charset="0"/>
          </a:endParaRPr>
        </a:p>
      </dgm:t>
    </dgm:pt>
    <dgm:pt modelId="{A6D7BC44-C4C3-4321-B572-98676138DA47}" type="parTrans" cxnId="{49A5926D-2D40-4109-B99D-A5C3985C908F}">
      <dgm:prSet/>
      <dgm:spPr/>
      <dgm:t>
        <a:bodyPr/>
        <a:lstStyle/>
        <a:p>
          <a:endParaRPr lang="tr-TR"/>
        </a:p>
      </dgm:t>
    </dgm:pt>
    <dgm:pt modelId="{E9F7F31E-F940-46FF-9AC1-BFF8E97ADBBC}" type="sibTrans" cxnId="{49A5926D-2D40-4109-B99D-A5C3985C908F}">
      <dgm:prSet/>
      <dgm:spPr/>
      <dgm:t>
        <a:bodyPr/>
        <a:lstStyle/>
        <a:p>
          <a:endParaRPr lang="tr-TR"/>
        </a:p>
      </dgm:t>
    </dgm:pt>
    <dgm:pt modelId="{E5122648-98FB-439A-8CA0-FA0497B4AA36}">
      <dgm:prSet phldrT="[Metin]" custT="1"/>
      <dgm:spPr>
        <a:ln w="12700">
          <a:solidFill>
            <a:schemeClr val="accent1">
              <a:lumMod val="75000"/>
            </a:schemeClr>
          </a:solidFill>
        </a:ln>
      </dgm:spPr>
      <dgm:t>
        <a:bodyPr/>
        <a:lstStyle/>
        <a:p>
          <a:r>
            <a:rPr lang="tr-TR" sz="1800" dirty="0" smtClean="0">
              <a:latin typeface="+mn-lt"/>
              <a:cs typeface="Times New Roman" panose="02020603050405020304" pitchFamily="18" charset="0"/>
            </a:rPr>
            <a:t>Giriş paragrafı</a:t>
          </a:r>
          <a:endParaRPr lang="tr-TR" sz="2000" dirty="0">
            <a:latin typeface="+mn-lt"/>
            <a:cs typeface="Times New Roman" panose="02020603050405020304" pitchFamily="18" charset="0"/>
          </a:endParaRPr>
        </a:p>
      </dgm:t>
    </dgm:pt>
    <dgm:pt modelId="{F138A698-2D38-4803-AB40-CAA37ED5A4FB}" type="parTrans" cxnId="{010A63F9-4C7D-49B2-9565-02AD3EA58F7F}">
      <dgm:prSet/>
      <dgm:spPr/>
      <dgm:t>
        <a:bodyPr/>
        <a:lstStyle/>
        <a:p>
          <a:endParaRPr lang="tr-TR"/>
        </a:p>
      </dgm:t>
    </dgm:pt>
    <dgm:pt modelId="{BC7C1F55-BF04-44E5-A93A-830A6B101617}" type="sibTrans" cxnId="{010A63F9-4C7D-49B2-9565-02AD3EA58F7F}">
      <dgm:prSet/>
      <dgm:spPr/>
      <dgm:t>
        <a:bodyPr/>
        <a:lstStyle/>
        <a:p>
          <a:endParaRPr lang="tr-TR"/>
        </a:p>
      </dgm:t>
    </dgm:pt>
    <dgm:pt modelId="{57DBE5F4-0DBD-4741-A339-E5972F5814F9}">
      <dgm:prSet phldrT="[Metin]" custT="1"/>
      <dgm:spPr>
        <a:ln w="12700">
          <a:solidFill>
            <a:schemeClr val="accent1">
              <a:lumMod val="75000"/>
            </a:schemeClr>
          </a:solidFill>
        </a:ln>
      </dgm:spPr>
      <dgm:t>
        <a:bodyPr/>
        <a:lstStyle/>
        <a:p>
          <a:r>
            <a:rPr lang="tr-TR" sz="1800" dirty="0" smtClean="0">
              <a:latin typeface="+mn-lt"/>
              <a:cs typeface="Times New Roman" panose="02020603050405020304" pitchFamily="18" charset="0"/>
            </a:rPr>
            <a:t>Gelişme paragrafı</a:t>
          </a:r>
        </a:p>
      </dgm:t>
    </dgm:pt>
    <dgm:pt modelId="{EC9CF087-6C2C-4D01-A480-50B296A66E07}" type="parTrans" cxnId="{EBACFA7E-660C-4491-ACCF-BFB6A6D9F5E9}">
      <dgm:prSet/>
      <dgm:spPr/>
      <dgm:t>
        <a:bodyPr/>
        <a:lstStyle/>
        <a:p>
          <a:endParaRPr lang="tr-TR"/>
        </a:p>
      </dgm:t>
    </dgm:pt>
    <dgm:pt modelId="{42DCC324-C496-4D67-A03F-33809AF41566}" type="sibTrans" cxnId="{EBACFA7E-660C-4491-ACCF-BFB6A6D9F5E9}">
      <dgm:prSet/>
      <dgm:spPr/>
      <dgm:t>
        <a:bodyPr/>
        <a:lstStyle/>
        <a:p>
          <a:endParaRPr lang="tr-TR"/>
        </a:p>
      </dgm:t>
    </dgm:pt>
    <dgm:pt modelId="{964861D8-1448-4C8C-A963-7F686A87D9CA}">
      <dgm:prSet phldrT="[Metin]" custT="1"/>
      <dgm:spPr>
        <a:ln w="12700">
          <a:solidFill>
            <a:schemeClr val="accent1">
              <a:lumMod val="75000"/>
            </a:schemeClr>
          </a:solidFill>
        </a:ln>
      </dgm:spPr>
      <dgm:t>
        <a:bodyPr/>
        <a:lstStyle/>
        <a:p>
          <a:r>
            <a:rPr lang="tr-TR" sz="1800" dirty="0" smtClean="0">
              <a:latin typeface="+mn-lt"/>
              <a:cs typeface="Times New Roman" panose="02020603050405020304" pitchFamily="18" charset="0"/>
            </a:rPr>
            <a:t>Sonuç paragrafı</a:t>
          </a:r>
          <a:endParaRPr lang="tr-TR" sz="1800" dirty="0">
            <a:latin typeface="+mn-lt"/>
            <a:cs typeface="Times New Roman" panose="02020603050405020304" pitchFamily="18" charset="0"/>
          </a:endParaRPr>
        </a:p>
      </dgm:t>
    </dgm:pt>
    <dgm:pt modelId="{08094D3D-99FD-4D30-A31E-0EB991FAC60D}" type="parTrans" cxnId="{4942A2BC-AFEF-4AF7-92BE-36B753BC5DD8}">
      <dgm:prSet/>
      <dgm:spPr/>
      <dgm:t>
        <a:bodyPr/>
        <a:lstStyle/>
        <a:p>
          <a:endParaRPr lang="tr-TR"/>
        </a:p>
      </dgm:t>
    </dgm:pt>
    <dgm:pt modelId="{E2AFB890-686C-4731-827E-F1BE55FFCE48}" type="sibTrans" cxnId="{4942A2BC-AFEF-4AF7-92BE-36B753BC5DD8}">
      <dgm:prSet/>
      <dgm:spPr/>
      <dgm:t>
        <a:bodyPr/>
        <a:lstStyle/>
        <a:p>
          <a:endParaRPr lang="tr-TR"/>
        </a:p>
      </dgm:t>
    </dgm:pt>
    <dgm:pt modelId="{FBC5E80C-47FC-4C3B-AC4B-57B26B470FF4}" type="pres">
      <dgm:prSet presAssocID="{85B3AF21-A46C-47EF-957D-6D742F0457D4}" presName="mainComposite" presStyleCnt="0">
        <dgm:presLayoutVars>
          <dgm:chPref val="1"/>
          <dgm:dir/>
          <dgm:animOne val="branch"/>
          <dgm:animLvl val="lvl"/>
          <dgm:resizeHandles val="exact"/>
        </dgm:presLayoutVars>
      </dgm:prSet>
      <dgm:spPr/>
      <dgm:t>
        <a:bodyPr/>
        <a:lstStyle/>
        <a:p>
          <a:endParaRPr lang="tr-TR"/>
        </a:p>
      </dgm:t>
    </dgm:pt>
    <dgm:pt modelId="{51D9E1C8-ADB5-4F18-83EB-F3A2FE1B6F05}" type="pres">
      <dgm:prSet presAssocID="{85B3AF21-A46C-47EF-957D-6D742F0457D4}" presName="hierFlow" presStyleCnt="0"/>
      <dgm:spPr/>
    </dgm:pt>
    <dgm:pt modelId="{F0CC9DCC-9DFE-4700-BAFD-1A12F6DA85E6}" type="pres">
      <dgm:prSet presAssocID="{85B3AF21-A46C-47EF-957D-6D742F0457D4}" presName="hierChild1" presStyleCnt="0">
        <dgm:presLayoutVars>
          <dgm:chPref val="1"/>
          <dgm:animOne val="branch"/>
          <dgm:animLvl val="lvl"/>
        </dgm:presLayoutVars>
      </dgm:prSet>
      <dgm:spPr/>
    </dgm:pt>
    <dgm:pt modelId="{AF52139E-C53C-4892-9E9C-0225C4B0A739}" type="pres">
      <dgm:prSet presAssocID="{498C7EC6-B3E6-4F29-8449-34393E7DBAF9}" presName="Name17" presStyleCnt="0"/>
      <dgm:spPr/>
    </dgm:pt>
    <dgm:pt modelId="{95B23B48-459F-4631-9193-D01E730810DB}" type="pres">
      <dgm:prSet presAssocID="{498C7EC6-B3E6-4F29-8449-34393E7DBAF9}" presName="level1Shape" presStyleLbl="node0" presStyleIdx="0" presStyleCnt="1">
        <dgm:presLayoutVars>
          <dgm:chPref val="3"/>
        </dgm:presLayoutVars>
      </dgm:prSet>
      <dgm:spPr/>
      <dgm:t>
        <a:bodyPr/>
        <a:lstStyle/>
        <a:p>
          <a:endParaRPr lang="tr-TR"/>
        </a:p>
      </dgm:t>
    </dgm:pt>
    <dgm:pt modelId="{63F4AB6E-A135-4A51-A761-39E0932CC422}" type="pres">
      <dgm:prSet presAssocID="{498C7EC6-B3E6-4F29-8449-34393E7DBAF9}" presName="hierChild2" presStyleCnt="0"/>
      <dgm:spPr/>
    </dgm:pt>
    <dgm:pt modelId="{3331A01A-15EA-4461-803C-834D175A809B}" type="pres">
      <dgm:prSet presAssocID="{F138A698-2D38-4803-AB40-CAA37ED5A4FB}" presName="Name25" presStyleLbl="parChTrans1D2" presStyleIdx="0" presStyleCnt="3"/>
      <dgm:spPr/>
      <dgm:t>
        <a:bodyPr/>
        <a:lstStyle/>
        <a:p>
          <a:endParaRPr lang="tr-TR"/>
        </a:p>
      </dgm:t>
    </dgm:pt>
    <dgm:pt modelId="{AC19B79A-C9DD-42E4-8DF0-BFE1584CF897}" type="pres">
      <dgm:prSet presAssocID="{F138A698-2D38-4803-AB40-CAA37ED5A4FB}" presName="connTx" presStyleLbl="parChTrans1D2" presStyleIdx="0" presStyleCnt="3"/>
      <dgm:spPr/>
      <dgm:t>
        <a:bodyPr/>
        <a:lstStyle/>
        <a:p>
          <a:endParaRPr lang="tr-TR"/>
        </a:p>
      </dgm:t>
    </dgm:pt>
    <dgm:pt modelId="{5766ADD2-1858-4975-B65F-4138AE549E6D}" type="pres">
      <dgm:prSet presAssocID="{E5122648-98FB-439A-8CA0-FA0497B4AA36}" presName="Name30" presStyleCnt="0"/>
      <dgm:spPr/>
    </dgm:pt>
    <dgm:pt modelId="{7518B1C7-FBC6-4640-AE8B-165DD86A2932}" type="pres">
      <dgm:prSet presAssocID="{E5122648-98FB-439A-8CA0-FA0497B4AA36}" presName="level2Shape" presStyleLbl="node2" presStyleIdx="0" presStyleCnt="3"/>
      <dgm:spPr/>
      <dgm:t>
        <a:bodyPr/>
        <a:lstStyle/>
        <a:p>
          <a:endParaRPr lang="tr-TR"/>
        </a:p>
      </dgm:t>
    </dgm:pt>
    <dgm:pt modelId="{DB07A477-3A6A-4E61-B5C8-5A0ACE99F161}" type="pres">
      <dgm:prSet presAssocID="{E5122648-98FB-439A-8CA0-FA0497B4AA36}" presName="hierChild3" presStyleCnt="0"/>
      <dgm:spPr/>
    </dgm:pt>
    <dgm:pt modelId="{E1765327-06FE-46EF-8A5D-EC5C70EB3E56}" type="pres">
      <dgm:prSet presAssocID="{EC9CF087-6C2C-4D01-A480-50B296A66E07}" presName="Name25" presStyleLbl="parChTrans1D2" presStyleIdx="1" presStyleCnt="3"/>
      <dgm:spPr/>
      <dgm:t>
        <a:bodyPr/>
        <a:lstStyle/>
        <a:p>
          <a:endParaRPr lang="tr-TR"/>
        </a:p>
      </dgm:t>
    </dgm:pt>
    <dgm:pt modelId="{89FD436C-0844-4759-9482-B526552539E7}" type="pres">
      <dgm:prSet presAssocID="{EC9CF087-6C2C-4D01-A480-50B296A66E07}" presName="connTx" presStyleLbl="parChTrans1D2" presStyleIdx="1" presStyleCnt="3"/>
      <dgm:spPr/>
      <dgm:t>
        <a:bodyPr/>
        <a:lstStyle/>
        <a:p>
          <a:endParaRPr lang="tr-TR"/>
        </a:p>
      </dgm:t>
    </dgm:pt>
    <dgm:pt modelId="{9D2A0EDD-F797-40FF-B5BA-517805E0F6AA}" type="pres">
      <dgm:prSet presAssocID="{57DBE5F4-0DBD-4741-A339-E5972F5814F9}" presName="Name30" presStyleCnt="0"/>
      <dgm:spPr/>
    </dgm:pt>
    <dgm:pt modelId="{E5117F77-EAEE-45F5-9183-1EECECDBBB3D}" type="pres">
      <dgm:prSet presAssocID="{57DBE5F4-0DBD-4741-A339-E5972F5814F9}" presName="level2Shape" presStyleLbl="node2" presStyleIdx="1" presStyleCnt="3"/>
      <dgm:spPr/>
      <dgm:t>
        <a:bodyPr/>
        <a:lstStyle/>
        <a:p>
          <a:endParaRPr lang="tr-TR"/>
        </a:p>
      </dgm:t>
    </dgm:pt>
    <dgm:pt modelId="{CB2FAC95-24C8-406C-9412-AADF6531CD4A}" type="pres">
      <dgm:prSet presAssocID="{57DBE5F4-0DBD-4741-A339-E5972F5814F9}" presName="hierChild3" presStyleCnt="0"/>
      <dgm:spPr/>
    </dgm:pt>
    <dgm:pt modelId="{DF6DDC1F-2448-4C9C-9F3C-8FD416909B37}" type="pres">
      <dgm:prSet presAssocID="{08094D3D-99FD-4D30-A31E-0EB991FAC60D}" presName="Name25" presStyleLbl="parChTrans1D2" presStyleIdx="2" presStyleCnt="3"/>
      <dgm:spPr/>
      <dgm:t>
        <a:bodyPr/>
        <a:lstStyle/>
        <a:p>
          <a:endParaRPr lang="tr-TR"/>
        </a:p>
      </dgm:t>
    </dgm:pt>
    <dgm:pt modelId="{50D22310-F7FB-498F-AF49-AB988B8C972F}" type="pres">
      <dgm:prSet presAssocID="{08094D3D-99FD-4D30-A31E-0EB991FAC60D}" presName="connTx" presStyleLbl="parChTrans1D2" presStyleIdx="2" presStyleCnt="3"/>
      <dgm:spPr/>
      <dgm:t>
        <a:bodyPr/>
        <a:lstStyle/>
        <a:p>
          <a:endParaRPr lang="tr-TR"/>
        </a:p>
      </dgm:t>
    </dgm:pt>
    <dgm:pt modelId="{C3340EAA-6C96-4D37-B546-D8349696AEB1}" type="pres">
      <dgm:prSet presAssocID="{964861D8-1448-4C8C-A963-7F686A87D9CA}" presName="Name30" presStyleCnt="0"/>
      <dgm:spPr/>
    </dgm:pt>
    <dgm:pt modelId="{D4D7DF14-9F75-48BD-AE61-ED8BEF1928D0}" type="pres">
      <dgm:prSet presAssocID="{964861D8-1448-4C8C-A963-7F686A87D9CA}" presName="level2Shape" presStyleLbl="node2" presStyleIdx="2" presStyleCnt="3"/>
      <dgm:spPr/>
      <dgm:t>
        <a:bodyPr/>
        <a:lstStyle/>
        <a:p>
          <a:endParaRPr lang="tr-TR"/>
        </a:p>
      </dgm:t>
    </dgm:pt>
    <dgm:pt modelId="{62BF0675-52E2-47D1-B8D2-7917AE7F17F2}" type="pres">
      <dgm:prSet presAssocID="{964861D8-1448-4C8C-A963-7F686A87D9CA}" presName="hierChild3" presStyleCnt="0"/>
      <dgm:spPr/>
    </dgm:pt>
    <dgm:pt modelId="{CF6E34D3-8158-491A-A8BC-63AF05D82816}" type="pres">
      <dgm:prSet presAssocID="{85B3AF21-A46C-47EF-957D-6D742F0457D4}" presName="bgShapesFlow" presStyleCnt="0"/>
      <dgm:spPr/>
    </dgm:pt>
  </dgm:ptLst>
  <dgm:cxnLst>
    <dgm:cxn modelId="{548D4171-8D78-46BF-9814-4C2674C431D8}" type="presOf" srcId="{85B3AF21-A46C-47EF-957D-6D742F0457D4}" destId="{FBC5E80C-47FC-4C3B-AC4B-57B26B470FF4}" srcOrd="0" destOrd="0" presId="urn:microsoft.com/office/officeart/2005/8/layout/hierarchy5"/>
    <dgm:cxn modelId="{9009A5A4-AEB2-44C9-B265-15F50D7EE45E}" type="presOf" srcId="{08094D3D-99FD-4D30-A31E-0EB991FAC60D}" destId="{50D22310-F7FB-498F-AF49-AB988B8C972F}" srcOrd="1" destOrd="0" presId="urn:microsoft.com/office/officeart/2005/8/layout/hierarchy5"/>
    <dgm:cxn modelId="{5AF9DFB2-CA5C-4AC3-B73C-42382CCE81F2}" type="presOf" srcId="{964861D8-1448-4C8C-A963-7F686A87D9CA}" destId="{D4D7DF14-9F75-48BD-AE61-ED8BEF1928D0}" srcOrd="0" destOrd="0" presId="urn:microsoft.com/office/officeart/2005/8/layout/hierarchy5"/>
    <dgm:cxn modelId="{316CEC8C-E038-4032-8B6F-2AB7CC84C158}" type="presOf" srcId="{498C7EC6-B3E6-4F29-8449-34393E7DBAF9}" destId="{95B23B48-459F-4631-9193-D01E730810DB}" srcOrd="0" destOrd="0" presId="urn:microsoft.com/office/officeart/2005/8/layout/hierarchy5"/>
    <dgm:cxn modelId="{34180D63-AEA5-4601-BF07-3C4102420AA0}" type="presOf" srcId="{F138A698-2D38-4803-AB40-CAA37ED5A4FB}" destId="{AC19B79A-C9DD-42E4-8DF0-BFE1584CF897}" srcOrd="1" destOrd="0" presId="urn:microsoft.com/office/officeart/2005/8/layout/hierarchy5"/>
    <dgm:cxn modelId="{09A214A5-9F3F-46B9-90B3-FDB1CB0055DE}" type="presOf" srcId="{EC9CF087-6C2C-4D01-A480-50B296A66E07}" destId="{E1765327-06FE-46EF-8A5D-EC5C70EB3E56}" srcOrd="0" destOrd="0" presId="urn:microsoft.com/office/officeart/2005/8/layout/hierarchy5"/>
    <dgm:cxn modelId="{4942A2BC-AFEF-4AF7-92BE-36B753BC5DD8}" srcId="{498C7EC6-B3E6-4F29-8449-34393E7DBAF9}" destId="{964861D8-1448-4C8C-A963-7F686A87D9CA}" srcOrd="2" destOrd="0" parTransId="{08094D3D-99FD-4D30-A31E-0EB991FAC60D}" sibTransId="{E2AFB890-686C-4731-827E-F1BE55FFCE48}"/>
    <dgm:cxn modelId="{49A5926D-2D40-4109-B99D-A5C3985C908F}" srcId="{85B3AF21-A46C-47EF-957D-6D742F0457D4}" destId="{498C7EC6-B3E6-4F29-8449-34393E7DBAF9}" srcOrd="0" destOrd="0" parTransId="{A6D7BC44-C4C3-4321-B572-98676138DA47}" sibTransId="{E9F7F31E-F940-46FF-9AC1-BFF8E97ADBBC}"/>
    <dgm:cxn modelId="{EBACFA7E-660C-4491-ACCF-BFB6A6D9F5E9}" srcId="{498C7EC6-B3E6-4F29-8449-34393E7DBAF9}" destId="{57DBE5F4-0DBD-4741-A339-E5972F5814F9}" srcOrd="1" destOrd="0" parTransId="{EC9CF087-6C2C-4D01-A480-50B296A66E07}" sibTransId="{42DCC324-C496-4D67-A03F-33809AF41566}"/>
    <dgm:cxn modelId="{EA25783A-E0DD-477C-B59F-C1A4F56E7551}" type="presOf" srcId="{F138A698-2D38-4803-AB40-CAA37ED5A4FB}" destId="{3331A01A-15EA-4461-803C-834D175A809B}" srcOrd="0" destOrd="0" presId="urn:microsoft.com/office/officeart/2005/8/layout/hierarchy5"/>
    <dgm:cxn modelId="{BEA9CD24-B6C4-4E56-AC79-816CC30FD127}" type="presOf" srcId="{08094D3D-99FD-4D30-A31E-0EB991FAC60D}" destId="{DF6DDC1F-2448-4C9C-9F3C-8FD416909B37}" srcOrd="0" destOrd="0" presId="urn:microsoft.com/office/officeart/2005/8/layout/hierarchy5"/>
    <dgm:cxn modelId="{2D6D753C-14C5-4EFB-8D0D-70CD3BB88F8D}" type="presOf" srcId="{EC9CF087-6C2C-4D01-A480-50B296A66E07}" destId="{89FD436C-0844-4759-9482-B526552539E7}" srcOrd="1" destOrd="0" presId="urn:microsoft.com/office/officeart/2005/8/layout/hierarchy5"/>
    <dgm:cxn modelId="{CFEC242A-1B08-4D5A-821F-0A3954D09F31}" type="presOf" srcId="{57DBE5F4-0DBD-4741-A339-E5972F5814F9}" destId="{E5117F77-EAEE-45F5-9183-1EECECDBBB3D}" srcOrd="0" destOrd="0" presId="urn:microsoft.com/office/officeart/2005/8/layout/hierarchy5"/>
    <dgm:cxn modelId="{78A1C615-FAAB-43F0-911E-A41E39CF8A36}" type="presOf" srcId="{E5122648-98FB-439A-8CA0-FA0497B4AA36}" destId="{7518B1C7-FBC6-4640-AE8B-165DD86A2932}" srcOrd="0" destOrd="0" presId="urn:microsoft.com/office/officeart/2005/8/layout/hierarchy5"/>
    <dgm:cxn modelId="{010A63F9-4C7D-49B2-9565-02AD3EA58F7F}" srcId="{498C7EC6-B3E6-4F29-8449-34393E7DBAF9}" destId="{E5122648-98FB-439A-8CA0-FA0497B4AA36}" srcOrd="0" destOrd="0" parTransId="{F138A698-2D38-4803-AB40-CAA37ED5A4FB}" sibTransId="{BC7C1F55-BF04-44E5-A93A-830A6B101617}"/>
    <dgm:cxn modelId="{32600BB4-7C30-4750-A921-AB484A72DA30}" type="presParOf" srcId="{FBC5E80C-47FC-4C3B-AC4B-57B26B470FF4}" destId="{51D9E1C8-ADB5-4F18-83EB-F3A2FE1B6F05}" srcOrd="0" destOrd="0" presId="urn:microsoft.com/office/officeart/2005/8/layout/hierarchy5"/>
    <dgm:cxn modelId="{32F34224-395E-44CF-885C-88B4A8A68001}" type="presParOf" srcId="{51D9E1C8-ADB5-4F18-83EB-F3A2FE1B6F05}" destId="{F0CC9DCC-9DFE-4700-BAFD-1A12F6DA85E6}" srcOrd="0" destOrd="0" presId="urn:microsoft.com/office/officeart/2005/8/layout/hierarchy5"/>
    <dgm:cxn modelId="{0FD57266-ED7E-4412-AA6C-06730B0868C5}" type="presParOf" srcId="{F0CC9DCC-9DFE-4700-BAFD-1A12F6DA85E6}" destId="{AF52139E-C53C-4892-9E9C-0225C4B0A739}" srcOrd="0" destOrd="0" presId="urn:microsoft.com/office/officeart/2005/8/layout/hierarchy5"/>
    <dgm:cxn modelId="{2A97D86B-82AE-46AF-AA6B-F618764C779F}" type="presParOf" srcId="{AF52139E-C53C-4892-9E9C-0225C4B0A739}" destId="{95B23B48-459F-4631-9193-D01E730810DB}" srcOrd="0" destOrd="0" presId="urn:microsoft.com/office/officeart/2005/8/layout/hierarchy5"/>
    <dgm:cxn modelId="{B13DF975-583E-43B1-B8C6-2889C06DB74A}" type="presParOf" srcId="{AF52139E-C53C-4892-9E9C-0225C4B0A739}" destId="{63F4AB6E-A135-4A51-A761-39E0932CC422}" srcOrd="1" destOrd="0" presId="urn:microsoft.com/office/officeart/2005/8/layout/hierarchy5"/>
    <dgm:cxn modelId="{4B5AECCD-3434-48F9-A64B-68549FB2591B}" type="presParOf" srcId="{63F4AB6E-A135-4A51-A761-39E0932CC422}" destId="{3331A01A-15EA-4461-803C-834D175A809B}" srcOrd="0" destOrd="0" presId="urn:microsoft.com/office/officeart/2005/8/layout/hierarchy5"/>
    <dgm:cxn modelId="{BFF75649-FE31-47BA-83AA-5464D281A510}" type="presParOf" srcId="{3331A01A-15EA-4461-803C-834D175A809B}" destId="{AC19B79A-C9DD-42E4-8DF0-BFE1584CF897}" srcOrd="0" destOrd="0" presId="urn:microsoft.com/office/officeart/2005/8/layout/hierarchy5"/>
    <dgm:cxn modelId="{DD183AC2-B52C-4146-B77B-0541913C69C5}" type="presParOf" srcId="{63F4AB6E-A135-4A51-A761-39E0932CC422}" destId="{5766ADD2-1858-4975-B65F-4138AE549E6D}" srcOrd="1" destOrd="0" presId="urn:microsoft.com/office/officeart/2005/8/layout/hierarchy5"/>
    <dgm:cxn modelId="{B928B044-885A-4896-B013-3C59A9CD177F}" type="presParOf" srcId="{5766ADD2-1858-4975-B65F-4138AE549E6D}" destId="{7518B1C7-FBC6-4640-AE8B-165DD86A2932}" srcOrd="0" destOrd="0" presId="urn:microsoft.com/office/officeart/2005/8/layout/hierarchy5"/>
    <dgm:cxn modelId="{81F410F6-114A-4AE3-8450-2E3626FC57A3}" type="presParOf" srcId="{5766ADD2-1858-4975-B65F-4138AE549E6D}" destId="{DB07A477-3A6A-4E61-B5C8-5A0ACE99F161}" srcOrd="1" destOrd="0" presId="urn:microsoft.com/office/officeart/2005/8/layout/hierarchy5"/>
    <dgm:cxn modelId="{0A478423-F8FF-40DB-8339-FD71236DB44C}" type="presParOf" srcId="{63F4AB6E-A135-4A51-A761-39E0932CC422}" destId="{E1765327-06FE-46EF-8A5D-EC5C70EB3E56}" srcOrd="2" destOrd="0" presId="urn:microsoft.com/office/officeart/2005/8/layout/hierarchy5"/>
    <dgm:cxn modelId="{B010D333-ABC0-4350-89B8-5A3DABED8D60}" type="presParOf" srcId="{E1765327-06FE-46EF-8A5D-EC5C70EB3E56}" destId="{89FD436C-0844-4759-9482-B526552539E7}" srcOrd="0" destOrd="0" presId="urn:microsoft.com/office/officeart/2005/8/layout/hierarchy5"/>
    <dgm:cxn modelId="{AA13B8C8-0225-42D0-9515-DB28DA8E3B38}" type="presParOf" srcId="{63F4AB6E-A135-4A51-A761-39E0932CC422}" destId="{9D2A0EDD-F797-40FF-B5BA-517805E0F6AA}" srcOrd="3" destOrd="0" presId="urn:microsoft.com/office/officeart/2005/8/layout/hierarchy5"/>
    <dgm:cxn modelId="{46714F8C-1556-454D-A016-D90B92FE8B74}" type="presParOf" srcId="{9D2A0EDD-F797-40FF-B5BA-517805E0F6AA}" destId="{E5117F77-EAEE-45F5-9183-1EECECDBBB3D}" srcOrd="0" destOrd="0" presId="urn:microsoft.com/office/officeart/2005/8/layout/hierarchy5"/>
    <dgm:cxn modelId="{407D3AEE-A404-4722-8FD3-DBF657039D2A}" type="presParOf" srcId="{9D2A0EDD-F797-40FF-B5BA-517805E0F6AA}" destId="{CB2FAC95-24C8-406C-9412-AADF6531CD4A}" srcOrd="1" destOrd="0" presId="urn:microsoft.com/office/officeart/2005/8/layout/hierarchy5"/>
    <dgm:cxn modelId="{F82D736C-6740-4ECE-83FB-E7BBC74848E5}" type="presParOf" srcId="{63F4AB6E-A135-4A51-A761-39E0932CC422}" destId="{DF6DDC1F-2448-4C9C-9F3C-8FD416909B37}" srcOrd="4" destOrd="0" presId="urn:microsoft.com/office/officeart/2005/8/layout/hierarchy5"/>
    <dgm:cxn modelId="{D9EA72F1-AB72-4BE8-AAF8-F670DA84DF01}" type="presParOf" srcId="{DF6DDC1F-2448-4C9C-9F3C-8FD416909B37}" destId="{50D22310-F7FB-498F-AF49-AB988B8C972F}" srcOrd="0" destOrd="0" presId="urn:microsoft.com/office/officeart/2005/8/layout/hierarchy5"/>
    <dgm:cxn modelId="{306B6B96-7CD1-4008-B57F-418C32F9BFF4}" type="presParOf" srcId="{63F4AB6E-A135-4A51-A761-39E0932CC422}" destId="{C3340EAA-6C96-4D37-B546-D8349696AEB1}" srcOrd="5" destOrd="0" presId="urn:microsoft.com/office/officeart/2005/8/layout/hierarchy5"/>
    <dgm:cxn modelId="{A3CBC2D0-370D-42F7-A14C-6C7BF5FB36C7}" type="presParOf" srcId="{C3340EAA-6C96-4D37-B546-D8349696AEB1}" destId="{D4D7DF14-9F75-48BD-AE61-ED8BEF1928D0}" srcOrd="0" destOrd="0" presId="urn:microsoft.com/office/officeart/2005/8/layout/hierarchy5"/>
    <dgm:cxn modelId="{A89C5180-2676-4500-A405-4E3598F86FE4}" type="presParOf" srcId="{C3340EAA-6C96-4D37-B546-D8349696AEB1}" destId="{62BF0675-52E2-47D1-B8D2-7917AE7F17F2}" srcOrd="1" destOrd="0" presId="urn:microsoft.com/office/officeart/2005/8/layout/hierarchy5"/>
    <dgm:cxn modelId="{F90DD767-2BCB-4F0B-B134-B0C3F9437707}" type="presParOf" srcId="{FBC5E80C-47FC-4C3B-AC4B-57B26B470FF4}" destId="{CF6E34D3-8158-491A-A8BC-63AF05D82816}"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06F173D-1505-46D1-9A55-7D1D33D08494}" type="datetimeFigureOut">
              <a:rPr lang="tr-TR"/>
              <a:pPr>
                <a:defRPr/>
              </a:pPr>
              <a:t>18.10.2020</a:t>
            </a:fld>
            <a:endParaRPr lang="tr-T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2A5F004-C082-4064-A114-5C0032397B79}" type="slidenum">
              <a:rPr lang="tr-TR"/>
              <a:pPr>
                <a:defRPr/>
              </a:pPr>
              <a:t>‹#›</a:t>
            </a:fld>
            <a:endParaRPr lang="tr-TR"/>
          </a:p>
        </p:txBody>
      </p:sp>
    </p:spTree>
    <p:extLst>
      <p:ext uri="{BB962C8B-B14F-4D97-AF65-F5344CB8AC3E}">
        <p14:creationId xmlns:p14="http://schemas.microsoft.com/office/powerpoint/2010/main" val="2967955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F66E2A5-771B-4844-88EA-9B614ABEA808}" type="datetimeFigureOut">
              <a:rPr lang="tr-TR"/>
              <a:pPr>
                <a:defRPr/>
              </a:pPr>
              <a:t>18.10.2020</a:t>
            </a:fld>
            <a:endParaRPr lang="tr-TR"/>
          </a:p>
        </p:txBody>
      </p:sp>
      <p:sp>
        <p:nvSpPr>
          <p:cNvPr id="4" name="Slayt Görüntüsü Yer Tutucusu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BCE62BA-3DAF-4AAD-9EE7-F96C10D0DA69}" type="slidenum">
              <a:rPr lang="tr-TR"/>
              <a:pPr>
                <a:defRPr/>
              </a:pPr>
              <a:t>‹#›</a:t>
            </a:fld>
            <a:endParaRPr lang="tr-TR"/>
          </a:p>
        </p:txBody>
      </p:sp>
    </p:spTree>
    <p:extLst>
      <p:ext uri="{BB962C8B-B14F-4D97-AF65-F5344CB8AC3E}">
        <p14:creationId xmlns:p14="http://schemas.microsoft.com/office/powerpoint/2010/main" val="8554387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ayt Görüntüsü Yer Tutucusu 1"/>
          <p:cNvSpPr>
            <a:spLocks noGrp="1" noRot="1" noChangeAspect="1"/>
          </p:cNvSpPr>
          <p:nvPr>
            <p:ph type="sldImg"/>
          </p:nvPr>
        </p:nvSpPr>
        <p:spPr bwMode="auto">
          <a:noFill/>
          <a:ln>
            <a:solidFill>
              <a:srgbClr val="000000"/>
            </a:solidFill>
            <a:miter lim="800000"/>
            <a:headEnd/>
            <a:tailEnd/>
          </a:ln>
        </p:spPr>
      </p:sp>
      <p:sp>
        <p:nvSpPr>
          <p:cNvPr id="11266"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dirty="0" smtClean="0">
              <a:ea typeface="Calibri" pitchFamily="34" charset="0"/>
              <a:cs typeface="Times New Roman" pitchFamily="18" charset="0"/>
            </a:endParaRPr>
          </a:p>
        </p:txBody>
      </p:sp>
      <p:sp>
        <p:nvSpPr>
          <p:cNvPr id="11267" name="Slayt Numarası Yer Tutucus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23BFC2-50A0-44D5-9BFB-B3FB70D2AE2E}" type="slidenum">
              <a:rPr lang="tr-TR">
                <a:cs typeface="Arial" charset="0"/>
              </a:rPr>
              <a:pPr fontAlgn="base">
                <a:spcBef>
                  <a:spcPct val="0"/>
                </a:spcBef>
                <a:spcAft>
                  <a:spcPct val="0"/>
                </a:spcAft>
                <a:defRPr/>
              </a:pPr>
              <a:t>1</a:t>
            </a:fld>
            <a:endParaRPr lang="tr-TR">
              <a:cs typeface="Arial" charset="0"/>
            </a:endParaRPr>
          </a:p>
        </p:txBody>
      </p:sp>
    </p:spTree>
    <p:extLst>
      <p:ext uri="{BB962C8B-B14F-4D97-AF65-F5344CB8AC3E}">
        <p14:creationId xmlns:p14="http://schemas.microsoft.com/office/powerpoint/2010/main" val="1051992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1"/>
          <p:cNvSpPr txBox="1"/>
          <p:nvPr userDrawn="1"/>
        </p:nvSpPr>
        <p:spPr>
          <a:xfrm>
            <a:off x="3959225" y="4441825"/>
            <a:ext cx="1152525" cy="276225"/>
          </a:xfrm>
          <a:prstGeom prst="rect">
            <a:avLst/>
          </a:prstGeom>
          <a:noFill/>
        </p:spPr>
        <p:txBody>
          <a:bodyPr>
            <a:spAutoFit/>
          </a:bodyPr>
          <a:lstStyle/>
          <a:p>
            <a:pPr algn="ctr" fontAlgn="auto">
              <a:spcBef>
                <a:spcPts val="0"/>
              </a:spcBef>
              <a:spcAft>
                <a:spcPts val="0"/>
              </a:spcAft>
              <a:defRPr/>
            </a:pPr>
            <a:r>
              <a:rPr lang="tr-TR" sz="1200" dirty="0">
                <a:solidFill>
                  <a:schemeClr val="bg1"/>
                </a:solidFill>
                <a:latin typeface="+mn-lt"/>
                <a:cs typeface="+mn-cs"/>
              </a:rPr>
              <a:t>Hazırlayan</a:t>
            </a:r>
          </a:p>
        </p:txBody>
      </p:sp>
      <p:pic>
        <p:nvPicPr>
          <p:cNvPr id="5" name="Picture 3"/>
          <p:cNvPicPr>
            <a:picLocks noChangeAspect="1"/>
          </p:cNvPicPr>
          <p:nvPr userDrawn="1"/>
        </p:nvPicPr>
        <p:blipFill>
          <a:blip r:embed="rId3"/>
          <a:srcRect/>
          <a:stretch>
            <a:fillRect/>
          </a:stretch>
        </p:blipFill>
        <p:spPr bwMode="auto">
          <a:xfrm>
            <a:off x="3382963" y="433388"/>
            <a:ext cx="2305050" cy="628650"/>
          </a:xfrm>
          <a:prstGeom prst="rect">
            <a:avLst/>
          </a:prstGeom>
          <a:noFill/>
          <a:ln w="9525">
            <a:noFill/>
            <a:miter lim="800000"/>
            <a:headEnd/>
            <a:tailEnd/>
          </a:ln>
        </p:spPr>
      </p:pic>
      <p:sp>
        <p:nvSpPr>
          <p:cNvPr id="10" name="Başlık 9"/>
          <p:cNvSpPr>
            <a:spLocks noGrp="1"/>
          </p:cNvSpPr>
          <p:nvPr>
            <p:ph type="title"/>
          </p:nvPr>
        </p:nvSpPr>
        <p:spPr>
          <a:xfrm>
            <a:off x="611560" y="2353444"/>
            <a:ext cx="7848872" cy="432048"/>
          </a:xfrm>
          <a:prstGeom prst="rect">
            <a:avLst/>
          </a:prstGeom>
        </p:spPr>
        <p:txBody>
          <a:bodyPr>
            <a:noAutofit/>
          </a:bodyPr>
          <a:lstStyle>
            <a:lvl1pPr algn="ctr">
              <a:defRPr sz="3200" i="0" baseline="0"/>
            </a:lvl1pPr>
          </a:lstStyle>
          <a:p>
            <a:r>
              <a:rPr lang="en-US" dirty="0" smtClean="0"/>
              <a:t>Asıl başlık stili için tıklatın</a:t>
            </a:r>
            <a:endParaRPr lang="tr-TR" dirty="0"/>
          </a:p>
        </p:txBody>
      </p:sp>
      <p:sp>
        <p:nvSpPr>
          <p:cNvPr id="6" name="Metin Yer Tutucusu 5"/>
          <p:cNvSpPr>
            <a:spLocks noGrp="1"/>
          </p:cNvSpPr>
          <p:nvPr>
            <p:ph type="body" sz="quarter" idx="14"/>
          </p:nvPr>
        </p:nvSpPr>
        <p:spPr>
          <a:xfrm>
            <a:off x="1223628" y="4801716"/>
            <a:ext cx="6624736" cy="288032"/>
          </a:xfrm>
          <a:prstGeom prst="rect">
            <a:avLst/>
          </a:prstGeom>
        </p:spPr>
        <p:txBody>
          <a:bodyPr anchor="ctr">
            <a:noAutofit/>
          </a:bodyP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lumMod val="50000"/>
                  </a:schemeClr>
                </a:solidFill>
              </a:defRPr>
            </a:lvl1pPr>
          </a:lstStyle>
          <a:p>
            <a:pPr lvl="0"/>
            <a:r>
              <a:rPr lang="en-US" dirty="0" smtClean="0"/>
              <a:t>Asıl metin stillerini düzenlemek için tıklatın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 name="Picture 7"/>
          <p:cNvPicPr>
            <a:picLocks noChangeAspect="1"/>
          </p:cNvPicPr>
          <p:nvPr userDrawn="1"/>
        </p:nvPicPr>
        <p:blipFill>
          <a:blip r:embed="rId3"/>
          <a:srcRect/>
          <a:stretch>
            <a:fillRect/>
          </a:stretch>
        </p:blipFill>
        <p:spPr bwMode="auto">
          <a:xfrm>
            <a:off x="8526463" y="387350"/>
            <a:ext cx="438150" cy="647700"/>
          </a:xfrm>
          <a:prstGeom prst="rect">
            <a:avLst/>
          </a:prstGeom>
          <a:noFill/>
          <a:ln w="9525">
            <a:noFill/>
            <a:miter lim="800000"/>
            <a:headEnd/>
            <a:tailEnd/>
          </a:ln>
        </p:spPr>
      </p:pic>
      <p:sp>
        <p:nvSpPr>
          <p:cNvPr id="2" name="Başlık 1"/>
          <p:cNvSpPr>
            <a:spLocks noGrp="1"/>
          </p:cNvSpPr>
          <p:nvPr>
            <p:ph type="title"/>
          </p:nvPr>
        </p:nvSpPr>
        <p:spPr>
          <a:xfrm>
            <a:off x="678396" y="743769"/>
            <a:ext cx="7776864" cy="432048"/>
          </a:xfrm>
          <a:prstGeom prst="rect">
            <a:avLst/>
          </a:prstGeom>
        </p:spPr>
        <p:txBody>
          <a:bodyPr/>
          <a:lstStyle>
            <a:lvl1pPr algn="ctr">
              <a:defRPr/>
            </a:lvl1pPr>
          </a:lstStyle>
          <a:p>
            <a:r>
              <a:rPr lang="en-US" smtClean="0"/>
              <a:t>Click to edit Master title style</a:t>
            </a:r>
            <a:endParaRPr lang="tr-TR" dirty="0"/>
          </a:p>
        </p:txBody>
      </p:sp>
      <p:sp>
        <p:nvSpPr>
          <p:cNvPr id="3" name="İçerik Yer Tutucusu 2"/>
          <p:cNvSpPr>
            <a:spLocks noGrp="1"/>
          </p:cNvSpPr>
          <p:nvPr>
            <p:ph idx="1"/>
          </p:nvPr>
        </p:nvSpPr>
        <p:spPr>
          <a:xfrm>
            <a:off x="457200" y="1633364"/>
            <a:ext cx="8219256" cy="367240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Metin Yer Tutucusu 16"/>
          <p:cNvSpPr>
            <a:spLocks noGrp="1"/>
          </p:cNvSpPr>
          <p:nvPr>
            <p:ph type="body" sz="quarter" idx="13"/>
          </p:nvPr>
        </p:nvSpPr>
        <p:spPr>
          <a:xfrm>
            <a:off x="179512" y="121196"/>
            <a:ext cx="5977408" cy="288106"/>
          </a:xfrm>
          <a:prstGeom prst="rect">
            <a:avLst/>
          </a:prstGeom>
        </p:spPr>
        <p:txBody>
          <a:bodyPr>
            <a:normAutofit/>
          </a:bodyPr>
          <a:lstStyle>
            <a:lvl1pPr marL="0" indent="0">
              <a:buNone/>
              <a:defRPr sz="1200" baseline="0">
                <a:solidFill>
                  <a:schemeClr val="bg1"/>
                </a:solidFill>
              </a:defRPr>
            </a:lvl1pPr>
          </a:lstStyle>
          <a:p>
            <a:pPr lvl="0"/>
            <a:r>
              <a:rPr lang="en-US" dirty="0" smtClean="0"/>
              <a:t>Asıl metin stillerini düzenlemek için tıklatın</a:t>
            </a:r>
          </a:p>
        </p:txBody>
      </p:sp>
      <p:sp>
        <p:nvSpPr>
          <p:cNvPr id="6" name="Slayt Numarası Yer Tutucusu 5"/>
          <p:cNvSpPr>
            <a:spLocks noGrp="1"/>
          </p:cNvSpPr>
          <p:nvPr>
            <p:ph type="sldNum" sz="quarter" idx="14"/>
          </p:nvPr>
        </p:nvSpPr>
        <p:spPr>
          <a:xfrm>
            <a:off x="8529638" y="744538"/>
            <a:ext cx="431800" cy="152400"/>
          </a:xfrm>
          <a:prstGeom prst="rect">
            <a:avLst/>
          </a:prstGeom>
        </p:spPr>
        <p:txBody>
          <a:bodyPr/>
          <a:lstStyle>
            <a:lvl1pPr algn="ctr" fontAlgn="auto">
              <a:spcBef>
                <a:spcPts val="0"/>
              </a:spcBef>
              <a:spcAft>
                <a:spcPts val="0"/>
              </a:spcAft>
              <a:defRPr sz="900">
                <a:solidFill>
                  <a:schemeClr val="bg1"/>
                </a:solidFill>
                <a:latin typeface="+mn-lt"/>
                <a:cs typeface="+mn-cs"/>
              </a:defRPr>
            </a:lvl1pPr>
          </a:lstStyle>
          <a:p>
            <a:pPr>
              <a:defRPr/>
            </a:pPr>
            <a:fld id="{98D0B88E-DDD7-4EC4-9DE2-CAD7DC45C060}" type="slidenum">
              <a:rPr lang="tr-TR"/>
              <a:pPr>
                <a:defRPr/>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aşlık ve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6" name="Picture 7"/>
          <p:cNvPicPr>
            <a:picLocks noChangeAspect="1"/>
          </p:cNvPicPr>
          <p:nvPr userDrawn="1"/>
        </p:nvPicPr>
        <p:blipFill>
          <a:blip r:embed="rId3"/>
          <a:srcRect/>
          <a:stretch>
            <a:fillRect/>
          </a:stretch>
        </p:blipFill>
        <p:spPr bwMode="auto">
          <a:xfrm>
            <a:off x="8526463" y="387350"/>
            <a:ext cx="438150" cy="647700"/>
          </a:xfrm>
          <a:prstGeom prst="rect">
            <a:avLst/>
          </a:prstGeom>
          <a:noFill/>
          <a:ln w="9525">
            <a:noFill/>
            <a:miter lim="800000"/>
            <a:headEnd/>
            <a:tailEnd/>
          </a:ln>
        </p:spPr>
      </p:pic>
      <p:sp>
        <p:nvSpPr>
          <p:cNvPr id="2" name="Başlık 1"/>
          <p:cNvSpPr>
            <a:spLocks noGrp="1"/>
          </p:cNvSpPr>
          <p:nvPr>
            <p:ph type="title"/>
          </p:nvPr>
        </p:nvSpPr>
        <p:spPr>
          <a:xfrm>
            <a:off x="678396" y="743769"/>
            <a:ext cx="7776864" cy="432048"/>
          </a:xfrm>
          <a:prstGeom prst="rect">
            <a:avLst/>
          </a:prstGeom>
        </p:spPr>
        <p:txBody>
          <a:bodyPr/>
          <a:lstStyle>
            <a:lvl1pPr algn="ctr">
              <a:defRPr/>
            </a:lvl1pPr>
          </a:lstStyle>
          <a:p>
            <a:r>
              <a:rPr lang="en-US" smtClean="0"/>
              <a:t>Click to edit Master title style</a:t>
            </a:r>
            <a:endParaRPr lang="tr-TR" dirty="0"/>
          </a:p>
        </p:txBody>
      </p:sp>
      <p:sp>
        <p:nvSpPr>
          <p:cNvPr id="7" name="Metin Yer Tutucusu 16"/>
          <p:cNvSpPr>
            <a:spLocks noGrp="1"/>
          </p:cNvSpPr>
          <p:nvPr>
            <p:ph type="body" sz="quarter" idx="13"/>
          </p:nvPr>
        </p:nvSpPr>
        <p:spPr>
          <a:xfrm>
            <a:off x="179512" y="121196"/>
            <a:ext cx="5977408" cy="288106"/>
          </a:xfrm>
          <a:prstGeom prst="rect">
            <a:avLst/>
          </a:prstGeom>
        </p:spPr>
        <p:txBody>
          <a:bodyPr>
            <a:normAutofit/>
          </a:bodyPr>
          <a:lstStyle>
            <a:lvl1pPr marL="0" indent="0">
              <a:buNone/>
              <a:defRPr sz="1200" baseline="0">
                <a:solidFill>
                  <a:schemeClr val="bg1"/>
                </a:solidFill>
              </a:defRPr>
            </a:lvl1pPr>
          </a:lstStyle>
          <a:p>
            <a:pPr lvl="0"/>
            <a:r>
              <a:rPr lang="en-US" dirty="0" smtClean="0"/>
              <a:t>Asıl metin stillerini düzenlemek için tıklatın</a:t>
            </a:r>
          </a:p>
        </p:txBody>
      </p:sp>
      <p:sp>
        <p:nvSpPr>
          <p:cNvPr id="9" name="İçerik Yer Tutucusu 2"/>
          <p:cNvSpPr>
            <a:spLocks noGrp="1"/>
          </p:cNvSpPr>
          <p:nvPr>
            <p:ph sz="half" idx="1"/>
          </p:nvPr>
        </p:nvSpPr>
        <p:spPr>
          <a:xfrm>
            <a:off x="457200" y="1633364"/>
            <a:ext cx="4038600" cy="367240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10" name="İçerik Yer Tutucusu 3"/>
          <p:cNvSpPr>
            <a:spLocks noGrp="1"/>
          </p:cNvSpPr>
          <p:nvPr>
            <p:ph sz="half" idx="2"/>
          </p:nvPr>
        </p:nvSpPr>
        <p:spPr>
          <a:xfrm>
            <a:off x="4648200" y="1633364"/>
            <a:ext cx="4038600" cy="367240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8" name="Slayt Numarası Yer Tutucusu 5"/>
          <p:cNvSpPr>
            <a:spLocks noGrp="1"/>
          </p:cNvSpPr>
          <p:nvPr>
            <p:ph type="sldNum" sz="quarter" idx="14"/>
          </p:nvPr>
        </p:nvSpPr>
        <p:spPr>
          <a:xfrm>
            <a:off x="8529638" y="744538"/>
            <a:ext cx="431800" cy="152400"/>
          </a:xfrm>
          <a:prstGeom prst="rect">
            <a:avLst/>
          </a:prstGeom>
        </p:spPr>
        <p:txBody>
          <a:bodyPr/>
          <a:lstStyle>
            <a:lvl1pPr algn="ctr" fontAlgn="auto">
              <a:spcBef>
                <a:spcPts val="0"/>
              </a:spcBef>
              <a:spcAft>
                <a:spcPts val="0"/>
              </a:spcAft>
              <a:defRPr sz="900">
                <a:solidFill>
                  <a:schemeClr val="bg1"/>
                </a:solidFill>
                <a:latin typeface="+mn-lt"/>
                <a:cs typeface="+mn-cs"/>
              </a:defRPr>
            </a:lvl1pPr>
          </a:lstStyle>
          <a:p>
            <a:pPr>
              <a:defRPr/>
            </a:pPr>
            <a:fld id="{7735E089-60B0-4441-ADF6-E9F0F2673E07}" type="slidenum">
              <a:rPr lang="tr-TR"/>
              <a:pPr>
                <a:defRPr/>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Başlık ve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srcRect/>
          <a:stretch>
            <a:fillRect/>
          </a:stretch>
        </p:blipFill>
        <p:spPr bwMode="auto">
          <a:xfrm>
            <a:off x="8526463" y="387350"/>
            <a:ext cx="438150" cy="647700"/>
          </a:xfrm>
          <a:prstGeom prst="rect">
            <a:avLst/>
          </a:prstGeom>
          <a:noFill/>
          <a:ln w="9525">
            <a:noFill/>
            <a:miter lim="800000"/>
            <a:headEnd/>
            <a:tailEnd/>
          </a:ln>
        </p:spPr>
      </p:pic>
      <p:sp>
        <p:nvSpPr>
          <p:cNvPr id="2" name="Başlık 1"/>
          <p:cNvSpPr>
            <a:spLocks noGrp="1"/>
          </p:cNvSpPr>
          <p:nvPr>
            <p:ph type="title"/>
          </p:nvPr>
        </p:nvSpPr>
        <p:spPr>
          <a:xfrm>
            <a:off x="678396" y="743769"/>
            <a:ext cx="7776864" cy="432048"/>
          </a:xfrm>
          <a:prstGeom prst="rect">
            <a:avLst/>
          </a:prstGeom>
        </p:spPr>
        <p:txBody>
          <a:bodyPr/>
          <a:lstStyle>
            <a:lvl1pPr algn="ctr">
              <a:defRPr/>
            </a:lvl1pPr>
          </a:lstStyle>
          <a:p>
            <a:r>
              <a:rPr lang="en-US" smtClean="0"/>
              <a:t>Click to edit Master title style</a:t>
            </a:r>
            <a:endParaRPr lang="tr-TR" dirty="0"/>
          </a:p>
        </p:txBody>
      </p:sp>
      <p:sp>
        <p:nvSpPr>
          <p:cNvPr id="7" name="Metin Yer Tutucusu 16"/>
          <p:cNvSpPr>
            <a:spLocks noGrp="1"/>
          </p:cNvSpPr>
          <p:nvPr>
            <p:ph type="body" sz="quarter" idx="13"/>
          </p:nvPr>
        </p:nvSpPr>
        <p:spPr>
          <a:xfrm>
            <a:off x="179512" y="121196"/>
            <a:ext cx="5977408" cy="288106"/>
          </a:xfrm>
          <a:prstGeom prst="rect">
            <a:avLst/>
          </a:prstGeom>
        </p:spPr>
        <p:txBody>
          <a:bodyPr>
            <a:normAutofit/>
          </a:bodyPr>
          <a:lstStyle>
            <a:lvl1pPr marL="0" indent="0">
              <a:buNone/>
              <a:defRPr sz="1200" baseline="0">
                <a:solidFill>
                  <a:schemeClr val="bg1"/>
                </a:solidFill>
              </a:defRPr>
            </a:lvl1pPr>
          </a:lstStyle>
          <a:p>
            <a:pPr lvl="0"/>
            <a:r>
              <a:rPr lang="en-US" dirty="0" smtClean="0"/>
              <a:t>Asıl metin stillerini düzenlemek için tıklatın</a:t>
            </a:r>
          </a:p>
        </p:txBody>
      </p:sp>
      <p:sp>
        <p:nvSpPr>
          <p:cNvPr id="9" name="Metin Yer Tutucusu 2"/>
          <p:cNvSpPr>
            <a:spLocks noGrp="1"/>
          </p:cNvSpPr>
          <p:nvPr>
            <p:ph type="body" idx="1"/>
          </p:nvPr>
        </p:nvSpPr>
        <p:spPr>
          <a:xfrm>
            <a:off x="457200" y="1676293"/>
            <a:ext cx="4040188" cy="53313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İçerik Yer Tutucusu 3"/>
          <p:cNvSpPr>
            <a:spLocks noGrp="1"/>
          </p:cNvSpPr>
          <p:nvPr>
            <p:ph sz="half" idx="2"/>
          </p:nvPr>
        </p:nvSpPr>
        <p:spPr>
          <a:xfrm>
            <a:off x="457200" y="2209428"/>
            <a:ext cx="4040188" cy="3096344"/>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11" name="Metin Yer Tutucusu 4"/>
          <p:cNvSpPr>
            <a:spLocks noGrp="1"/>
          </p:cNvSpPr>
          <p:nvPr>
            <p:ph type="body" sz="quarter" idx="3"/>
          </p:nvPr>
        </p:nvSpPr>
        <p:spPr>
          <a:xfrm>
            <a:off x="4645026" y="1676293"/>
            <a:ext cx="4041775" cy="53313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İçerik Yer Tutucusu 5"/>
          <p:cNvSpPr>
            <a:spLocks noGrp="1"/>
          </p:cNvSpPr>
          <p:nvPr>
            <p:ph sz="quarter" idx="4"/>
          </p:nvPr>
        </p:nvSpPr>
        <p:spPr>
          <a:xfrm>
            <a:off x="4645026" y="2209428"/>
            <a:ext cx="4041775" cy="3096344"/>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13" name="Slayt Numarası Yer Tutucusu 5"/>
          <p:cNvSpPr>
            <a:spLocks noGrp="1"/>
          </p:cNvSpPr>
          <p:nvPr>
            <p:ph type="sldNum" sz="quarter" idx="14"/>
          </p:nvPr>
        </p:nvSpPr>
        <p:spPr>
          <a:xfrm>
            <a:off x="8529638" y="744538"/>
            <a:ext cx="431800" cy="152400"/>
          </a:xfrm>
          <a:prstGeom prst="rect">
            <a:avLst/>
          </a:prstGeom>
        </p:spPr>
        <p:txBody>
          <a:bodyPr/>
          <a:lstStyle>
            <a:lvl1pPr algn="ctr" fontAlgn="auto">
              <a:spcBef>
                <a:spcPts val="0"/>
              </a:spcBef>
              <a:spcAft>
                <a:spcPts val="0"/>
              </a:spcAft>
              <a:defRPr sz="900">
                <a:solidFill>
                  <a:schemeClr val="bg1"/>
                </a:solidFill>
                <a:latin typeface="+mn-lt"/>
                <a:cs typeface="+mn-cs"/>
              </a:defRPr>
            </a:lvl1pPr>
          </a:lstStyle>
          <a:p>
            <a:pPr>
              <a:defRPr/>
            </a:pPr>
            <a:fld id="{41348472-0C14-49E8-ACCD-973F725CFE7C}" type="slidenum">
              <a:rPr lang="tr-TR"/>
              <a:pPr>
                <a:defRPr/>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Başlık ve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srcRect/>
          <a:stretch>
            <a:fillRect/>
          </a:stretch>
        </p:blipFill>
        <p:spPr bwMode="auto">
          <a:xfrm>
            <a:off x="8526463" y="387350"/>
            <a:ext cx="438150" cy="647700"/>
          </a:xfrm>
          <a:prstGeom prst="rect">
            <a:avLst/>
          </a:prstGeom>
          <a:noFill/>
          <a:ln w="9525">
            <a:noFill/>
            <a:miter lim="800000"/>
            <a:headEnd/>
            <a:tailEnd/>
          </a:ln>
        </p:spPr>
      </p:pic>
      <p:sp>
        <p:nvSpPr>
          <p:cNvPr id="2" name="Başlık 1"/>
          <p:cNvSpPr>
            <a:spLocks noGrp="1"/>
          </p:cNvSpPr>
          <p:nvPr>
            <p:ph type="title"/>
          </p:nvPr>
        </p:nvSpPr>
        <p:spPr>
          <a:xfrm>
            <a:off x="678396" y="743769"/>
            <a:ext cx="7776864" cy="432048"/>
          </a:xfrm>
          <a:prstGeom prst="rect">
            <a:avLst/>
          </a:prstGeom>
        </p:spPr>
        <p:txBody>
          <a:bodyPr/>
          <a:lstStyle>
            <a:lvl1pPr algn="ctr">
              <a:defRPr/>
            </a:lvl1pPr>
          </a:lstStyle>
          <a:p>
            <a:r>
              <a:rPr lang="en-US" smtClean="0"/>
              <a:t>Click to edit Master title style</a:t>
            </a:r>
            <a:endParaRPr lang="tr-TR" dirty="0"/>
          </a:p>
        </p:txBody>
      </p:sp>
      <p:sp>
        <p:nvSpPr>
          <p:cNvPr id="7" name="Metin Yer Tutucusu 16"/>
          <p:cNvSpPr>
            <a:spLocks noGrp="1"/>
          </p:cNvSpPr>
          <p:nvPr>
            <p:ph type="body" sz="quarter" idx="13"/>
          </p:nvPr>
        </p:nvSpPr>
        <p:spPr>
          <a:xfrm>
            <a:off x="179512" y="121196"/>
            <a:ext cx="5977408" cy="288106"/>
          </a:xfrm>
          <a:prstGeom prst="rect">
            <a:avLst/>
          </a:prstGeom>
        </p:spPr>
        <p:txBody>
          <a:bodyPr>
            <a:normAutofit/>
          </a:bodyPr>
          <a:lstStyle>
            <a:lvl1pPr marL="0" indent="0">
              <a:buNone/>
              <a:defRPr sz="1200" baseline="0">
                <a:solidFill>
                  <a:schemeClr val="bg1"/>
                </a:solidFill>
              </a:defRPr>
            </a:lvl1pPr>
          </a:lstStyle>
          <a:p>
            <a:pPr lvl="0"/>
            <a:r>
              <a:rPr lang="en-US" dirty="0" smtClean="0"/>
              <a:t>Asıl metin stillerini düzenlemek için tıklatın</a:t>
            </a:r>
          </a:p>
        </p:txBody>
      </p:sp>
      <p:sp>
        <p:nvSpPr>
          <p:cNvPr id="9" name="İçerik Yer Tutucusu 2"/>
          <p:cNvSpPr>
            <a:spLocks noGrp="1"/>
          </p:cNvSpPr>
          <p:nvPr>
            <p:ph idx="1"/>
          </p:nvPr>
        </p:nvSpPr>
        <p:spPr>
          <a:xfrm>
            <a:off x="3575050" y="1633364"/>
            <a:ext cx="5111750" cy="367240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10" name="Metin Yer Tutucusu 3"/>
          <p:cNvSpPr>
            <a:spLocks noGrp="1"/>
          </p:cNvSpPr>
          <p:nvPr>
            <p:ph type="body" sz="half" idx="2"/>
          </p:nvPr>
        </p:nvSpPr>
        <p:spPr>
          <a:xfrm>
            <a:off x="457201" y="2713484"/>
            <a:ext cx="3008313" cy="259228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Metin Yer Tutucusu 2"/>
          <p:cNvSpPr>
            <a:spLocks noGrp="1"/>
          </p:cNvSpPr>
          <p:nvPr>
            <p:ph type="body" idx="14"/>
          </p:nvPr>
        </p:nvSpPr>
        <p:spPr>
          <a:xfrm>
            <a:off x="457200" y="1633364"/>
            <a:ext cx="3009600" cy="10800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Slayt Numarası Yer Tutucusu 5"/>
          <p:cNvSpPr>
            <a:spLocks noGrp="1"/>
          </p:cNvSpPr>
          <p:nvPr>
            <p:ph type="sldNum" sz="quarter" idx="15"/>
          </p:nvPr>
        </p:nvSpPr>
        <p:spPr>
          <a:xfrm>
            <a:off x="8529638" y="744538"/>
            <a:ext cx="431800" cy="152400"/>
          </a:xfrm>
          <a:prstGeom prst="rect">
            <a:avLst/>
          </a:prstGeom>
        </p:spPr>
        <p:txBody>
          <a:bodyPr/>
          <a:lstStyle>
            <a:lvl1pPr algn="ctr" fontAlgn="auto">
              <a:spcBef>
                <a:spcPts val="0"/>
              </a:spcBef>
              <a:spcAft>
                <a:spcPts val="0"/>
              </a:spcAft>
              <a:defRPr sz="900">
                <a:solidFill>
                  <a:schemeClr val="bg1"/>
                </a:solidFill>
                <a:latin typeface="+mn-lt"/>
                <a:cs typeface="+mn-cs"/>
              </a:defRPr>
            </a:lvl1pPr>
          </a:lstStyle>
          <a:p>
            <a:pPr>
              <a:defRPr/>
            </a:pPr>
            <a:fld id="{1402E6AE-B345-48D8-837A-BDEA6BAA1D04}" type="slidenum">
              <a:rPr lang="tr-TR"/>
              <a:pPr>
                <a:defRPr/>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54" r:id="rId6"/>
  </p:sldLayoutIdLst>
  <p:timing>
    <p:tnLst>
      <p:par>
        <p:cTn id="1" dur="indefinite" restart="never" nodeType="tmRoot"/>
      </p:par>
    </p:tnLst>
  </p:timing>
  <p:txStyles>
    <p:titleStyle>
      <a:lvl1pPr algn="l" rtl="0" eaLnBrk="0" fontAlgn="base" hangingPunct="0">
        <a:spcBef>
          <a:spcPct val="0"/>
        </a:spcBef>
        <a:spcAft>
          <a:spcPct val="0"/>
        </a:spcAft>
        <a:defRPr sz="2400" b="1" i="1" kern="1200">
          <a:solidFill>
            <a:schemeClr val="tx1"/>
          </a:solidFill>
          <a:latin typeface="+mj-lt"/>
          <a:ea typeface="+mj-ea"/>
          <a:cs typeface="+mj-cs"/>
        </a:defRPr>
      </a:lvl1pPr>
      <a:lvl2pPr algn="l" rtl="0" eaLnBrk="0" fontAlgn="base" hangingPunct="0">
        <a:spcBef>
          <a:spcPct val="0"/>
        </a:spcBef>
        <a:spcAft>
          <a:spcPct val="0"/>
        </a:spcAft>
        <a:defRPr sz="2400" b="1" i="1">
          <a:solidFill>
            <a:schemeClr val="tx1"/>
          </a:solidFill>
          <a:latin typeface="Myriad Pro"/>
        </a:defRPr>
      </a:lvl2pPr>
      <a:lvl3pPr algn="l" rtl="0" eaLnBrk="0" fontAlgn="base" hangingPunct="0">
        <a:spcBef>
          <a:spcPct val="0"/>
        </a:spcBef>
        <a:spcAft>
          <a:spcPct val="0"/>
        </a:spcAft>
        <a:defRPr sz="2400" b="1" i="1">
          <a:solidFill>
            <a:schemeClr val="tx1"/>
          </a:solidFill>
          <a:latin typeface="Myriad Pro"/>
        </a:defRPr>
      </a:lvl3pPr>
      <a:lvl4pPr algn="l" rtl="0" eaLnBrk="0" fontAlgn="base" hangingPunct="0">
        <a:spcBef>
          <a:spcPct val="0"/>
        </a:spcBef>
        <a:spcAft>
          <a:spcPct val="0"/>
        </a:spcAft>
        <a:defRPr sz="2400" b="1" i="1">
          <a:solidFill>
            <a:schemeClr val="tx1"/>
          </a:solidFill>
          <a:latin typeface="Myriad Pro"/>
        </a:defRPr>
      </a:lvl4pPr>
      <a:lvl5pPr algn="l" rtl="0" eaLnBrk="0" fontAlgn="base" hangingPunct="0">
        <a:spcBef>
          <a:spcPct val="0"/>
        </a:spcBef>
        <a:spcAft>
          <a:spcPct val="0"/>
        </a:spcAft>
        <a:defRPr sz="2400" b="1" i="1">
          <a:solidFill>
            <a:schemeClr val="tx1"/>
          </a:solidFill>
          <a:latin typeface="Myriad Pro"/>
        </a:defRPr>
      </a:lvl5pPr>
      <a:lvl6pPr marL="457200" algn="l" rtl="0" fontAlgn="base">
        <a:spcBef>
          <a:spcPct val="0"/>
        </a:spcBef>
        <a:spcAft>
          <a:spcPct val="0"/>
        </a:spcAft>
        <a:defRPr sz="2400" b="1" i="1">
          <a:solidFill>
            <a:schemeClr val="tx1"/>
          </a:solidFill>
          <a:latin typeface="Myriad Pro"/>
        </a:defRPr>
      </a:lvl6pPr>
      <a:lvl7pPr marL="914400" algn="l" rtl="0" fontAlgn="base">
        <a:spcBef>
          <a:spcPct val="0"/>
        </a:spcBef>
        <a:spcAft>
          <a:spcPct val="0"/>
        </a:spcAft>
        <a:defRPr sz="2400" b="1" i="1">
          <a:solidFill>
            <a:schemeClr val="tx1"/>
          </a:solidFill>
          <a:latin typeface="Myriad Pro"/>
        </a:defRPr>
      </a:lvl7pPr>
      <a:lvl8pPr marL="1371600" algn="l" rtl="0" fontAlgn="base">
        <a:spcBef>
          <a:spcPct val="0"/>
        </a:spcBef>
        <a:spcAft>
          <a:spcPct val="0"/>
        </a:spcAft>
        <a:defRPr sz="2400" b="1" i="1">
          <a:solidFill>
            <a:schemeClr val="tx1"/>
          </a:solidFill>
          <a:latin typeface="Myriad Pro"/>
        </a:defRPr>
      </a:lvl8pPr>
      <a:lvl9pPr marL="1828800" algn="l" rtl="0" fontAlgn="base">
        <a:spcBef>
          <a:spcPct val="0"/>
        </a:spcBef>
        <a:spcAft>
          <a:spcPct val="0"/>
        </a:spcAft>
        <a:defRPr sz="2400" b="1" i="1">
          <a:solidFill>
            <a:schemeClr val="tx1"/>
          </a:solidFill>
          <a:latin typeface="Myriad Pro"/>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p:cNvSpPr>
          <p:nvPr>
            <p:ph type="title"/>
          </p:nvPr>
        </p:nvSpPr>
        <p:spPr bwMode="auto">
          <a:xfrm>
            <a:off x="611188" y="1920875"/>
            <a:ext cx="7848600" cy="8651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tr-TR" sz="2800" dirty="0" smtClean="0"/>
              <a:t>Paragraf Oluşturma ve Paragraf Türleri</a:t>
            </a:r>
            <a:endParaRPr lang="tr-TR" sz="3600" dirty="0" smtClean="0"/>
          </a:p>
        </p:txBody>
      </p:sp>
      <p:sp>
        <p:nvSpPr>
          <p:cNvPr id="10242" name="Text Placeholder 2"/>
          <p:cNvSpPr>
            <a:spLocks noGrp="1"/>
          </p:cNvSpPr>
          <p:nvPr>
            <p:ph type="body" sz="quarter" idx="14"/>
          </p:nvPr>
        </p:nvSpPr>
        <p:spPr bwMode="auto">
          <a:xfrm>
            <a:off x="2843808" y="4729708"/>
            <a:ext cx="3600400" cy="287337"/>
          </a:xfrm>
          <a:noFill/>
          <a:ln>
            <a:miter lim="800000"/>
            <a:headEnd/>
            <a:tailEnd/>
          </a:ln>
        </p:spPr>
        <p:txBody>
          <a:bodyPr vert="horz" wrap="square" lIns="91440" tIns="45720" rIns="91440" bIns="45720" numCol="1" anchorCtr="0" compatLnSpc="1">
            <a:prstTxWarp prst="textNoShape">
              <a:avLst/>
            </a:prstTxWarp>
          </a:bodyPr>
          <a:lstStyle/>
          <a:p>
            <a:pPr fontAlgn="base">
              <a:spcAft>
                <a:spcPct val="0"/>
              </a:spcAft>
              <a:buFont typeface="Arial" charset="0"/>
              <a:buNone/>
            </a:pPr>
            <a:endParaRPr lang="tr-TR" sz="1200" dirty="0" smtClean="0">
              <a:solidFill>
                <a:schemeClr val="bg1"/>
              </a:solidFill>
            </a:endParaRPr>
          </a:p>
        </p:txBody>
      </p:sp>
      <p:sp>
        <p:nvSpPr>
          <p:cNvPr id="10243" name="TextBox 3"/>
          <p:cNvSpPr txBox="1">
            <a:spLocks noChangeArrowheads="1"/>
          </p:cNvSpPr>
          <p:nvPr/>
        </p:nvSpPr>
        <p:spPr bwMode="auto">
          <a:xfrm>
            <a:off x="1989138" y="1736725"/>
            <a:ext cx="184150" cy="369888"/>
          </a:xfrm>
          <a:prstGeom prst="rect">
            <a:avLst/>
          </a:prstGeom>
          <a:noFill/>
          <a:ln w="9525">
            <a:noFill/>
            <a:miter lim="800000"/>
            <a:headEnd/>
            <a:tailEnd/>
          </a:ln>
        </p:spPr>
        <p:txBody>
          <a:bodyPr wrap="none">
            <a:spAutoFit/>
          </a:bodyPr>
          <a:lstStyle/>
          <a:p>
            <a:endParaRPr lang="en-US">
              <a:latin typeface="Calibri" pitchFamily="34" charset="0"/>
            </a:endParaRPr>
          </a:p>
        </p:txBody>
      </p:sp>
      <p:sp>
        <p:nvSpPr>
          <p:cNvPr id="10244" name="TextBox 4"/>
          <p:cNvSpPr txBox="1">
            <a:spLocks noChangeArrowheads="1"/>
          </p:cNvSpPr>
          <p:nvPr/>
        </p:nvSpPr>
        <p:spPr bwMode="auto">
          <a:xfrm>
            <a:off x="2036763" y="2192338"/>
            <a:ext cx="184150" cy="369887"/>
          </a:xfrm>
          <a:prstGeom prst="rect">
            <a:avLst/>
          </a:prstGeom>
          <a:noFill/>
          <a:ln w="9525">
            <a:noFill/>
            <a:miter lim="800000"/>
            <a:headEnd/>
            <a:tailEnd/>
          </a:ln>
        </p:spPr>
        <p:txBody>
          <a:bodyPr wrap="none">
            <a:spAutoFit/>
          </a:bodyPr>
          <a:lstStyle/>
          <a:p>
            <a:endParaRPr lang="en-US">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Paragraf Oluşturma</a:t>
            </a:r>
          </a:p>
        </p:txBody>
      </p:sp>
      <p:sp>
        <p:nvSpPr>
          <p:cNvPr id="3" name="İçerik Yer Tutucusu 2"/>
          <p:cNvSpPr>
            <a:spLocks noGrp="1"/>
          </p:cNvSpPr>
          <p:nvPr>
            <p:ph idx="1"/>
          </p:nvPr>
        </p:nvSpPr>
        <p:spPr>
          <a:xfrm>
            <a:off x="678396" y="1921396"/>
            <a:ext cx="7776864" cy="2722196"/>
          </a:xfrm>
        </p:spPr>
        <p:txBody>
          <a:bodyPr/>
          <a:lstStyle/>
          <a:p>
            <a:pPr marL="0" indent="0" algn="just">
              <a:buNone/>
            </a:pPr>
            <a:r>
              <a:rPr lang="tr-TR" sz="2000" dirty="0"/>
              <a:t>	</a:t>
            </a:r>
            <a:br>
              <a:rPr lang="tr-TR" sz="2000" dirty="0"/>
            </a:br>
            <a:r>
              <a:rPr lang="tr-TR" sz="2000" dirty="0"/>
              <a:t>	</a:t>
            </a:r>
            <a:endParaRPr lang="tr-TR" sz="2000" dirty="0" smtClean="0"/>
          </a:p>
          <a:p>
            <a:pPr marL="0" indent="0" algn="just">
              <a:buNone/>
            </a:pPr>
            <a:r>
              <a:rPr lang="tr-TR" sz="2000" dirty="0" smtClean="0"/>
              <a:t>	İyi düzenlenmiş bir paragraftan herhangi bir cümle </a:t>
            </a:r>
            <a:r>
              <a:rPr lang="tr-TR" sz="2000" dirty="0"/>
              <a:t>çıkarılamaz. </a:t>
            </a:r>
            <a:r>
              <a:rPr lang="tr-TR" sz="2000" dirty="0" smtClean="0"/>
              <a:t>Çünkü başarılı bir paragrafta akışı </a:t>
            </a:r>
            <a:r>
              <a:rPr lang="tr-TR" sz="2000" dirty="0"/>
              <a:t>bozan, konuya ve bakış </a:t>
            </a:r>
            <a:r>
              <a:rPr lang="tr-TR" sz="2000" dirty="0" smtClean="0"/>
              <a:t>açısına aykırı </a:t>
            </a:r>
            <a:r>
              <a:rPr lang="tr-TR" sz="2000" dirty="0"/>
              <a:t>cümleler </a:t>
            </a:r>
            <a:r>
              <a:rPr lang="tr-TR" sz="2000" dirty="0" smtClean="0"/>
              <a:t>bulunmaz; gereksiz ifadelere ve tekrarlara yer </a:t>
            </a:r>
            <a:r>
              <a:rPr lang="tr-TR" sz="2000" dirty="0"/>
              <a:t>verilmez. </a:t>
            </a:r>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3682148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Paragraf Oluşturma</a:t>
            </a:r>
          </a:p>
        </p:txBody>
      </p:sp>
      <p:sp>
        <p:nvSpPr>
          <p:cNvPr id="3" name="İçerik Yer Tutucusu 2"/>
          <p:cNvSpPr>
            <a:spLocks noGrp="1"/>
          </p:cNvSpPr>
          <p:nvPr>
            <p:ph idx="1"/>
          </p:nvPr>
        </p:nvSpPr>
        <p:spPr>
          <a:xfrm>
            <a:off x="678396" y="1849388"/>
            <a:ext cx="7776864" cy="2880320"/>
          </a:xfrm>
        </p:spPr>
        <p:txBody>
          <a:bodyPr/>
          <a:lstStyle/>
          <a:p>
            <a:pPr marL="0" indent="0" algn="just">
              <a:buNone/>
            </a:pPr>
            <a:r>
              <a:rPr lang="tr-TR" sz="2000" dirty="0"/>
              <a:t>	</a:t>
            </a:r>
            <a:br>
              <a:rPr lang="tr-TR" sz="2000" dirty="0"/>
            </a:br>
            <a:r>
              <a:rPr lang="tr-TR" sz="2000" dirty="0"/>
              <a:t>	</a:t>
            </a:r>
            <a:endParaRPr lang="tr-TR" sz="2000" dirty="0" smtClean="0"/>
          </a:p>
          <a:p>
            <a:pPr marL="0" indent="0" algn="just">
              <a:buNone/>
            </a:pPr>
            <a:r>
              <a:rPr lang="tr-TR" sz="2000" dirty="0" smtClean="0"/>
              <a:t>	Paragrafın uzunluğu konunun genişliğine ve anlatım şekline göre değişiklik gösterir. Ancak konunun odak noktasından uzaklaştıracak, dikkat dağıtacak uzunluktan kaçınmak gerekir.</a:t>
            </a: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3570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Paragrafta Yapı</a:t>
            </a:r>
            <a:endParaRPr lang="tr-TR" dirty="0"/>
          </a:p>
        </p:txBody>
      </p:sp>
      <p:sp>
        <p:nvSpPr>
          <p:cNvPr id="3" name="İçerik Yer Tutucusu 2"/>
          <p:cNvSpPr>
            <a:spLocks noGrp="1"/>
          </p:cNvSpPr>
          <p:nvPr>
            <p:ph idx="1"/>
          </p:nvPr>
        </p:nvSpPr>
        <p:spPr>
          <a:xfrm>
            <a:off x="678396" y="1633364"/>
            <a:ext cx="7776864" cy="2880320"/>
          </a:xfrm>
        </p:spPr>
        <p:txBody>
          <a:bodyPr/>
          <a:lstStyle/>
          <a:p>
            <a:pPr marL="0" indent="0" algn="just">
              <a:buNone/>
            </a:pPr>
            <a:r>
              <a:rPr lang="tr-TR" sz="2000" dirty="0"/>
              <a:t>	</a:t>
            </a:r>
            <a:br>
              <a:rPr lang="tr-TR" sz="2000" dirty="0"/>
            </a:br>
            <a:r>
              <a:rPr lang="tr-TR" sz="2000" dirty="0"/>
              <a:t>	</a:t>
            </a:r>
            <a:endParaRPr lang="tr-TR" sz="2000" dirty="0" smtClean="0"/>
          </a:p>
          <a:p>
            <a:pPr marL="0" indent="0" algn="just">
              <a:buNone/>
            </a:pPr>
            <a:r>
              <a:rPr lang="tr-TR" sz="2000" dirty="0"/>
              <a:t>	</a:t>
            </a:r>
            <a:r>
              <a:rPr lang="tr-TR" sz="2000" dirty="0" smtClean="0"/>
              <a:t>Paragrafın planı, sözlü ve yazılı anlatım planlarından farklı değildir. Paragrafın düzeni, kompozisyondaki düzenle benzerdir</a:t>
            </a:r>
            <a:r>
              <a:rPr lang="tr-TR" sz="2000" dirty="0"/>
              <a:t>. </a:t>
            </a:r>
            <a:endParaRPr lang="tr-TR" sz="2000" dirty="0" smtClean="0"/>
          </a:p>
          <a:p>
            <a:pPr marL="0" indent="0" algn="just">
              <a:buNone/>
            </a:pPr>
            <a:endParaRPr lang="tr-TR" sz="2000" dirty="0" smtClean="0"/>
          </a:p>
          <a:p>
            <a:pPr marL="0" indent="0" algn="just">
              <a:buNone/>
            </a:pPr>
            <a:r>
              <a:rPr lang="tr-TR" sz="2000" dirty="0"/>
              <a:t>	</a:t>
            </a:r>
            <a:r>
              <a:rPr lang="tr-TR" sz="2000" dirty="0" smtClean="0"/>
              <a:t>Bir </a:t>
            </a:r>
            <a:r>
              <a:rPr lang="tr-TR" sz="2000" dirty="0"/>
              <a:t>yazılı metin genellikle giriş, gelişme ve sonuç </a:t>
            </a:r>
            <a:r>
              <a:rPr lang="tr-TR" sz="2000" dirty="0" smtClean="0"/>
              <a:t>bölümlerinden </a:t>
            </a:r>
            <a:r>
              <a:rPr lang="tr-TR" sz="2000" dirty="0"/>
              <a:t>oluşur. Bu </a:t>
            </a:r>
            <a:r>
              <a:rPr lang="tr-TR" sz="2000" dirty="0" smtClean="0"/>
              <a:t>bölümlerdeki her bir paragrafın kendine özgü nitelikleri </a:t>
            </a:r>
            <a:r>
              <a:rPr lang="tr-TR" sz="2000" dirty="0"/>
              <a:t>vardır. </a:t>
            </a:r>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746037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Paragraf Türleri</a:t>
            </a:r>
            <a:endParaRPr lang="tr-TR" dirty="0"/>
          </a:p>
        </p:txBody>
      </p:sp>
      <p:sp>
        <p:nvSpPr>
          <p:cNvPr id="3" name="İçerik Yer Tutucusu 2"/>
          <p:cNvSpPr>
            <a:spLocks noGrp="1"/>
          </p:cNvSpPr>
          <p:nvPr>
            <p:ph idx="1"/>
          </p:nvPr>
        </p:nvSpPr>
        <p:spPr>
          <a:xfrm>
            <a:off x="971600" y="1510284"/>
            <a:ext cx="7483660" cy="4011512"/>
          </a:xfrm>
        </p:spPr>
        <p:txBody>
          <a:bodyPr/>
          <a:lstStyle/>
          <a:p>
            <a:pPr marL="0" indent="0" algn="just">
              <a:buNone/>
            </a:pPr>
            <a:endParaRPr lang="tr-TR" sz="2000" dirty="0" smtClean="0"/>
          </a:p>
          <a:p>
            <a:pPr marL="0" indent="0" algn="just">
              <a:buNone/>
            </a:pPr>
            <a:endParaRPr lang="tr-TR" sz="2000" dirty="0" smtClean="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graphicFrame>
        <p:nvGraphicFramePr>
          <p:cNvPr id="5" name="Diyagram 4"/>
          <p:cNvGraphicFramePr/>
          <p:nvPr>
            <p:extLst>
              <p:ext uri="{D42A27DB-BD31-4B8C-83A1-F6EECF244321}">
                <p14:modId xmlns:p14="http://schemas.microsoft.com/office/powerpoint/2010/main" val="1388826761"/>
              </p:ext>
            </p:extLst>
          </p:nvPr>
        </p:nvGraphicFramePr>
        <p:xfrm>
          <a:off x="1691680" y="1921396"/>
          <a:ext cx="5029572" cy="30348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2160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Paragrafı</a:t>
            </a:r>
            <a:endParaRPr lang="tr-TR" dirty="0"/>
          </a:p>
        </p:txBody>
      </p:sp>
      <p:sp>
        <p:nvSpPr>
          <p:cNvPr id="3" name="İçerik Yer Tutucusu 2"/>
          <p:cNvSpPr>
            <a:spLocks noGrp="1"/>
          </p:cNvSpPr>
          <p:nvPr>
            <p:ph idx="1"/>
          </p:nvPr>
        </p:nvSpPr>
        <p:spPr>
          <a:xfrm>
            <a:off x="971600" y="1849388"/>
            <a:ext cx="7483660" cy="3312368"/>
          </a:xfrm>
        </p:spPr>
        <p:txBody>
          <a:bodyPr/>
          <a:lstStyle/>
          <a:p>
            <a:pPr marL="0" indent="0" algn="just">
              <a:buNone/>
            </a:pPr>
            <a:endParaRPr lang="tr-TR" sz="2000" dirty="0" smtClean="0"/>
          </a:p>
          <a:p>
            <a:pPr marL="0" indent="0" algn="just">
              <a:buNone/>
            </a:pPr>
            <a:r>
              <a:rPr lang="tr-TR" sz="2000" dirty="0"/>
              <a:t>	</a:t>
            </a:r>
            <a:r>
              <a:rPr lang="tr-TR" sz="2000" dirty="0" smtClean="0"/>
              <a:t>Yazıda başlangıç yani giriş</a:t>
            </a:r>
            <a:r>
              <a:rPr lang="tr-TR" sz="2000" dirty="0"/>
              <a:t>, </a:t>
            </a:r>
            <a:r>
              <a:rPr lang="tr-TR" sz="2000" dirty="0" smtClean="0"/>
              <a:t>okuyucunun </a:t>
            </a:r>
            <a:r>
              <a:rPr lang="tr-TR" sz="2000" dirty="0"/>
              <a:t>ilk </a:t>
            </a:r>
            <a:r>
              <a:rPr lang="tr-TR" sz="2000" dirty="0" smtClean="0"/>
              <a:t>izlenimini oluşturur</a:t>
            </a:r>
            <a:r>
              <a:rPr lang="tr-TR" sz="2000" dirty="0"/>
              <a:t>. </a:t>
            </a:r>
            <a:r>
              <a:rPr lang="tr-TR" sz="2000" dirty="0" smtClean="0"/>
              <a:t>Bırakılacak iyi </a:t>
            </a:r>
            <a:r>
              <a:rPr lang="tr-TR" sz="2000" dirty="0"/>
              <a:t>bir ilk </a:t>
            </a:r>
            <a:r>
              <a:rPr lang="tr-TR" sz="2000" dirty="0" smtClean="0"/>
              <a:t>izlenim, okuyucuda “metni okumaya devam etme isteği” uyandıracaktır. Bu nedenle giriş paragrafı yazmak zordur; dikkat, çaba ve özen gerektirir. Okuyucuda “Tamam mı, devam mı?” sorusunun yanıtı, </a:t>
            </a:r>
            <a:r>
              <a:rPr lang="tr-TR" sz="2000" dirty="0"/>
              <a:t>giriş paragrafına göre </a:t>
            </a:r>
            <a:r>
              <a:rPr lang="tr-TR" sz="2000" dirty="0" smtClean="0"/>
              <a:t>şekillenir.</a:t>
            </a:r>
          </a:p>
          <a:p>
            <a:pPr marL="0" indent="0" algn="just">
              <a:buNone/>
            </a:pPr>
            <a:endParaRPr lang="tr-TR" sz="2000" dirty="0" smtClean="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716137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Paragrafı</a:t>
            </a:r>
            <a:endParaRPr lang="tr-TR" dirty="0"/>
          </a:p>
        </p:txBody>
      </p:sp>
      <p:sp>
        <p:nvSpPr>
          <p:cNvPr id="3" name="İçerik Yer Tutucusu 2"/>
          <p:cNvSpPr>
            <a:spLocks noGrp="1"/>
          </p:cNvSpPr>
          <p:nvPr>
            <p:ph idx="1"/>
          </p:nvPr>
        </p:nvSpPr>
        <p:spPr>
          <a:xfrm>
            <a:off x="971600" y="1849388"/>
            <a:ext cx="7483660" cy="3312368"/>
          </a:xfrm>
        </p:spPr>
        <p:txBody>
          <a:bodyPr/>
          <a:lstStyle/>
          <a:p>
            <a:pPr marL="0" indent="0" algn="just">
              <a:buNone/>
            </a:pPr>
            <a:endParaRPr lang="tr-TR" sz="2000" dirty="0" smtClean="0"/>
          </a:p>
          <a:p>
            <a:pPr marL="0" indent="0" algn="just">
              <a:buNone/>
            </a:pPr>
            <a:r>
              <a:rPr lang="tr-TR" sz="2000" dirty="0"/>
              <a:t>	G</a:t>
            </a:r>
            <a:r>
              <a:rPr lang="tr-TR" sz="2000" dirty="0" smtClean="0"/>
              <a:t>iriş paragrafı; sınırlandırılmış </a:t>
            </a:r>
            <a:r>
              <a:rPr lang="tr-TR" sz="2000" dirty="0"/>
              <a:t>konunun belirtildiği, </a:t>
            </a:r>
            <a:r>
              <a:rPr lang="tr-TR" sz="2000" dirty="0" smtClean="0"/>
              <a:t>-varsa- problemin </a:t>
            </a:r>
            <a:r>
              <a:rPr lang="tr-TR" sz="2000" dirty="0"/>
              <a:t>ortaya </a:t>
            </a:r>
            <a:r>
              <a:rPr lang="tr-TR" sz="2000" dirty="0" smtClean="0"/>
              <a:t>konulduğu bölümdür. Çoğunlukla ele alınan konuyla ilgili genel </a:t>
            </a:r>
            <a:r>
              <a:rPr lang="tr-TR" sz="2000" dirty="0"/>
              <a:t>bir </a:t>
            </a:r>
            <a:r>
              <a:rPr lang="tr-TR" sz="2000" dirty="0" smtClean="0"/>
              <a:t>bilgi veya hüküm </a:t>
            </a:r>
            <a:r>
              <a:rPr lang="tr-TR" sz="2000" dirty="0"/>
              <a:t>cümlesi ile </a:t>
            </a:r>
            <a:r>
              <a:rPr lang="tr-TR" sz="2000" dirty="0" smtClean="0"/>
              <a:t>başlar. </a:t>
            </a:r>
            <a:r>
              <a:rPr lang="tr-TR" sz="2000" dirty="0" smtClean="0">
                <a:solidFill>
                  <a:prstClr val="black"/>
                </a:solidFill>
              </a:rPr>
              <a:t>Giriş </a:t>
            </a:r>
            <a:r>
              <a:rPr lang="tr-TR" sz="2000" dirty="0">
                <a:solidFill>
                  <a:prstClr val="black"/>
                </a:solidFill>
              </a:rPr>
              <a:t>paragrafında </a:t>
            </a:r>
            <a:r>
              <a:rPr lang="tr-TR" sz="2000" dirty="0" smtClean="0"/>
              <a:t>genelde tanımlama ve açıklamaya başvurulur.</a:t>
            </a:r>
          </a:p>
          <a:p>
            <a:pPr marL="0" indent="0" algn="just">
              <a:buNone/>
            </a:pPr>
            <a:endParaRPr lang="tr-TR" sz="2000" dirty="0" smtClean="0"/>
          </a:p>
          <a:p>
            <a:pPr marL="0" indent="0" algn="just">
              <a:buNone/>
            </a:pPr>
            <a:r>
              <a:rPr lang="tr-TR" sz="2000" dirty="0" smtClean="0"/>
              <a:t>	Okuyucuya </a:t>
            </a:r>
            <a:r>
              <a:rPr lang="tr-TR" sz="2000" dirty="0"/>
              <a:t>metinle ilgili ipuçları verecek şekilde düzenlenerek devam eder. Yazının devamında neyin/nelerin geleceğini okuyucuya </a:t>
            </a:r>
            <a:r>
              <a:rPr lang="tr-TR" sz="2000" dirty="0" smtClean="0"/>
              <a:t>hissettirir</a:t>
            </a:r>
            <a:r>
              <a:rPr lang="tr-TR" sz="2000" dirty="0"/>
              <a:t>. </a:t>
            </a:r>
          </a:p>
          <a:p>
            <a:pPr marL="0" indent="0" algn="just">
              <a:buNone/>
            </a:pPr>
            <a:endParaRPr lang="tr-TR" sz="2000" dirty="0" smtClean="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1458653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Paragrafı</a:t>
            </a:r>
            <a:endParaRPr lang="tr-TR" dirty="0"/>
          </a:p>
        </p:txBody>
      </p:sp>
      <p:sp>
        <p:nvSpPr>
          <p:cNvPr id="3" name="İçerik Yer Tutucusu 2"/>
          <p:cNvSpPr>
            <a:spLocks noGrp="1"/>
          </p:cNvSpPr>
          <p:nvPr>
            <p:ph idx="1"/>
          </p:nvPr>
        </p:nvSpPr>
        <p:spPr>
          <a:xfrm>
            <a:off x="971600" y="1921396"/>
            <a:ext cx="7483660" cy="3168352"/>
          </a:xfrm>
        </p:spPr>
        <p:txBody>
          <a:bodyPr/>
          <a:lstStyle/>
          <a:p>
            <a:pPr marL="0" indent="0" algn="just">
              <a:buNone/>
            </a:pPr>
            <a:endParaRPr lang="tr-TR" sz="2000" dirty="0" smtClean="0"/>
          </a:p>
          <a:p>
            <a:pPr marL="0" indent="0" algn="just">
              <a:buNone/>
            </a:pPr>
            <a:r>
              <a:rPr lang="tr-TR" sz="2000" dirty="0" smtClean="0"/>
              <a:t>	Giriş paragrafında gerekenden az veya çok cümleye yer vermemeye dikkat </a:t>
            </a:r>
            <a:r>
              <a:rPr lang="tr-TR" sz="2000" dirty="0"/>
              <a:t>edilmelidir. </a:t>
            </a:r>
            <a:r>
              <a:rPr lang="tr-TR" sz="2000" dirty="0" smtClean="0"/>
              <a:t>Çok </a:t>
            </a:r>
            <a:r>
              <a:rPr lang="tr-TR" sz="2000" dirty="0"/>
              <a:t>fazla bilgi </a:t>
            </a:r>
            <a:r>
              <a:rPr lang="tr-TR" sz="2000" dirty="0" smtClean="0"/>
              <a:t>verilirse okuyucu bunalır</a:t>
            </a:r>
            <a:r>
              <a:rPr lang="tr-TR" sz="2000" dirty="0"/>
              <a:t>, durur ve </a:t>
            </a:r>
            <a:r>
              <a:rPr lang="tr-TR" sz="2000" dirty="0" smtClean="0"/>
              <a:t>belki metne devam etmek istemez. Çok </a:t>
            </a:r>
            <a:r>
              <a:rPr lang="tr-TR" sz="2000" dirty="0"/>
              <a:t>az bilgi </a:t>
            </a:r>
            <a:r>
              <a:rPr lang="tr-TR" sz="2000" dirty="0" smtClean="0"/>
              <a:t>karşısında da okuyucu ilgisini kaybedebilir. </a:t>
            </a:r>
          </a:p>
          <a:p>
            <a:pPr marL="0" lvl="0" indent="0" algn="just">
              <a:buNone/>
            </a:pPr>
            <a:r>
              <a:rPr lang="tr-TR" sz="2000" dirty="0" smtClean="0">
                <a:solidFill>
                  <a:prstClr val="black"/>
                </a:solidFill>
              </a:rPr>
              <a:t>	Ayrıntılara </a:t>
            </a:r>
            <a:r>
              <a:rPr lang="tr-TR" sz="2000" dirty="0">
                <a:solidFill>
                  <a:prstClr val="black"/>
                </a:solidFill>
              </a:rPr>
              <a:t>girmeden konunun/düşüncenin tanıtıldığı </a:t>
            </a:r>
            <a:r>
              <a:rPr lang="tr-TR" sz="2000" dirty="0" smtClean="0">
                <a:solidFill>
                  <a:prstClr val="black"/>
                </a:solidFill>
              </a:rPr>
              <a:t>bölüm olan giriş paragrafında çoğu </a:t>
            </a:r>
            <a:r>
              <a:rPr lang="tr-TR" sz="2000" dirty="0">
                <a:solidFill>
                  <a:prstClr val="black"/>
                </a:solidFill>
              </a:rPr>
              <a:t>kez paragrafın konusunu, bakış açısını ortaya koyan </a:t>
            </a:r>
            <a:r>
              <a:rPr lang="tr-TR" sz="2000" dirty="0" smtClean="0">
                <a:solidFill>
                  <a:prstClr val="black"/>
                </a:solidFill>
              </a:rPr>
              <a:t>cümleler yer alır. </a:t>
            </a:r>
            <a:endParaRPr lang="tr-TR" sz="2000" dirty="0">
              <a:solidFill>
                <a:prstClr val="black"/>
              </a:solidFill>
            </a:endParaRPr>
          </a:p>
          <a:p>
            <a:pPr marL="0" indent="0" algn="just">
              <a:buNone/>
            </a:pPr>
            <a:endParaRPr lang="tr-TR" sz="2000" dirty="0" smtClean="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963375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Paragrafı</a:t>
            </a:r>
            <a:endParaRPr lang="tr-TR" dirty="0"/>
          </a:p>
        </p:txBody>
      </p:sp>
      <p:sp>
        <p:nvSpPr>
          <p:cNvPr id="3" name="İçerik Yer Tutucusu 2"/>
          <p:cNvSpPr>
            <a:spLocks noGrp="1"/>
          </p:cNvSpPr>
          <p:nvPr>
            <p:ph idx="1"/>
          </p:nvPr>
        </p:nvSpPr>
        <p:spPr>
          <a:xfrm>
            <a:off x="964820" y="1921396"/>
            <a:ext cx="7483660" cy="3456384"/>
          </a:xfrm>
        </p:spPr>
        <p:txBody>
          <a:bodyPr/>
          <a:lstStyle/>
          <a:p>
            <a:pPr marL="0" indent="0" algn="just">
              <a:buNone/>
            </a:pPr>
            <a:r>
              <a:rPr lang="tr-TR" sz="2000" dirty="0"/>
              <a:t>	</a:t>
            </a:r>
            <a:r>
              <a:rPr lang="tr-TR" sz="2000" dirty="0" smtClean="0"/>
              <a:t>Giriş paragrafında şu özellikler önemlidir:</a:t>
            </a:r>
          </a:p>
          <a:p>
            <a:pPr marL="0" indent="0" algn="just">
              <a:buNone/>
            </a:pPr>
            <a:endParaRPr lang="tr-TR" sz="2000" dirty="0" smtClean="0"/>
          </a:p>
          <a:p>
            <a:pPr algn="just">
              <a:buFont typeface="Wingdings" panose="05000000000000000000" pitchFamily="2" charset="2"/>
              <a:buChar char="Ø"/>
            </a:pPr>
            <a:r>
              <a:rPr lang="tr-TR" sz="2000" dirty="0" smtClean="0"/>
              <a:t>Metnin </a:t>
            </a:r>
            <a:r>
              <a:rPr lang="tr-TR" sz="2000" dirty="0"/>
              <a:t>yazılma amacını </a:t>
            </a:r>
            <a:r>
              <a:rPr lang="tr-TR" sz="2000" dirty="0" smtClean="0"/>
              <a:t>yansıtmak</a:t>
            </a:r>
          </a:p>
          <a:p>
            <a:pPr algn="just">
              <a:buFont typeface="Wingdings" panose="05000000000000000000" pitchFamily="2" charset="2"/>
              <a:buChar char="Ø"/>
            </a:pPr>
            <a:r>
              <a:rPr lang="tr-TR" sz="2000" dirty="0" smtClean="0"/>
              <a:t>Açık ve anlaşılır yazmak</a:t>
            </a:r>
          </a:p>
          <a:p>
            <a:pPr algn="just">
              <a:buFont typeface="Wingdings" panose="05000000000000000000" pitchFamily="2" charset="2"/>
              <a:buChar char="Ø"/>
            </a:pPr>
            <a:r>
              <a:rPr lang="tr-TR" sz="2000" dirty="0" smtClean="0"/>
              <a:t>Okuyucuların </a:t>
            </a:r>
            <a:r>
              <a:rPr lang="tr-TR" sz="2000" dirty="0"/>
              <a:t>ilgisini </a:t>
            </a:r>
            <a:r>
              <a:rPr lang="tr-TR" sz="2000" dirty="0" smtClean="0"/>
              <a:t>çekmek</a:t>
            </a:r>
          </a:p>
          <a:p>
            <a:pPr algn="just">
              <a:buFont typeface="Wingdings" panose="05000000000000000000" pitchFamily="2" charset="2"/>
              <a:buChar char="Ø"/>
            </a:pPr>
            <a:r>
              <a:rPr lang="tr-TR" sz="2000" dirty="0" smtClean="0"/>
              <a:t>Yazının nasıl devam edeceği hakkında bazı </a:t>
            </a:r>
            <a:r>
              <a:rPr lang="tr-TR" sz="2000" dirty="0"/>
              <a:t>işaretler </a:t>
            </a:r>
            <a:r>
              <a:rPr lang="tr-TR" sz="2000" dirty="0" smtClean="0"/>
              <a:t>vermek</a:t>
            </a:r>
          </a:p>
          <a:p>
            <a:pPr algn="just">
              <a:buFont typeface="Wingdings" panose="05000000000000000000" pitchFamily="2" charset="2"/>
              <a:buChar char="Ø"/>
            </a:pPr>
            <a:r>
              <a:rPr lang="tr-TR" sz="2000" dirty="0" smtClean="0"/>
              <a:t> Ayrıntılardan ve örneklerden uzak durmak</a:t>
            </a:r>
          </a:p>
          <a:p>
            <a:pPr algn="just">
              <a:buFont typeface="Wingdings" panose="05000000000000000000" pitchFamily="2" charset="2"/>
              <a:buChar char="Ø"/>
            </a:pPr>
            <a:r>
              <a:rPr lang="tr-TR" sz="2000" dirty="0" smtClean="0"/>
              <a:t>Yazının kilit </a:t>
            </a:r>
            <a:r>
              <a:rPr lang="tr-TR" sz="2000" dirty="0"/>
              <a:t>noktalarını doğru bir şekilde </a:t>
            </a:r>
            <a:r>
              <a:rPr lang="tr-TR" sz="2000" dirty="0" smtClean="0"/>
              <a:t>tanıtmak</a:t>
            </a:r>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843272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Paragrafı</a:t>
            </a:r>
            <a:endParaRPr lang="tr-TR" dirty="0"/>
          </a:p>
        </p:txBody>
      </p:sp>
      <p:sp>
        <p:nvSpPr>
          <p:cNvPr id="3" name="İçerik Yer Tutucusu 2"/>
          <p:cNvSpPr>
            <a:spLocks noGrp="1"/>
          </p:cNvSpPr>
          <p:nvPr>
            <p:ph idx="1"/>
          </p:nvPr>
        </p:nvSpPr>
        <p:spPr>
          <a:xfrm>
            <a:off x="899592" y="1531743"/>
            <a:ext cx="7200800" cy="3168352"/>
          </a:xfrm>
        </p:spPr>
        <p:txBody>
          <a:bodyPr/>
          <a:lstStyle/>
          <a:p>
            <a:pPr marL="0" indent="0" algn="just">
              <a:buNone/>
            </a:pPr>
            <a:endParaRPr lang="tr-TR" sz="2000" dirty="0" smtClean="0"/>
          </a:p>
          <a:p>
            <a:pPr marL="0" indent="0" algn="just">
              <a:buNone/>
            </a:pPr>
            <a:r>
              <a:rPr lang="tr-TR" sz="2000" dirty="0" smtClean="0"/>
              <a:t>	</a:t>
            </a:r>
            <a:r>
              <a:rPr lang="tr-TR" sz="2000" dirty="0"/>
              <a:t>Giriş paragrafında önce metnin konusu </a:t>
            </a:r>
            <a:r>
              <a:rPr lang="tr-TR" sz="2000" dirty="0" smtClean="0"/>
              <a:t>verilebilir, </a:t>
            </a:r>
            <a:r>
              <a:rPr lang="tr-TR" sz="2000" dirty="0"/>
              <a:t>sonra neden bu </a:t>
            </a:r>
            <a:r>
              <a:rPr lang="tr-TR" sz="2000" dirty="0" smtClean="0"/>
              <a:t>konunun </a:t>
            </a:r>
            <a:r>
              <a:rPr lang="tr-TR" sz="2000" dirty="0"/>
              <a:t>seçildiği </a:t>
            </a:r>
            <a:r>
              <a:rPr lang="tr-TR" sz="2000" dirty="0" smtClean="0"/>
              <a:t>vurgulanıp ardından da sınırlandırılmış konu yani ele alınan konunun hangi yönü/yönleri </a:t>
            </a:r>
            <a:r>
              <a:rPr lang="tr-TR" sz="2000" dirty="0"/>
              <a:t>üzerinde durulacağı -</a:t>
            </a:r>
            <a:r>
              <a:rPr lang="tr-TR" sz="2000" dirty="0" smtClean="0"/>
              <a:t>gerekçesiyle birlikte- verilebilir.</a:t>
            </a:r>
          </a:p>
          <a:p>
            <a:pPr marL="0" indent="0" algn="just">
              <a:buNone/>
            </a:pPr>
            <a:endParaRPr lang="tr-TR" sz="2000" dirty="0" smtClean="0"/>
          </a:p>
          <a:p>
            <a:pPr marL="0" indent="0" algn="just">
              <a:buNone/>
            </a:pPr>
            <a:r>
              <a:rPr lang="tr-TR" sz="1800" b="1" dirty="0" smtClean="0">
                <a:solidFill>
                  <a:srgbClr val="0070C0"/>
                </a:solidFill>
              </a:rPr>
              <a:t>Dikkat</a:t>
            </a:r>
            <a:r>
              <a:rPr lang="tr-TR" sz="1800" dirty="0" smtClean="0">
                <a:solidFill>
                  <a:srgbClr val="0070C0"/>
                </a:solidFill>
              </a:rPr>
              <a:t>: </a:t>
            </a:r>
            <a:r>
              <a:rPr lang="tr-TR" sz="1800" dirty="0" smtClean="0"/>
              <a:t>Paragrafta </a:t>
            </a:r>
            <a:r>
              <a:rPr lang="tr-TR" sz="1800" b="1" dirty="0" smtClean="0"/>
              <a:t>giriş cümlesi </a:t>
            </a:r>
            <a:r>
              <a:rPr lang="tr-TR" sz="1800" dirty="0" smtClean="0"/>
              <a:t>bazen paragrafın ana düşüncesini içerebilir. </a:t>
            </a:r>
            <a:r>
              <a:rPr lang="tr-TR" sz="1800" i="1" dirty="0" smtClean="0"/>
              <a:t>Tümdengelim</a:t>
            </a:r>
            <a:r>
              <a:rPr lang="tr-TR" sz="1800" dirty="0" smtClean="0"/>
              <a:t> yani </a:t>
            </a:r>
            <a:r>
              <a:rPr lang="tr-TR" sz="1800" i="1" dirty="0" smtClean="0"/>
              <a:t>genelden özele giden </a:t>
            </a:r>
            <a:r>
              <a:rPr lang="tr-TR" sz="1800" dirty="0" smtClean="0"/>
              <a:t>paragraf kuruluşlarında bu yol izlenir.</a:t>
            </a:r>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3605370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Paragrafı</a:t>
            </a:r>
            <a:endParaRPr lang="tr-TR" dirty="0"/>
          </a:p>
        </p:txBody>
      </p:sp>
      <p:sp>
        <p:nvSpPr>
          <p:cNvPr id="3" name="İçerik Yer Tutucusu 2"/>
          <p:cNvSpPr>
            <a:spLocks noGrp="1"/>
          </p:cNvSpPr>
          <p:nvPr>
            <p:ph idx="1"/>
          </p:nvPr>
        </p:nvSpPr>
        <p:spPr>
          <a:xfrm>
            <a:off x="899592" y="1777379"/>
            <a:ext cx="7416824" cy="3384377"/>
          </a:xfrm>
        </p:spPr>
        <p:txBody>
          <a:bodyPr/>
          <a:lstStyle/>
          <a:p>
            <a:pPr marL="0" indent="0" algn="just">
              <a:buNone/>
            </a:pPr>
            <a:endParaRPr lang="tr-TR" sz="2000" dirty="0" smtClean="0"/>
          </a:p>
          <a:p>
            <a:pPr marL="0" indent="0" algn="just">
              <a:buNone/>
            </a:pPr>
            <a:r>
              <a:rPr lang="tr-TR" sz="2000" dirty="0" smtClean="0"/>
              <a:t>	</a:t>
            </a:r>
            <a:r>
              <a:rPr lang="tr-TR" sz="2000" dirty="0"/>
              <a:t>Giriş </a:t>
            </a:r>
            <a:r>
              <a:rPr lang="tr-TR" sz="2000" dirty="0" smtClean="0"/>
              <a:t>cümlesinde -kendisinden </a:t>
            </a:r>
            <a:r>
              <a:rPr lang="tr-TR" sz="2000" dirty="0"/>
              <a:t>önce bir cümle </a:t>
            </a:r>
            <a:r>
              <a:rPr lang="tr-TR" sz="2000" dirty="0" smtClean="0"/>
              <a:t>olmadığı için- "</a:t>
            </a:r>
            <a:r>
              <a:rPr lang="tr-TR" sz="2000" b="1" i="1" dirty="0" smtClean="0"/>
              <a:t>bu </a:t>
            </a:r>
            <a:r>
              <a:rPr lang="tr-TR" sz="2000" b="1" i="1" dirty="0"/>
              <a:t>yüzden, bundan dolayı, kaldı ki, yine de, ama, fakat, oysa, çünkü, bunun için, </a:t>
            </a:r>
            <a:r>
              <a:rPr lang="tr-TR" sz="2000" b="1" i="1" dirty="0" smtClean="0"/>
              <a:t>demek ki, o hâlde, ise </a:t>
            </a:r>
            <a:r>
              <a:rPr lang="tr-TR" sz="2000" dirty="0" smtClean="0"/>
              <a:t>..." </a:t>
            </a:r>
            <a:r>
              <a:rPr lang="tr-TR" sz="2000" dirty="0"/>
              <a:t>gibi bağlayıcı ifadeler yer almaz</a:t>
            </a:r>
            <a:r>
              <a:rPr lang="tr-TR" sz="2000" dirty="0" smtClean="0"/>
              <a:t>. Dolayısıyla giriş paragrafı bu ifadelerden herhangi birini içeren bir cümle ile başlayamaz. </a:t>
            </a:r>
          </a:p>
          <a:p>
            <a:pPr marL="0" indent="0" algn="just">
              <a:buNone/>
            </a:pPr>
            <a:endParaRPr lang="tr-TR" sz="2000" dirty="0" smtClean="0"/>
          </a:p>
          <a:p>
            <a:pPr marL="0" indent="0" algn="just">
              <a:buNone/>
            </a:pPr>
            <a:r>
              <a:rPr lang="tr-TR" sz="2000" dirty="0" smtClean="0"/>
              <a:t>	</a:t>
            </a:r>
            <a:r>
              <a:rPr lang="tr-TR" sz="1800" dirty="0" smtClean="0"/>
              <a:t>Örneğin “</a:t>
            </a:r>
            <a:r>
              <a:rPr lang="tr-TR" sz="1800" i="1" dirty="0" smtClean="0"/>
              <a:t>Doğayı korumak </a:t>
            </a:r>
            <a:r>
              <a:rPr lang="tr-TR" sz="1800" b="1" i="1" dirty="0" smtClean="0"/>
              <a:t>da</a:t>
            </a:r>
            <a:r>
              <a:rPr lang="tr-TR" sz="1800" i="1" dirty="0" smtClean="0"/>
              <a:t> bizim görevlerimizden biridir</a:t>
            </a:r>
            <a:r>
              <a:rPr lang="tr-TR" sz="1800" dirty="0" smtClean="0"/>
              <a:t>.” cümlesindeki “de” bağlacı kendisinden önceki ifadeye gönderme yaptığı için bir paragrafın giriş cümlesi olamaz.</a:t>
            </a:r>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1136175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Tanımı</a:t>
            </a:r>
            <a:endParaRPr lang="tr-TR" dirty="0"/>
          </a:p>
        </p:txBody>
      </p:sp>
      <p:sp>
        <p:nvSpPr>
          <p:cNvPr id="3" name="İçerik Yer Tutucusu 2"/>
          <p:cNvSpPr>
            <a:spLocks noGrp="1"/>
          </p:cNvSpPr>
          <p:nvPr>
            <p:ph idx="1"/>
          </p:nvPr>
        </p:nvSpPr>
        <p:spPr>
          <a:xfrm>
            <a:off x="677525" y="2425452"/>
            <a:ext cx="7638020" cy="2016224"/>
          </a:xfrm>
        </p:spPr>
        <p:txBody>
          <a:bodyPr/>
          <a:lstStyle/>
          <a:p>
            <a:pPr marL="0" indent="0" algn="just">
              <a:buNone/>
            </a:pPr>
            <a:r>
              <a:rPr lang="tr-TR" sz="2000" dirty="0" smtClean="0"/>
              <a:t>	Latinceden Fransızcaya geçerek dilimize giren </a:t>
            </a:r>
            <a:r>
              <a:rPr lang="tr-TR" sz="2000" b="1" i="1" dirty="0" smtClean="0"/>
              <a:t>paragraf</a:t>
            </a:r>
            <a:r>
              <a:rPr lang="tr-TR" sz="2000" dirty="0" smtClean="0"/>
              <a:t> sözcüğü “bölüm” </a:t>
            </a:r>
            <a:r>
              <a:rPr lang="tr-TR" sz="2000" dirty="0"/>
              <a:t>ve </a:t>
            </a:r>
            <a:r>
              <a:rPr lang="tr-TR" sz="2000" dirty="0" smtClean="0"/>
              <a:t>“yazı” </a:t>
            </a:r>
            <a:r>
              <a:rPr lang="tr-TR" sz="2000" dirty="0"/>
              <a:t>sözlerinin birleşiminden meydana </a:t>
            </a:r>
            <a:r>
              <a:rPr lang="tr-TR" sz="2000" dirty="0" smtClean="0"/>
              <a:t>gelmektedir. Dolayısıyla paragrafı kısaca “yazının bir bölümü” olarak ifade edebiliriz.</a:t>
            </a:r>
            <a:br>
              <a:rPr lang="tr-TR" sz="2000" dirty="0" smtClean="0"/>
            </a:br>
            <a:endParaRPr lang="tr-TR" sz="2000" dirty="0" smtClean="0"/>
          </a:p>
          <a:p>
            <a:pPr marL="0" indent="0" algn="just">
              <a:buNone/>
            </a:pPr>
            <a:r>
              <a:rPr lang="tr-TR" sz="2000" dirty="0"/>
              <a:t/>
            </a:r>
            <a:br>
              <a:rPr lang="tr-TR" sz="2000" dirty="0"/>
            </a:br>
            <a:r>
              <a:rPr lang="tr-TR" sz="2000" dirty="0" smtClean="0"/>
              <a:t/>
            </a:r>
            <a:br>
              <a:rPr lang="tr-TR" sz="2000" dirty="0" smtClean="0"/>
            </a:br>
            <a:r>
              <a:rPr lang="tr-TR" sz="2000" dirty="0" smtClean="0"/>
              <a:t> </a:t>
            </a:r>
          </a:p>
          <a:p>
            <a:pPr marL="0" indent="0" algn="just">
              <a:buNone/>
            </a:pPr>
            <a:r>
              <a:rPr lang="tr-TR" sz="2000" dirty="0"/>
              <a:t>	</a:t>
            </a:r>
          </a:p>
          <a:p>
            <a:pPr marL="0" indent="0" algn="just">
              <a:buNone/>
            </a:pPr>
            <a:endParaRPr lang="tr-TR" sz="2000" dirty="0"/>
          </a:p>
          <a:p>
            <a:pPr marL="0" indent="0" algn="just">
              <a:buNone/>
            </a:pPr>
            <a:r>
              <a:rPr lang="tr-TR" sz="2000" dirty="0" smtClean="0"/>
              <a:t>	</a:t>
            </a: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1669140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Gelişme Paragrafı</a:t>
            </a:r>
            <a:endParaRPr lang="tr-TR" dirty="0"/>
          </a:p>
        </p:txBody>
      </p:sp>
      <p:sp>
        <p:nvSpPr>
          <p:cNvPr id="3" name="İçerik Yer Tutucusu 2"/>
          <p:cNvSpPr>
            <a:spLocks noGrp="1"/>
          </p:cNvSpPr>
          <p:nvPr>
            <p:ph idx="1"/>
          </p:nvPr>
        </p:nvSpPr>
        <p:spPr>
          <a:xfrm>
            <a:off x="971600" y="1921396"/>
            <a:ext cx="7483660" cy="3600400"/>
          </a:xfrm>
        </p:spPr>
        <p:txBody>
          <a:bodyPr/>
          <a:lstStyle/>
          <a:p>
            <a:pPr marL="0" indent="0" algn="just">
              <a:buNone/>
            </a:pPr>
            <a:endParaRPr lang="tr-TR" sz="2000" dirty="0" smtClean="0"/>
          </a:p>
          <a:p>
            <a:pPr marL="0" indent="0" algn="just">
              <a:buNone/>
            </a:pPr>
            <a:r>
              <a:rPr lang="tr-TR" sz="2000" dirty="0"/>
              <a:t>	</a:t>
            </a:r>
            <a:r>
              <a:rPr lang="tr-TR" sz="2000" dirty="0" smtClean="0"/>
              <a:t>Yazmak için konu bulup giriş yapmak çok önemlidir ancak </a:t>
            </a:r>
            <a:r>
              <a:rPr lang="tr-TR" sz="2000" dirty="0"/>
              <a:t>bunlar </a:t>
            </a:r>
            <a:r>
              <a:rPr lang="tr-TR" sz="2000" dirty="0" smtClean="0"/>
              <a:t>ilk </a:t>
            </a:r>
            <a:r>
              <a:rPr lang="tr-TR" sz="2000" dirty="0"/>
              <a:t>adımlardır. </a:t>
            </a:r>
            <a:r>
              <a:rPr lang="tr-TR" sz="2000" dirty="0" smtClean="0"/>
              <a:t>Yazının odak noktasını desteklemek ve okuyucuyu kaybetmeden eyleme yani “</a:t>
            </a:r>
            <a:r>
              <a:rPr lang="tr-TR" sz="2000" dirty="0" err="1" smtClean="0"/>
              <a:t>okuma”ya</a:t>
            </a:r>
            <a:r>
              <a:rPr lang="tr-TR" sz="2000" dirty="0" smtClean="0"/>
              <a:t> devam ettirmek gerekir. </a:t>
            </a:r>
          </a:p>
          <a:p>
            <a:pPr marL="0" indent="0" algn="just">
              <a:buNone/>
            </a:pPr>
            <a:endParaRPr lang="tr-TR" sz="2000" dirty="0" smtClean="0"/>
          </a:p>
          <a:p>
            <a:pPr marL="0" indent="0" algn="just">
              <a:buNone/>
            </a:pPr>
            <a:r>
              <a:rPr lang="tr-TR" sz="2000" dirty="0"/>
              <a:t>	</a:t>
            </a:r>
            <a:r>
              <a:rPr lang="tr-TR" sz="2000" dirty="0" smtClean="0"/>
              <a:t>Giriş </a:t>
            </a:r>
            <a:r>
              <a:rPr lang="tr-TR" sz="2000" dirty="0"/>
              <a:t>paragrafında ele </a:t>
            </a:r>
            <a:r>
              <a:rPr lang="tr-TR" sz="2000" dirty="0" smtClean="0"/>
              <a:t>alınıp çerçevesi </a:t>
            </a:r>
            <a:r>
              <a:rPr lang="tr-TR" sz="2000" dirty="0"/>
              <a:t>çizilen </a:t>
            </a:r>
            <a:r>
              <a:rPr lang="tr-TR" sz="2000" dirty="0" smtClean="0"/>
              <a:t>konunun </a:t>
            </a:r>
            <a:r>
              <a:rPr lang="tr-TR" sz="2000" dirty="0"/>
              <a:t>ayrıntılarıyla </a:t>
            </a:r>
            <a:r>
              <a:rPr lang="tr-TR" sz="2000" dirty="0" smtClean="0"/>
              <a:t>ortaya konulduğu bölüm, gelişme paragrafıdır</a:t>
            </a:r>
            <a:r>
              <a:rPr lang="tr-TR" sz="2000" dirty="0"/>
              <a:t>. </a:t>
            </a:r>
            <a:endParaRPr lang="tr-TR" sz="2000" dirty="0" smtClean="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4156168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Gelişme Paragrafı</a:t>
            </a:r>
            <a:endParaRPr lang="tr-TR" dirty="0"/>
          </a:p>
        </p:txBody>
      </p:sp>
      <p:sp>
        <p:nvSpPr>
          <p:cNvPr id="3" name="İçerik Yer Tutucusu 2"/>
          <p:cNvSpPr>
            <a:spLocks noGrp="1"/>
          </p:cNvSpPr>
          <p:nvPr>
            <p:ph idx="1"/>
          </p:nvPr>
        </p:nvSpPr>
        <p:spPr>
          <a:xfrm>
            <a:off x="971600" y="1921396"/>
            <a:ext cx="7483660" cy="3600400"/>
          </a:xfrm>
        </p:spPr>
        <p:txBody>
          <a:bodyPr/>
          <a:lstStyle/>
          <a:p>
            <a:pPr marL="0" indent="0" algn="just">
              <a:buNone/>
            </a:pPr>
            <a:endParaRPr lang="tr-TR" sz="2000" dirty="0" smtClean="0"/>
          </a:p>
          <a:p>
            <a:pPr marL="0" indent="0" algn="just">
              <a:buNone/>
            </a:pPr>
            <a:r>
              <a:rPr lang="tr-TR" sz="2000" dirty="0"/>
              <a:t>	</a:t>
            </a:r>
            <a:r>
              <a:rPr lang="tr-TR" sz="2000" dirty="0" smtClean="0"/>
              <a:t>Gelişme paragrafında düşüncelerin ve </a:t>
            </a:r>
            <a:r>
              <a:rPr lang="tr-TR" sz="2000" dirty="0"/>
              <a:t>verilen bilgilerin açıklanması, daha iyi anlaşılması, </a:t>
            </a:r>
            <a:r>
              <a:rPr lang="tr-TR" sz="2000" dirty="0" smtClean="0"/>
              <a:t>-gerekirse- </a:t>
            </a:r>
            <a:r>
              <a:rPr lang="tr-TR" sz="2000" dirty="0"/>
              <a:t>kanıtlanması için betimleme, öyküleme, örneklendirme, tanık gösterme/alıntı yapma, karşılaştırma, </a:t>
            </a:r>
            <a:r>
              <a:rPr lang="tr-TR" sz="2000" dirty="0" smtClean="0"/>
              <a:t>açıklama, sayısal verilerden yararlanma </a:t>
            </a:r>
            <a:r>
              <a:rPr lang="tr-TR" sz="2000" dirty="0"/>
              <a:t>gibi anlatım teknikleri ve düşünceyi geliştirme yollarından </a:t>
            </a:r>
            <a:r>
              <a:rPr lang="tr-TR" sz="2000" dirty="0" smtClean="0"/>
              <a:t>yararlanılır. </a:t>
            </a:r>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958633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Gelişme Paragrafı</a:t>
            </a:r>
            <a:endParaRPr lang="tr-TR" dirty="0"/>
          </a:p>
        </p:txBody>
      </p:sp>
      <p:sp>
        <p:nvSpPr>
          <p:cNvPr id="3" name="İçerik Yer Tutucusu 2"/>
          <p:cNvSpPr>
            <a:spLocks noGrp="1"/>
          </p:cNvSpPr>
          <p:nvPr>
            <p:ph idx="1"/>
          </p:nvPr>
        </p:nvSpPr>
        <p:spPr>
          <a:xfrm>
            <a:off x="971600" y="1921396"/>
            <a:ext cx="7483660" cy="3600400"/>
          </a:xfrm>
        </p:spPr>
        <p:txBody>
          <a:bodyPr/>
          <a:lstStyle/>
          <a:p>
            <a:pPr marL="0" indent="0" algn="just">
              <a:buNone/>
            </a:pPr>
            <a:endParaRPr lang="tr-TR" sz="2000" dirty="0" smtClean="0"/>
          </a:p>
          <a:p>
            <a:pPr marL="0" indent="0" algn="just">
              <a:buNone/>
            </a:pPr>
            <a:r>
              <a:rPr lang="tr-TR" sz="2000" dirty="0"/>
              <a:t>	</a:t>
            </a:r>
            <a:r>
              <a:rPr lang="tr-TR" sz="2000" dirty="0" smtClean="0"/>
              <a:t>Gelişme paragrafı, </a:t>
            </a:r>
            <a:r>
              <a:rPr lang="tr-TR" sz="2000" dirty="0"/>
              <a:t>yazının girişinde verilen ifadeleri destekleyen yapı </a:t>
            </a:r>
            <a:r>
              <a:rPr lang="tr-TR" sz="2000" dirty="0" smtClean="0"/>
              <a:t>taşlarıdır. İçeriğe uygun olarak ilgeç, belirteç ve </a:t>
            </a:r>
            <a:r>
              <a:rPr lang="tr-TR" sz="2000" dirty="0"/>
              <a:t>sıfatların en </a:t>
            </a:r>
            <a:r>
              <a:rPr lang="tr-TR" sz="2000" dirty="0" smtClean="0"/>
              <a:t>çok kullanıldığı </a:t>
            </a:r>
            <a:r>
              <a:rPr lang="tr-TR" sz="2000" dirty="0"/>
              <a:t>bölümdür</a:t>
            </a:r>
            <a:r>
              <a:rPr lang="tr-TR" sz="2000" dirty="0" smtClean="0"/>
              <a:t>. </a:t>
            </a:r>
          </a:p>
          <a:p>
            <a:pPr marL="0" indent="0" algn="just">
              <a:buNone/>
            </a:pPr>
            <a:endParaRPr lang="tr-TR" sz="2000" dirty="0"/>
          </a:p>
          <a:p>
            <a:pPr marL="0" indent="0" algn="just">
              <a:buNone/>
            </a:pPr>
            <a:r>
              <a:rPr lang="tr-TR" sz="2000" dirty="0" smtClean="0"/>
              <a:t>	Bir metinde birden çok gelişme </a:t>
            </a:r>
            <a:r>
              <a:rPr lang="tr-TR" sz="2000" dirty="0"/>
              <a:t>paragrafı bulunabilir. </a:t>
            </a:r>
            <a:r>
              <a:rPr lang="tr-TR" sz="2000" dirty="0" smtClean="0"/>
              <a:t>Paragraflar arasındaki geçişlere dikkat edilmeli, bağlantı korunmalıdır</a:t>
            </a:r>
            <a:r>
              <a:rPr lang="tr-TR" sz="2000" dirty="0"/>
              <a:t>.</a:t>
            </a:r>
            <a:endParaRPr lang="tr-TR" sz="2000" dirty="0" smtClean="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1931851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 Paragrafı</a:t>
            </a:r>
            <a:endParaRPr lang="tr-TR" dirty="0"/>
          </a:p>
        </p:txBody>
      </p:sp>
      <p:sp>
        <p:nvSpPr>
          <p:cNvPr id="3" name="İçerik Yer Tutucusu 2"/>
          <p:cNvSpPr>
            <a:spLocks noGrp="1"/>
          </p:cNvSpPr>
          <p:nvPr>
            <p:ph idx="1"/>
          </p:nvPr>
        </p:nvSpPr>
        <p:spPr>
          <a:xfrm>
            <a:off x="971600" y="1921396"/>
            <a:ext cx="7483660" cy="3600400"/>
          </a:xfrm>
        </p:spPr>
        <p:txBody>
          <a:bodyPr/>
          <a:lstStyle/>
          <a:p>
            <a:pPr marL="0" indent="0" algn="just">
              <a:buNone/>
            </a:pPr>
            <a:endParaRPr lang="tr-TR" sz="2000" dirty="0" smtClean="0"/>
          </a:p>
          <a:p>
            <a:pPr marL="0" indent="0" algn="just">
              <a:buNone/>
            </a:pPr>
            <a:r>
              <a:rPr lang="tr-TR" sz="2000" dirty="0"/>
              <a:t>	 </a:t>
            </a:r>
            <a:r>
              <a:rPr lang="tr-TR" sz="2000" dirty="0" smtClean="0"/>
              <a:t>Sonuç, yazıda okuyucuların </a:t>
            </a:r>
            <a:r>
              <a:rPr lang="tr-TR" sz="2000" dirty="0"/>
              <a:t>göreceği </a:t>
            </a:r>
            <a:r>
              <a:rPr lang="tr-TR" sz="2000" dirty="0" smtClean="0"/>
              <a:t>son </a:t>
            </a:r>
            <a:r>
              <a:rPr lang="tr-TR" sz="2000" dirty="0"/>
              <a:t>kısmıdır. </a:t>
            </a:r>
            <a:r>
              <a:rPr lang="tr-TR" sz="2000" dirty="0" smtClean="0"/>
              <a:t>Bu nedenle onların üzerinde </a:t>
            </a:r>
            <a:r>
              <a:rPr lang="tr-TR" sz="2000" dirty="0"/>
              <a:t>güçlü ve olumlu bir </a:t>
            </a:r>
            <a:r>
              <a:rPr lang="tr-TR" sz="2000" dirty="0" smtClean="0"/>
              <a:t>etki bırakmalıdır</a:t>
            </a:r>
            <a:r>
              <a:rPr lang="tr-TR" sz="2000" dirty="0"/>
              <a:t>. </a:t>
            </a:r>
            <a:endParaRPr lang="tr-TR" sz="2000" dirty="0" smtClean="0"/>
          </a:p>
          <a:p>
            <a:pPr marL="0" indent="0" algn="just">
              <a:buNone/>
            </a:pPr>
            <a:endParaRPr lang="tr-TR" sz="2000" dirty="0"/>
          </a:p>
          <a:p>
            <a:pPr marL="0" indent="0" algn="just">
              <a:buNone/>
            </a:pPr>
            <a:r>
              <a:rPr lang="tr-TR" sz="2000" dirty="0" smtClean="0"/>
              <a:t>	Metin boyunca işlenen konu, sonuç paragrafında kısaca hatırlatılır </a:t>
            </a:r>
            <a:r>
              <a:rPr lang="tr-TR" sz="2000" dirty="0"/>
              <a:t>yani </a:t>
            </a:r>
            <a:r>
              <a:rPr lang="tr-TR" sz="2000" dirty="0" smtClean="0"/>
              <a:t>derlenip özetlenir</a:t>
            </a:r>
            <a:r>
              <a:rPr lang="tr-TR" sz="2000" dirty="0"/>
              <a:t>. Bu bölümünde </a:t>
            </a:r>
            <a:r>
              <a:rPr lang="tr-TR" sz="2000" dirty="0" smtClean="0"/>
              <a:t>okuyucuya yeni </a:t>
            </a:r>
            <a:r>
              <a:rPr lang="tr-TR" sz="2000" dirty="0"/>
              <a:t>konular ve </a:t>
            </a:r>
            <a:r>
              <a:rPr lang="tr-TR" sz="2000" dirty="0" smtClean="0"/>
              <a:t>düşünceler verilmemelidir.</a:t>
            </a:r>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169578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 Paragrafı</a:t>
            </a:r>
            <a:endParaRPr lang="tr-TR" dirty="0"/>
          </a:p>
        </p:txBody>
      </p:sp>
      <p:sp>
        <p:nvSpPr>
          <p:cNvPr id="3" name="İçerik Yer Tutucusu 2"/>
          <p:cNvSpPr>
            <a:spLocks noGrp="1"/>
          </p:cNvSpPr>
          <p:nvPr>
            <p:ph idx="1"/>
          </p:nvPr>
        </p:nvSpPr>
        <p:spPr>
          <a:xfrm>
            <a:off x="971600" y="1921396"/>
            <a:ext cx="7344816" cy="3600400"/>
          </a:xfrm>
        </p:spPr>
        <p:txBody>
          <a:bodyPr/>
          <a:lstStyle/>
          <a:p>
            <a:pPr marL="0" indent="0" algn="just">
              <a:buNone/>
            </a:pPr>
            <a:r>
              <a:rPr lang="tr-TR" sz="2000" dirty="0" smtClean="0"/>
              <a:t> </a:t>
            </a:r>
            <a:endParaRPr lang="tr-TR" sz="2000" dirty="0"/>
          </a:p>
          <a:p>
            <a:pPr marL="0" indent="0" algn="just">
              <a:buNone/>
            </a:pPr>
            <a:r>
              <a:rPr lang="tr-TR" sz="2000" dirty="0" smtClean="0"/>
              <a:t>	Ayrıntılarıyla </a:t>
            </a:r>
            <a:r>
              <a:rPr lang="tr-TR" sz="2000" dirty="0"/>
              <a:t>işlenen konunun sonuca bağlandığı bölüm olan sonuç paragrafı, son cümleyi içerir. </a:t>
            </a:r>
            <a:r>
              <a:rPr lang="tr-TR" sz="2000" dirty="0" smtClean="0"/>
              <a:t>Sonuç cümlesinde paragrafta sıralanan düşünceler belirli </a:t>
            </a:r>
            <a:r>
              <a:rPr lang="tr-TR" sz="2000" dirty="0"/>
              <a:t>bir yargıya </a:t>
            </a:r>
            <a:r>
              <a:rPr lang="tr-TR" sz="2000" dirty="0" smtClean="0"/>
              <a:t>bağlanır</a:t>
            </a:r>
            <a:r>
              <a:rPr lang="tr-TR" sz="2000" dirty="0"/>
              <a:t>. </a:t>
            </a:r>
            <a:r>
              <a:rPr lang="tr-TR" sz="2000" dirty="0" smtClean="0"/>
              <a:t>Bu nedenle sonuç cümlesinde genellikle “</a:t>
            </a:r>
            <a:r>
              <a:rPr lang="tr-TR" sz="2000" b="1" i="1" dirty="0" smtClean="0"/>
              <a:t>işte, özetle, sonuç olarak, demek oluyor ki, kısaca, yani, sözün özü</a:t>
            </a:r>
            <a:r>
              <a:rPr lang="tr-TR" sz="2000" dirty="0"/>
              <a:t>” </a:t>
            </a:r>
            <a:r>
              <a:rPr lang="tr-TR" sz="2000" dirty="0" smtClean="0"/>
              <a:t>gibi ifadelerin kullanıldığı görülür.</a:t>
            </a: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720904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l"/>
            <a:r>
              <a:rPr lang="tr-TR" sz="1400" dirty="0" smtClean="0"/>
              <a:t>Başvuru Kaynakları</a:t>
            </a:r>
            <a:endParaRPr lang="tr-TR" sz="1400" dirty="0"/>
          </a:p>
        </p:txBody>
      </p:sp>
      <p:sp>
        <p:nvSpPr>
          <p:cNvPr id="3" name="İçerik Yer Tutucusu 2"/>
          <p:cNvSpPr>
            <a:spLocks noGrp="1"/>
          </p:cNvSpPr>
          <p:nvPr>
            <p:ph idx="1"/>
          </p:nvPr>
        </p:nvSpPr>
        <p:spPr>
          <a:xfrm>
            <a:off x="457200" y="1633364"/>
            <a:ext cx="6491064" cy="2448272"/>
          </a:xfrm>
        </p:spPr>
        <p:txBody>
          <a:bodyPr/>
          <a:lstStyle/>
          <a:p>
            <a:pPr marL="0" indent="0">
              <a:buNone/>
            </a:pPr>
            <a:r>
              <a:rPr lang="tr-TR" sz="900" dirty="0" smtClean="0"/>
              <a:t>Akalın, </a:t>
            </a:r>
            <a:r>
              <a:rPr lang="tr-TR" sz="900" dirty="0"/>
              <a:t>Ş</a:t>
            </a:r>
            <a:r>
              <a:rPr lang="tr-TR" sz="900" dirty="0" smtClean="0"/>
              <a:t>. H. (2019). “Kompozisyon Bilgileri”,  </a:t>
            </a:r>
            <a:r>
              <a:rPr lang="tr-TR" sz="900" i="1" dirty="0" smtClean="0"/>
              <a:t>Türk Dili II.</a:t>
            </a:r>
            <a:r>
              <a:rPr lang="tr-TR" sz="900" dirty="0" smtClean="0"/>
              <a:t> Ed. Muhsin Macit, Serap </a:t>
            </a:r>
            <a:r>
              <a:rPr lang="tr-TR" sz="900" dirty="0" err="1" smtClean="0"/>
              <a:t>Cavkaytar</a:t>
            </a:r>
            <a:r>
              <a:rPr lang="tr-TR" sz="900" i="1" dirty="0" smtClean="0"/>
              <a:t>, </a:t>
            </a:r>
            <a:r>
              <a:rPr lang="tr-TR" sz="900" dirty="0" smtClean="0"/>
              <a:t>Eskişehir</a:t>
            </a:r>
            <a:r>
              <a:rPr lang="tr-TR" sz="900" dirty="0"/>
              <a:t>:</a:t>
            </a:r>
          </a:p>
          <a:p>
            <a:pPr marL="0" indent="0">
              <a:buNone/>
            </a:pPr>
            <a:r>
              <a:rPr lang="tr-TR" sz="900" dirty="0"/>
              <a:t> </a:t>
            </a:r>
            <a:r>
              <a:rPr lang="tr-TR" sz="900" dirty="0" smtClean="0"/>
              <a:t>          Anadolu </a:t>
            </a:r>
            <a:r>
              <a:rPr lang="tr-TR" sz="900" dirty="0"/>
              <a:t>Üniversitesi </a:t>
            </a:r>
            <a:r>
              <a:rPr lang="tr-TR" sz="900" dirty="0" smtClean="0"/>
              <a:t>Yayınları</a:t>
            </a:r>
            <a:r>
              <a:rPr lang="tr-TR" sz="900" i="1" dirty="0" smtClean="0"/>
              <a:t>, </a:t>
            </a:r>
            <a:r>
              <a:rPr lang="tr-TR" sz="900" dirty="0" smtClean="0"/>
              <a:t>s. 2-24.</a:t>
            </a:r>
          </a:p>
          <a:p>
            <a:pPr marL="0" indent="0">
              <a:buNone/>
            </a:pPr>
            <a:r>
              <a:rPr lang="tr-TR" sz="900" dirty="0" smtClean="0"/>
              <a:t>Demir, N. ve Yılmaz, E. (Ed.) (2009). </a:t>
            </a:r>
            <a:r>
              <a:rPr lang="tr-TR" sz="900" i="1" dirty="0"/>
              <a:t>Türk Dili Yazılı </a:t>
            </a:r>
            <a:r>
              <a:rPr lang="tr-TR" sz="900" i="1" dirty="0" smtClean="0"/>
              <a:t>ve Sözlü </a:t>
            </a:r>
            <a:r>
              <a:rPr lang="tr-TR" sz="900" i="1" dirty="0"/>
              <a:t>Anlatım</a:t>
            </a:r>
            <a:r>
              <a:rPr lang="tr-TR" sz="900" dirty="0" smtClean="0"/>
              <a:t>. Ankara: Nobel Yayınevi.</a:t>
            </a:r>
          </a:p>
          <a:p>
            <a:pPr marL="0" indent="0">
              <a:buNone/>
            </a:pPr>
            <a:r>
              <a:rPr lang="tr-TR" sz="900" dirty="0"/>
              <a:t>Durmuş, </a:t>
            </a:r>
            <a:r>
              <a:rPr lang="tr-TR" sz="900" dirty="0" smtClean="0"/>
              <a:t>M. (Ed</a:t>
            </a:r>
            <a:r>
              <a:rPr lang="tr-TR" sz="900" dirty="0"/>
              <a:t>.) (2010</a:t>
            </a:r>
            <a:r>
              <a:rPr lang="tr-TR" sz="900" i="1" dirty="0"/>
              <a:t>). Üniversiteler İçin Türk Dili El Kitabı</a:t>
            </a:r>
            <a:r>
              <a:rPr lang="tr-TR" sz="900" dirty="0"/>
              <a:t>, Ankara: Grafiker Yay.</a:t>
            </a:r>
          </a:p>
        </p:txBody>
      </p:sp>
      <p:sp>
        <p:nvSpPr>
          <p:cNvPr id="4" name="Metin Yer Tutucusu 3"/>
          <p:cNvSpPr>
            <a:spLocks noGrp="1"/>
          </p:cNvSpPr>
          <p:nvPr>
            <p:ph type="body" sz="quarter" idx="13"/>
          </p:nvPr>
        </p:nvSpPr>
        <p:spPr/>
        <p:txBody>
          <a:bodyPr/>
          <a:lstStyle/>
          <a:p>
            <a:r>
              <a:rPr lang="tr-TR" b="1" dirty="0"/>
              <a:t>	Anlatım Bozuklukları</a:t>
            </a:r>
          </a:p>
          <a:p>
            <a:endParaRPr lang="tr-TR" dirty="0"/>
          </a:p>
        </p:txBody>
      </p:sp>
    </p:spTree>
    <p:extLst>
      <p:ext uri="{BB962C8B-B14F-4D97-AF65-F5344CB8AC3E}">
        <p14:creationId xmlns:p14="http://schemas.microsoft.com/office/powerpoint/2010/main" val="202545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Özellikleri</a:t>
            </a:r>
            <a:endParaRPr lang="tr-TR" dirty="0"/>
          </a:p>
        </p:txBody>
      </p:sp>
      <p:sp>
        <p:nvSpPr>
          <p:cNvPr id="3" name="İçerik Yer Tutucusu 2"/>
          <p:cNvSpPr>
            <a:spLocks noGrp="1"/>
          </p:cNvSpPr>
          <p:nvPr>
            <p:ph idx="1"/>
          </p:nvPr>
        </p:nvSpPr>
        <p:spPr>
          <a:xfrm>
            <a:off x="678396" y="2353444"/>
            <a:ext cx="7638020" cy="2232248"/>
          </a:xfrm>
        </p:spPr>
        <p:txBody>
          <a:bodyPr/>
          <a:lstStyle/>
          <a:p>
            <a:pPr marL="0" indent="0" algn="just">
              <a:buNone/>
            </a:pPr>
            <a:r>
              <a:rPr lang="tr-TR" sz="2000" dirty="0" smtClean="0"/>
              <a:t>	Paragraf</a:t>
            </a:r>
            <a:r>
              <a:rPr lang="tr-TR" sz="2000" dirty="0"/>
              <a:t>, bir yazının kendine özgü niteliklerini taşıyan parçasıdır yani “yazının bütünlük gösteren en küçük </a:t>
            </a:r>
            <a:r>
              <a:rPr lang="tr-TR" sz="2000" dirty="0" err="1"/>
              <a:t>birimi”dir</a:t>
            </a:r>
            <a:r>
              <a:rPr lang="tr-TR" sz="2000" dirty="0"/>
              <a:t>. </a:t>
            </a:r>
            <a:endParaRPr lang="tr-TR" sz="2000" dirty="0" smtClean="0"/>
          </a:p>
          <a:p>
            <a:pPr marL="0" indent="0" algn="just">
              <a:buNone/>
            </a:pPr>
            <a:endParaRPr lang="tr-TR" sz="2000" dirty="0"/>
          </a:p>
          <a:p>
            <a:pPr marL="0" indent="0" algn="just">
              <a:buNone/>
            </a:pPr>
            <a:r>
              <a:rPr lang="tr-TR" sz="2000" dirty="0" smtClean="0"/>
              <a:t>	Bir </a:t>
            </a:r>
            <a:r>
              <a:rPr lang="tr-TR" sz="2000" dirty="0"/>
              <a:t>duyguyu, düşünceyi, bilgiyi, olayı veya olayın bir bölümünü tek bir yönüyle açıklayan, tartışan, öyküleyen ve/veya betimleyen cümlelerden oluşur.</a:t>
            </a:r>
          </a:p>
          <a:p>
            <a:pPr marL="0" indent="0" algn="just">
              <a:buNone/>
            </a:pPr>
            <a:r>
              <a:rPr lang="tr-TR" sz="2000" dirty="0"/>
              <a:t/>
            </a:r>
            <a:br>
              <a:rPr lang="tr-TR" sz="2000" dirty="0"/>
            </a:br>
            <a:r>
              <a:rPr lang="tr-TR" sz="2000" dirty="0" smtClean="0"/>
              <a:t/>
            </a:r>
            <a:br>
              <a:rPr lang="tr-TR" sz="2000" dirty="0" smtClean="0"/>
            </a:br>
            <a:r>
              <a:rPr lang="tr-TR" sz="2000" dirty="0" smtClean="0"/>
              <a:t> </a:t>
            </a:r>
          </a:p>
          <a:p>
            <a:pPr marL="0" indent="0" algn="just">
              <a:buNone/>
            </a:pPr>
            <a:r>
              <a:rPr lang="tr-TR" sz="2000" dirty="0"/>
              <a:t>	</a:t>
            </a:r>
          </a:p>
          <a:p>
            <a:pPr marL="0" indent="0" algn="just">
              <a:buNone/>
            </a:pPr>
            <a:endParaRPr lang="tr-TR" sz="2000" dirty="0"/>
          </a:p>
          <a:p>
            <a:pPr marL="0" indent="0" algn="just">
              <a:buNone/>
            </a:pPr>
            <a:r>
              <a:rPr lang="tr-TR" sz="2000" dirty="0" smtClean="0"/>
              <a:t>	</a:t>
            </a: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114104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Özellikleri</a:t>
            </a:r>
            <a:endParaRPr lang="tr-TR" dirty="0"/>
          </a:p>
        </p:txBody>
      </p:sp>
      <p:sp>
        <p:nvSpPr>
          <p:cNvPr id="3" name="İçerik Yer Tutucusu 2"/>
          <p:cNvSpPr>
            <a:spLocks noGrp="1"/>
          </p:cNvSpPr>
          <p:nvPr>
            <p:ph idx="1"/>
          </p:nvPr>
        </p:nvSpPr>
        <p:spPr>
          <a:xfrm>
            <a:off x="688965" y="1993404"/>
            <a:ext cx="7776864" cy="3312368"/>
          </a:xfrm>
        </p:spPr>
        <p:txBody>
          <a:bodyPr/>
          <a:lstStyle/>
          <a:p>
            <a:pPr marL="0" indent="0" algn="just">
              <a:buNone/>
            </a:pPr>
            <a:r>
              <a:rPr lang="tr-TR" sz="2000" dirty="0"/>
              <a:t>	</a:t>
            </a:r>
            <a:r>
              <a:rPr lang="tr-TR" sz="2000" dirty="0" smtClean="0"/>
              <a:t>	</a:t>
            </a:r>
          </a:p>
          <a:p>
            <a:pPr marL="0" indent="0" algn="just">
              <a:buNone/>
            </a:pPr>
            <a:r>
              <a:rPr lang="tr-TR" sz="2000" dirty="0" smtClean="0"/>
              <a:t>	Paragraflar, metnin parçalara ayrılarak konunun </a:t>
            </a:r>
            <a:r>
              <a:rPr lang="tr-TR" sz="2000" dirty="0"/>
              <a:t>daha iyi </a:t>
            </a:r>
            <a:r>
              <a:rPr lang="tr-TR" sz="2000" dirty="0" smtClean="0"/>
              <a:t>ele alınmasını ve </a:t>
            </a:r>
            <a:r>
              <a:rPr lang="tr-TR" sz="2000" dirty="0"/>
              <a:t>anlaşılmasını sağlayan alt </a:t>
            </a:r>
            <a:r>
              <a:rPr lang="tr-TR" sz="2000" dirty="0" smtClean="0"/>
              <a:t>bölümlerdir. Çünkü uzun </a:t>
            </a:r>
            <a:r>
              <a:rPr lang="tr-TR" sz="2000" dirty="0"/>
              <a:t>bir </a:t>
            </a:r>
            <a:r>
              <a:rPr lang="tr-TR" sz="2000" dirty="0" smtClean="0"/>
              <a:t>metin çeşitli </a:t>
            </a:r>
            <a:r>
              <a:rPr lang="tr-TR" sz="2000" dirty="0"/>
              <a:t>bölümlerden oluşur. Her </a:t>
            </a:r>
            <a:r>
              <a:rPr lang="tr-TR" sz="2000" dirty="0" smtClean="0"/>
              <a:t>bir bölüm kendi </a:t>
            </a:r>
            <a:r>
              <a:rPr lang="tr-TR" sz="2000" dirty="0"/>
              <a:t>içinde bazı </a:t>
            </a:r>
            <a:r>
              <a:rPr lang="tr-TR" sz="2000" dirty="0" smtClean="0"/>
              <a:t>noktalara odaklanır. Paragraflar, </a:t>
            </a:r>
            <a:r>
              <a:rPr lang="tr-TR" sz="2000" dirty="0"/>
              <a:t>bu odak noktalarını birbirinden ayıran anlamsal yapılardır.</a:t>
            </a:r>
            <a:r>
              <a:rPr lang="tr-TR" sz="2000" dirty="0">
                <a:solidFill>
                  <a:prstClr val="black"/>
                </a:solidFill>
              </a:rPr>
              <a:t> </a:t>
            </a:r>
          </a:p>
          <a:p>
            <a:pPr marL="0" indent="0" algn="just">
              <a:buNone/>
            </a:pPr>
            <a:endParaRPr lang="tr-TR" sz="2000" dirty="0"/>
          </a:p>
          <a:p>
            <a:pPr marL="0" indent="0" algn="just">
              <a:buNone/>
            </a:pP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59408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Özellikleri</a:t>
            </a:r>
            <a:endParaRPr lang="tr-TR" dirty="0"/>
          </a:p>
        </p:txBody>
      </p:sp>
      <p:sp>
        <p:nvSpPr>
          <p:cNvPr id="3" name="İçerik Yer Tutucusu 2"/>
          <p:cNvSpPr>
            <a:spLocks noGrp="1"/>
          </p:cNvSpPr>
          <p:nvPr>
            <p:ph idx="1"/>
          </p:nvPr>
        </p:nvSpPr>
        <p:spPr>
          <a:xfrm>
            <a:off x="678396" y="2065412"/>
            <a:ext cx="7776864" cy="3168352"/>
          </a:xfrm>
        </p:spPr>
        <p:txBody>
          <a:bodyPr/>
          <a:lstStyle/>
          <a:p>
            <a:pPr marL="0" indent="0" algn="just">
              <a:buNone/>
            </a:pPr>
            <a:r>
              <a:rPr lang="tr-TR" sz="2000" dirty="0"/>
              <a:t>	</a:t>
            </a:r>
            <a:r>
              <a:rPr lang="tr-TR" sz="2000" dirty="0" smtClean="0"/>
              <a:t>	</a:t>
            </a:r>
          </a:p>
          <a:p>
            <a:pPr marL="0" indent="0" algn="just">
              <a:buNone/>
            </a:pPr>
            <a:r>
              <a:rPr lang="tr-TR" sz="2000" dirty="0"/>
              <a:t>	Her bir alt bölüm yani paragraf kendi içinde tutarlı bir bütünlük meydana getirir. </a:t>
            </a:r>
            <a:r>
              <a:rPr lang="tr-TR" sz="2000" dirty="0" smtClean="0">
                <a:solidFill>
                  <a:prstClr val="black"/>
                </a:solidFill>
              </a:rPr>
              <a:t>Önceki </a:t>
            </a:r>
            <a:r>
              <a:rPr lang="tr-TR" sz="2000" dirty="0">
                <a:solidFill>
                  <a:prstClr val="black"/>
                </a:solidFill>
              </a:rPr>
              <a:t>ve sonraki paragraflarla da mantıklı ve anlamlı bir bütünlük sağlamalıdır. Dolayısıyla hem paragraf içerisinde hem de paragraflar arasında anlam bütünlüğünün korunmasına ve akışın sağlanmasına dikkat </a:t>
            </a:r>
            <a:r>
              <a:rPr lang="tr-TR" sz="2000" dirty="0" smtClean="0">
                <a:solidFill>
                  <a:prstClr val="black"/>
                </a:solidFill>
              </a:rPr>
              <a:t>edilmelidir.</a:t>
            </a:r>
            <a:r>
              <a:rPr lang="tr-TR" sz="2000" dirty="0"/>
              <a:t>		</a:t>
            </a:r>
          </a:p>
          <a:p>
            <a:pPr marL="0" indent="0" algn="just">
              <a:buNone/>
            </a:pP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664877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Özellikleri</a:t>
            </a:r>
            <a:endParaRPr lang="tr-TR" dirty="0"/>
          </a:p>
        </p:txBody>
      </p:sp>
      <p:sp>
        <p:nvSpPr>
          <p:cNvPr id="3" name="İçerik Yer Tutucusu 2"/>
          <p:cNvSpPr>
            <a:spLocks noGrp="1"/>
          </p:cNvSpPr>
          <p:nvPr>
            <p:ph idx="1"/>
          </p:nvPr>
        </p:nvSpPr>
        <p:spPr>
          <a:xfrm>
            <a:off x="678396" y="2137420"/>
            <a:ext cx="7776864" cy="3168352"/>
          </a:xfrm>
        </p:spPr>
        <p:txBody>
          <a:bodyPr/>
          <a:lstStyle/>
          <a:p>
            <a:pPr marL="0" indent="0" algn="just">
              <a:buNone/>
            </a:pPr>
            <a:r>
              <a:rPr lang="tr-TR" sz="2000" dirty="0"/>
              <a:t>	</a:t>
            </a:r>
            <a:r>
              <a:rPr lang="tr-TR" sz="2000" dirty="0" smtClean="0"/>
              <a:t>Paragraflar </a:t>
            </a:r>
            <a:r>
              <a:rPr lang="tr-TR" sz="2000" dirty="0"/>
              <a:t>genellikle satır başı yapılarak belirtilir. </a:t>
            </a:r>
            <a:r>
              <a:rPr lang="tr-TR" sz="2000" dirty="0" err="1"/>
              <a:t>Paragraflandırma</a:t>
            </a:r>
            <a:r>
              <a:rPr lang="tr-TR" sz="2000" dirty="0"/>
              <a:t> </a:t>
            </a:r>
            <a:r>
              <a:rPr lang="tr-TR" sz="2000" dirty="0" smtClean="0"/>
              <a:t>sayesinde yazıda </a:t>
            </a:r>
            <a:r>
              <a:rPr lang="tr-TR" sz="2000" dirty="0"/>
              <a:t>hem </a:t>
            </a:r>
            <a:r>
              <a:rPr lang="tr-TR" sz="2000" i="1" dirty="0"/>
              <a:t>biçimsel</a:t>
            </a:r>
            <a:r>
              <a:rPr lang="tr-TR" sz="2000" dirty="0"/>
              <a:t> bakımdan düzenleme hem </a:t>
            </a:r>
            <a:r>
              <a:rPr lang="tr-TR" sz="2000" i="1" dirty="0"/>
              <a:t>anlamsal</a:t>
            </a:r>
            <a:r>
              <a:rPr lang="tr-TR" sz="2000" dirty="0"/>
              <a:t> bakımdan </a:t>
            </a:r>
            <a:r>
              <a:rPr lang="tr-TR" sz="2000" dirty="0" smtClean="0"/>
              <a:t>bütünleşme gerçekleşir.</a:t>
            </a:r>
          </a:p>
          <a:p>
            <a:pPr marL="0" indent="0" algn="just">
              <a:buNone/>
            </a:pPr>
            <a:r>
              <a:rPr lang="tr-TR" sz="2000" dirty="0" smtClean="0"/>
              <a:t> </a:t>
            </a:r>
          </a:p>
          <a:p>
            <a:pPr marL="0" indent="0" algn="just">
              <a:buNone/>
            </a:pPr>
            <a:r>
              <a:rPr lang="tr-TR" sz="2000" dirty="0" smtClean="0"/>
              <a:t>	</a:t>
            </a:r>
            <a:r>
              <a:rPr lang="tr-TR" sz="2000" dirty="0" err="1" smtClean="0"/>
              <a:t>Paragraflandırma</a:t>
            </a:r>
            <a:r>
              <a:rPr lang="tr-TR" sz="2000" dirty="0" smtClean="0"/>
              <a:t>, düşünceleri ve ifadeleri daha belirgin hâle getirir. Düşünceler arasında </a:t>
            </a:r>
            <a:r>
              <a:rPr lang="tr-TR" sz="2000" dirty="0"/>
              <a:t>bağ </a:t>
            </a:r>
            <a:r>
              <a:rPr lang="tr-TR" sz="2000" dirty="0" smtClean="0"/>
              <a:t>kurulur, okuma </a:t>
            </a:r>
            <a:r>
              <a:rPr lang="tr-TR" sz="2000" dirty="0"/>
              <a:t>ve </a:t>
            </a:r>
            <a:r>
              <a:rPr lang="tr-TR" sz="2000" dirty="0" smtClean="0"/>
              <a:t>anlama kolaylaşır. </a:t>
            </a:r>
            <a:r>
              <a:rPr lang="tr-TR" sz="2000" dirty="0"/>
              <a:t>Paragraflar sayesinde </a:t>
            </a:r>
            <a:r>
              <a:rPr lang="tr-TR" sz="2000" dirty="0" smtClean="0"/>
              <a:t>ifadeler belirli bir düzen içinde kümelenir</a:t>
            </a:r>
            <a:r>
              <a:rPr lang="tr-TR" sz="2000" dirty="0"/>
              <a:t>.</a:t>
            </a:r>
          </a:p>
          <a:p>
            <a:pPr marL="0" indent="0" algn="just">
              <a:buNone/>
            </a:pP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3087828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Özellikleri</a:t>
            </a:r>
            <a:endParaRPr lang="tr-TR" dirty="0"/>
          </a:p>
        </p:txBody>
      </p:sp>
      <p:sp>
        <p:nvSpPr>
          <p:cNvPr id="3" name="İçerik Yer Tutucusu 2"/>
          <p:cNvSpPr>
            <a:spLocks noGrp="1"/>
          </p:cNvSpPr>
          <p:nvPr>
            <p:ph idx="1"/>
          </p:nvPr>
        </p:nvSpPr>
        <p:spPr>
          <a:xfrm>
            <a:off x="678396" y="2137420"/>
            <a:ext cx="7776864" cy="3168352"/>
          </a:xfrm>
        </p:spPr>
        <p:txBody>
          <a:bodyPr/>
          <a:lstStyle/>
          <a:p>
            <a:pPr marL="0" indent="0" algn="just">
              <a:buNone/>
            </a:pPr>
            <a:r>
              <a:rPr lang="tr-TR" sz="2000" dirty="0" smtClean="0"/>
              <a:t>	Sözcük bir kavramı, cümle bir yargıyı, paragraf ise bir düşünceyi anlatmak için kullanılan birimdir.</a:t>
            </a:r>
          </a:p>
          <a:p>
            <a:pPr marL="0" indent="0" algn="just">
              <a:buNone/>
            </a:pPr>
            <a:endParaRPr lang="tr-TR" sz="2000" dirty="0"/>
          </a:p>
          <a:p>
            <a:pPr marL="0" indent="0" algn="ctr">
              <a:buNone/>
            </a:pPr>
            <a:r>
              <a:rPr lang="tr-TR" sz="2000" dirty="0" smtClean="0"/>
              <a:t> sözcük 	 		kavram</a:t>
            </a:r>
          </a:p>
          <a:p>
            <a:pPr marL="0" indent="0" algn="ctr">
              <a:buNone/>
            </a:pPr>
            <a:r>
              <a:rPr lang="tr-TR" sz="2000" dirty="0" smtClean="0"/>
              <a:t>cümle	 		yargı  </a:t>
            </a:r>
          </a:p>
          <a:p>
            <a:pPr marL="0" indent="0" algn="ctr">
              <a:buNone/>
            </a:pPr>
            <a:r>
              <a:rPr lang="tr-TR" sz="2000" dirty="0"/>
              <a:t>p</a:t>
            </a:r>
            <a:r>
              <a:rPr lang="tr-TR" sz="2000" dirty="0" smtClean="0"/>
              <a:t>aragraf		 	düşünce </a:t>
            </a:r>
          </a:p>
          <a:p>
            <a:pPr marL="0" indent="0" algn="ctr">
              <a:buNone/>
            </a:pP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
        <p:nvSpPr>
          <p:cNvPr id="5" name="Sağ Ok 4"/>
          <p:cNvSpPr/>
          <p:nvPr/>
        </p:nvSpPr>
        <p:spPr>
          <a:xfrm>
            <a:off x="4062772" y="3289548"/>
            <a:ext cx="1008112" cy="117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4062772" y="3662732"/>
            <a:ext cx="1008112" cy="117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a:off x="4050272" y="4048472"/>
            <a:ext cx="1008112" cy="117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 </a:t>
            </a:r>
            <a:endParaRPr lang="tr-TR" dirty="0"/>
          </a:p>
        </p:txBody>
      </p:sp>
    </p:spTree>
    <p:extLst>
      <p:ext uri="{BB962C8B-B14F-4D97-AF65-F5344CB8AC3E}">
        <p14:creationId xmlns:p14="http://schemas.microsoft.com/office/powerpoint/2010/main" val="3476489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Paragraf Oluşturma</a:t>
            </a:r>
            <a:endParaRPr lang="tr-TR" dirty="0"/>
          </a:p>
        </p:txBody>
      </p:sp>
      <p:sp>
        <p:nvSpPr>
          <p:cNvPr id="3" name="İçerik Yer Tutucusu 2"/>
          <p:cNvSpPr>
            <a:spLocks noGrp="1"/>
          </p:cNvSpPr>
          <p:nvPr>
            <p:ph idx="1"/>
          </p:nvPr>
        </p:nvSpPr>
        <p:spPr>
          <a:xfrm>
            <a:off x="678396" y="2137420"/>
            <a:ext cx="7776864" cy="3168352"/>
          </a:xfrm>
        </p:spPr>
        <p:txBody>
          <a:bodyPr/>
          <a:lstStyle/>
          <a:p>
            <a:pPr marL="0" indent="0" algn="just">
              <a:buNone/>
            </a:pPr>
            <a:r>
              <a:rPr lang="tr-TR" sz="2000" dirty="0"/>
              <a:t>	</a:t>
            </a:r>
            <a:br>
              <a:rPr lang="tr-TR" sz="2000" dirty="0"/>
            </a:br>
            <a:r>
              <a:rPr lang="tr-TR" sz="2000" dirty="0" smtClean="0"/>
              <a:t>	Paragraf genellikle birkaç </a:t>
            </a:r>
            <a:r>
              <a:rPr lang="tr-TR" sz="2000" dirty="0"/>
              <a:t>cümleden oluşur. </a:t>
            </a:r>
            <a:r>
              <a:rPr lang="tr-TR" sz="2000" dirty="0" smtClean="0"/>
              <a:t>Nadir de olsa tek </a:t>
            </a:r>
            <a:r>
              <a:rPr lang="tr-TR" sz="2000" dirty="0"/>
              <a:t>bir cümlenin </a:t>
            </a:r>
            <a:r>
              <a:rPr lang="tr-TR" sz="2000" dirty="0" smtClean="0"/>
              <a:t>paragrafı oluşturduğu görülebilir ancak </a:t>
            </a:r>
            <a:r>
              <a:rPr lang="tr-TR" sz="2000" dirty="0"/>
              <a:t>başarılı bir </a:t>
            </a:r>
            <a:r>
              <a:rPr lang="tr-TR" sz="2000" dirty="0" smtClean="0"/>
              <a:t>paragrafta </a:t>
            </a:r>
            <a:r>
              <a:rPr lang="tr-TR" sz="2000" dirty="0"/>
              <a:t>bir cümlede verilen </a:t>
            </a:r>
            <a:r>
              <a:rPr lang="tr-TR" sz="2000" dirty="0" smtClean="0"/>
              <a:t>düşünce, diğer </a:t>
            </a:r>
            <a:r>
              <a:rPr lang="tr-TR" sz="2000" dirty="0"/>
              <a:t>cümlelerle </a:t>
            </a:r>
            <a:r>
              <a:rPr lang="tr-TR" sz="2000" dirty="0" smtClean="0"/>
              <a:t>birlikte açıklanır.</a:t>
            </a:r>
          </a:p>
          <a:p>
            <a:pPr marL="0" indent="0" algn="just">
              <a:buNone/>
            </a:pPr>
            <a:r>
              <a:rPr lang="tr-TR" sz="2000" dirty="0"/>
              <a:t/>
            </a:r>
            <a:br>
              <a:rPr lang="tr-TR" sz="2000" dirty="0"/>
            </a:br>
            <a:r>
              <a:rPr lang="tr-TR" sz="2000" dirty="0"/>
              <a:t>	Paragrafın </a:t>
            </a:r>
            <a:r>
              <a:rPr lang="tr-TR" sz="2000" dirty="0" smtClean="0"/>
              <a:t>içinde yer alan cümleler, paragrafın konusuyla ilgili ve anlam bütünlüğüne uygun olmalıdır. Cümleler aynı konuyu </a:t>
            </a:r>
            <a:r>
              <a:rPr lang="tr-TR" sz="2000" dirty="0"/>
              <a:t>farklı açılardan </a:t>
            </a:r>
            <a:r>
              <a:rPr lang="tr-TR" sz="2000" dirty="0" smtClean="0"/>
              <a:t>desteklemelidir, çeşitli yönleriyle ortaya koymalıdır. </a:t>
            </a: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3138162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Paragraf Oluşturma</a:t>
            </a:r>
          </a:p>
        </p:txBody>
      </p:sp>
      <p:sp>
        <p:nvSpPr>
          <p:cNvPr id="3" name="İçerik Yer Tutucusu 2"/>
          <p:cNvSpPr>
            <a:spLocks noGrp="1"/>
          </p:cNvSpPr>
          <p:nvPr>
            <p:ph idx="1"/>
          </p:nvPr>
        </p:nvSpPr>
        <p:spPr>
          <a:xfrm>
            <a:off x="678396" y="2137420"/>
            <a:ext cx="7776864" cy="3168352"/>
          </a:xfrm>
        </p:spPr>
        <p:txBody>
          <a:bodyPr/>
          <a:lstStyle/>
          <a:p>
            <a:pPr marL="0" indent="0" algn="just">
              <a:buNone/>
            </a:pPr>
            <a:r>
              <a:rPr lang="tr-TR" sz="2000" dirty="0"/>
              <a:t>	</a:t>
            </a:r>
            <a:br>
              <a:rPr lang="tr-TR" sz="2000" dirty="0"/>
            </a:br>
            <a:r>
              <a:rPr lang="tr-TR" sz="2000" dirty="0"/>
              <a:t>	</a:t>
            </a:r>
            <a:r>
              <a:rPr lang="tr-TR" sz="2000" dirty="0" smtClean="0"/>
              <a:t>Paragrafı oluşturan cümlelerin anlam bütünlüğü içinde olması gerekir ancak bu yeterli değildir. Bununla birlikte cümlelerin yapısal açıdan da birbiriyle bağlantı olması gerekir. Kullanılan adıl, bağlaç, ilgeç ya da sözcük grupları paragrafın düzeniyle uyumlu </a:t>
            </a:r>
            <a:r>
              <a:rPr lang="tr-TR" sz="2000" dirty="0"/>
              <a:t>olmalıdır. </a:t>
            </a:r>
            <a:endParaRPr lang="tr-TR" sz="2000" dirty="0" smtClean="0"/>
          </a:p>
          <a:p>
            <a:pPr marL="0" indent="0" algn="just">
              <a:buNone/>
            </a:pPr>
            <a:r>
              <a:rPr lang="tr-TR" sz="2000" dirty="0" smtClean="0"/>
              <a:t>	</a:t>
            </a:r>
            <a:endParaRPr lang="tr-TR" sz="2000" dirty="0"/>
          </a:p>
        </p:txBody>
      </p:sp>
      <p:sp>
        <p:nvSpPr>
          <p:cNvPr id="4" name="Metin Yer Tutucusu 3"/>
          <p:cNvSpPr>
            <a:spLocks noGrp="1"/>
          </p:cNvSpPr>
          <p:nvPr>
            <p:ph type="body" sz="quarter" idx="13"/>
          </p:nvPr>
        </p:nvSpPr>
        <p:spPr/>
        <p:txBody>
          <a:bodyPr/>
          <a:lstStyle/>
          <a:p>
            <a:r>
              <a:rPr lang="tr-TR" dirty="0" smtClean="0"/>
              <a:t>	Paragraf </a:t>
            </a:r>
            <a:r>
              <a:rPr lang="tr-TR" dirty="0"/>
              <a:t>Oluşturma ve Paragraf Türleri</a:t>
            </a:r>
          </a:p>
        </p:txBody>
      </p:sp>
    </p:spTree>
    <p:extLst>
      <p:ext uri="{BB962C8B-B14F-4D97-AF65-F5344CB8AC3E}">
        <p14:creationId xmlns:p14="http://schemas.microsoft.com/office/powerpoint/2010/main" val="26106425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present">
  <a:themeElements>
    <a:clrScheme name="e-Ders Not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Ders Notu">
      <a:majorFont>
        <a:latin typeface="Myriad Pro"/>
        <a:ea typeface=""/>
        <a:cs typeface=""/>
      </a:majorFont>
      <a:minorFont>
        <a:latin typeface="Calibri"/>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present.potx</Template>
  <TotalTime>1710</TotalTime>
  <Words>143</Words>
  <Application>Microsoft Office PowerPoint</Application>
  <PresentationFormat>Ekran Gösterisi (16:10)</PresentationFormat>
  <Paragraphs>136</Paragraphs>
  <Slides>25</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25</vt:i4>
      </vt:variant>
    </vt:vector>
  </HeadingPairs>
  <TitlesOfParts>
    <vt:vector size="31" baseType="lpstr">
      <vt:lpstr>Arial</vt:lpstr>
      <vt:lpstr>Calibri</vt:lpstr>
      <vt:lpstr>Myriad Pro</vt:lpstr>
      <vt:lpstr>Times New Roman</vt:lpstr>
      <vt:lpstr>Wingdings</vt:lpstr>
      <vt:lpstr>present</vt:lpstr>
      <vt:lpstr>Paragraf Oluşturma ve Paragraf Türleri</vt:lpstr>
      <vt:lpstr>Tanımı</vt:lpstr>
      <vt:lpstr>Özellikleri</vt:lpstr>
      <vt:lpstr>Özellikleri</vt:lpstr>
      <vt:lpstr>Özellikleri</vt:lpstr>
      <vt:lpstr>Özellikleri</vt:lpstr>
      <vt:lpstr>Özellikleri</vt:lpstr>
      <vt:lpstr>Paragraf Oluşturma</vt:lpstr>
      <vt:lpstr>Paragraf Oluşturma</vt:lpstr>
      <vt:lpstr>Paragraf Oluşturma</vt:lpstr>
      <vt:lpstr>Paragraf Oluşturma</vt:lpstr>
      <vt:lpstr>Paragrafta Yapı</vt:lpstr>
      <vt:lpstr>Paragraf Türleri</vt:lpstr>
      <vt:lpstr>Giriş Paragrafı</vt:lpstr>
      <vt:lpstr>Giriş Paragrafı</vt:lpstr>
      <vt:lpstr>Giriş Paragrafı</vt:lpstr>
      <vt:lpstr>Giriş Paragrafı</vt:lpstr>
      <vt:lpstr>Giriş Paragrafı</vt:lpstr>
      <vt:lpstr>Giriş Paragrafı</vt:lpstr>
      <vt:lpstr>Gelişme Paragrafı</vt:lpstr>
      <vt:lpstr>Gelişme Paragrafı</vt:lpstr>
      <vt:lpstr>Gelişme Paragrafı</vt:lpstr>
      <vt:lpstr>Sonuç Paragrafı</vt:lpstr>
      <vt:lpstr>Sonuç Paragrafı</vt:lpstr>
      <vt:lpstr>Başvuru Kaynakları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Nilay Girişen</dc:creator>
  <cp:lastModifiedBy>Kevser CANDEMİR</cp:lastModifiedBy>
  <cp:revision>467</cp:revision>
  <dcterms:created xsi:type="dcterms:W3CDTF">2013-01-06T08:42:28Z</dcterms:created>
  <dcterms:modified xsi:type="dcterms:W3CDTF">2020-10-18T17:08:43Z</dcterms:modified>
</cp:coreProperties>
</file>