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notesMasterIdLst>
    <p:notesMasterId r:id="rId39"/>
  </p:notesMasterIdLst>
  <p:sldIdLst>
    <p:sldId id="504" r:id="rId2"/>
    <p:sldId id="414" r:id="rId3"/>
    <p:sldId id="505" r:id="rId4"/>
    <p:sldId id="415" r:id="rId5"/>
    <p:sldId id="525" r:id="rId6"/>
    <p:sldId id="507" r:id="rId7"/>
    <p:sldId id="416" r:id="rId8"/>
    <p:sldId id="508" r:id="rId9"/>
    <p:sldId id="417" r:id="rId10"/>
    <p:sldId id="418" r:id="rId11"/>
    <p:sldId id="506" r:id="rId12"/>
    <p:sldId id="509" r:id="rId13"/>
    <p:sldId id="419" r:id="rId14"/>
    <p:sldId id="513" r:id="rId15"/>
    <p:sldId id="511" r:id="rId16"/>
    <p:sldId id="420" r:id="rId17"/>
    <p:sldId id="421" r:id="rId18"/>
    <p:sldId id="494" r:id="rId19"/>
    <p:sldId id="422" r:id="rId20"/>
    <p:sldId id="423" r:id="rId21"/>
    <p:sldId id="497" r:id="rId22"/>
    <p:sldId id="524" r:id="rId23"/>
    <p:sldId id="424" r:id="rId24"/>
    <p:sldId id="518" r:id="rId25"/>
    <p:sldId id="425" r:id="rId26"/>
    <p:sldId id="514" r:id="rId27"/>
    <p:sldId id="495" r:id="rId28"/>
    <p:sldId id="501" r:id="rId29"/>
    <p:sldId id="515" r:id="rId30"/>
    <p:sldId id="427" r:id="rId31"/>
    <p:sldId id="521" r:id="rId32"/>
    <p:sldId id="523" r:id="rId33"/>
    <p:sldId id="526" r:id="rId34"/>
    <p:sldId id="527" r:id="rId35"/>
    <p:sldId id="520" r:id="rId36"/>
    <p:sldId id="519" r:id="rId37"/>
    <p:sldId id="512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F4F2"/>
    <a:srgbClr val="329EB4"/>
    <a:srgbClr val="FF6699"/>
    <a:srgbClr val="CCECFF"/>
    <a:srgbClr val="EBE5CB"/>
    <a:srgbClr val="F8EAFA"/>
    <a:srgbClr val="70AD47"/>
    <a:srgbClr val="FCF3E4"/>
    <a:srgbClr val="D3BDDD"/>
    <a:srgbClr val="6CC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ema Uygulanmış Stil 1 - Vurgu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ema Uygulanmış Stil 2 - Vurgu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Orta Stil 4 - Vurgu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66" autoAdjust="0"/>
    <p:restoredTop sz="96433" autoAdjust="0"/>
  </p:normalViewPr>
  <p:slideViewPr>
    <p:cSldViewPr snapToGrid="0">
      <p:cViewPr varScale="1">
        <p:scale>
          <a:sx n="59" d="100"/>
          <a:sy n="59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AFC2E-7022-4873-8653-7ABF4E3B7D47}" type="datetimeFigureOut">
              <a:rPr lang="tr-TR" smtClean="0"/>
              <a:t>12.10.2020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DBBF6-47B3-4D97-A26E-331994ACEA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51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Merhaba sevgili arkadaşlar, 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 ünitede günümüzde Türkçedeki başlıca noktalama işaretleri ve kullanıldığı yerler üzerinde durulacaktır.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79A57-4604-43FD-8FAD-DB26F7450977}" type="slidenum">
              <a:rPr lang="tr-TR" smtClean="0"/>
              <a:pPr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03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13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3632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29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04528" y="892523"/>
            <a:ext cx="10369152" cy="518458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tr-TR" smtClean="0"/>
              <a:t>Click to edit Master title style</a:t>
            </a:r>
            <a:endParaRPr lang="tr-TR" dirty="0"/>
          </a:p>
        </p:txBody>
      </p:sp>
      <p:sp>
        <p:nvSpPr>
          <p:cNvPr id="7" name="Metin Yer Tutucusu 16"/>
          <p:cNvSpPr>
            <a:spLocks noGrp="1"/>
          </p:cNvSpPr>
          <p:nvPr>
            <p:ph type="body" sz="quarter" idx="13" hasCustomPrompt="1"/>
          </p:nvPr>
        </p:nvSpPr>
        <p:spPr>
          <a:xfrm>
            <a:off x="239350" y="145435"/>
            <a:ext cx="7969877" cy="34572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4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dirty="0" smtClean="0"/>
              <a:t>[Konu Başlığı]</a:t>
            </a:r>
            <a:endParaRPr lang="tr-TR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8451" y="465594"/>
            <a:ext cx="584200" cy="777240"/>
          </a:xfrm>
          <a:prstGeom prst="rect">
            <a:avLst/>
          </a:prstGeom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372519" y="892523"/>
            <a:ext cx="576064" cy="183395"/>
          </a:xfrm>
          <a:prstGeom prst="rect">
            <a:avLst/>
          </a:prstGeom>
        </p:spPr>
        <p:txBody>
          <a:bodyPr/>
          <a:lstStyle>
            <a:lvl1pPr algn="ctr">
              <a:defRPr sz="1080">
                <a:solidFill>
                  <a:schemeClr val="bg1"/>
                </a:solidFill>
              </a:defRPr>
            </a:lvl1pPr>
          </a:lstStyle>
          <a:p>
            <a:fld id="{3C2D36AE-22C2-4C8C-8DFD-5F97DB9B4972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60037"/>
            <a:ext cx="5384800" cy="4406890"/>
          </a:xfrm>
          <a:prstGeom prst="rect">
            <a:avLst/>
          </a:prstGeo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10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60037"/>
            <a:ext cx="5384800" cy="4406890"/>
          </a:xfrm>
          <a:prstGeom prst="rect">
            <a:avLst/>
          </a:prstGeom>
        </p:spPr>
        <p:txBody>
          <a:bodyPr/>
          <a:lstStyle>
            <a:lvl1pPr>
              <a:defRPr sz="3360"/>
            </a:lvl1pPr>
            <a:lvl2pPr>
              <a:defRPr sz="2880"/>
            </a:lvl2pPr>
            <a:lvl3pPr>
              <a:defRPr sz="2400"/>
            </a:lvl3pPr>
            <a:lvl4pPr>
              <a:defRPr sz="2160"/>
            </a:lvl4pPr>
            <a:lvl5pPr>
              <a:defRPr sz="2160"/>
            </a:lvl5pPr>
            <a:lvl6pPr>
              <a:defRPr sz="2160"/>
            </a:lvl6pPr>
            <a:lvl7pPr>
              <a:defRPr sz="2160"/>
            </a:lvl7pPr>
            <a:lvl8pPr>
              <a:defRPr sz="2160"/>
            </a:lvl8pPr>
            <a:lvl9pPr>
              <a:defRPr sz="216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082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7092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156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466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1110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45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509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291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3810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D1EB0-B74F-4BF2-98FF-9ADC493D4010}" type="datetimeFigureOut">
              <a:rPr lang="tr-TR" smtClean="0"/>
              <a:t>12.10.2020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5278A-6A86-4AB8-9F39-A88748E9FE85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15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dk.org.t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2851" y="2247827"/>
            <a:ext cx="9418646" cy="1147462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Noktalama İşaretleri</a:t>
            </a:r>
            <a:endParaRPr lang="tr-T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584174" y="1151786"/>
            <a:ext cx="6096000" cy="8309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r>
              <a:rPr lang="tr-T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 131- TÜRK DİLİ–I</a:t>
            </a:r>
            <a:endParaRPr lang="tr-T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3940323" y="4426225"/>
            <a:ext cx="4554319" cy="10601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tr-TR" sz="1600" b="1" dirty="0" smtClean="0"/>
          </a:p>
          <a:p>
            <a:pPr marL="0" indent="0">
              <a:buNone/>
            </a:pPr>
            <a:r>
              <a:rPr lang="tr-TR" b="1" dirty="0" smtClean="0"/>
              <a:t>     </a:t>
            </a:r>
            <a:r>
              <a:rPr lang="tr-TR" b="1" dirty="0" err="1" smtClean="0"/>
              <a:t>Öğrt.Gör</a:t>
            </a:r>
            <a:r>
              <a:rPr lang="tr-TR" b="1" dirty="0" smtClean="0"/>
              <a:t>. Gönül Yüksel</a:t>
            </a:r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983744408"/>
      </p:ext>
    </p:extLst>
  </p:cSld>
  <p:clrMapOvr>
    <a:masterClrMapping/>
  </p:clrMapOvr>
  <p:transition spd="slow" advTm="28182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xmlns="" id="{E122639E-13EF-4479-BF0F-7B94B689C2B3}"/>
              </a:ext>
            </a:extLst>
          </p:cNvPr>
          <p:cNvSpPr/>
          <p:nvPr/>
        </p:nvSpPr>
        <p:spPr>
          <a:xfrm>
            <a:off x="195285" y="856541"/>
            <a:ext cx="11350856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000" b="1" i="1" dirty="0" smtClean="0"/>
              <a:t> </a:t>
            </a:r>
            <a:r>
              <a:rPr lang="tr-TR" sz="2000" b="1" i="1" dirty="0" smtClean="0">
                <a:solidFill>
                  <a:srgbClr val="C00000"/>
                </a:solidFill>
              </a:rPr>
              <a:t> Noktalı virgül, </a:t>
            </a:r>
            <a:r>
              <a:rPr lang="tr-TR" sz="2000" b="1" dirty="0"/>
              <a:t>y</a:t>
            </a:r>
            <a:r>
              <a:rPr lang="tr-TR" sz="2000" b="1" dirty="0" smtClean="0"/>
              <a:t>azılı </a:t>
            </a:r>
            <a:r>
              <a:rPr lang="tr-TR" sz="2000" b="1" dirty="0"/>
              <a:t>metnin seslendirilmesinde virgüle göre </a:t>
            </a:r>
            <a:r>
              <a:rPr lang="tr-TR" sz="2000" b="1" dirty="0" smtClean="0"/>
              <a:t>biraz </a:t>
            </a:r>
            <a:r>
              <a:rPr lang="tr-TR" sz="2000" b="1" dirty="0"/>
              <a:t>daha uzun soluklanılacak yeri gösterir. </a:t>
            </a:r>
          </a:p>
          <a:p>
            <a:endParaRPr lang="tr-TR" sz="2000" b="1" i="1" dirty="0"/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xmlns="" id="{EDA009C6-6F0E-46E7-B2EA-C4C318C36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218981"/>
              </p:ext>
            </p:extLst>
          </p:nvPr>
        </p:nvGraphicFramePr>
        <p:xfrm>
          <a:off x="195285" y="1718941"/>
          <a:ext cx="11350856" cy="463617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675428">
                  <a:extLst>
                    <a:ext uri="{9D8B030D-6E8A-4147-A177-3AD203B41FA5}">
                      <a16:colId xmlns:a16="http://schemas.microsoft.com/office/drawing/2014/main" xmlns="" val="1816483758"/>
                    </a:ext>
                  </a:extLst>
                </a:gridCol>
                <a:gridCol w="5675428">
                  <a:extLst>
                    <a:ext uri="{9D8B030D-6E8A-4147-A177-3AD203B41FA5}">
                      <a16:colId xmlns:a16="http://schemas.microsoft.com/office/drawing/2014/main" xmlns="" val="409335907"/>
                    </a:ext>
                  </a:extLst>
                </a:gridCol>
              </a:tblGrid>
              <a:tr h="588011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ÖRNEK</a:t>
                      </a:r>
                      <a:endParaRPr lang="tr-TR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4631320"/>
                  </a:ext>
                </a:extLst>
              </a:tr>
              <a:tr h="1575935">
                <a:tc>
                  <a:txBody>
                    <a:bodyPr/>
                    <a:lstStyle/>
                    <a:p>
                      <a:r>
                        <a:rPr lang="tr-TR" dirty="0"/>
                        <a:t>Cümle içinde virgüllerle ayrılmış tür veya takımları</a:t>
                      </a:r>
                    </a:p>
                    <a:p>
                      <a:r>
                        <a:rPr lang="tr-TR" dirty="0"/>
                        <a:t>birbirinden ayırmak için konur.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i="1" dirty="0">
                          <a:latin typeface="+mn-lt"/>
                        </a:rPr>
                        <a:t>Yazarlardan Reşat Nuri, Yakup Kadri ve Hüseyin </a:t>
                      </a:r>
                      <a:r>
                        <a:rPr lang="tr-TR" sz="1800" i="1" dirty="0" smtClean="0">
                          <a:latin typeface="+mn-lt"/>
                        </a:rPr>
                        <a:t>Rahmi;</a:t>
                      </a:r>
                      <a:endParaRPr lang="tr-TR" sz="1800" i="1" dirty="0">
                        <a:latin typeface="+mn-lt"/>
                      </a:endParaRPr>
                    </a:p>
                    <a:p>
                      <a:r>
                        <a:rPr lang="tr-TR" sz="1800" i="1" dirty="0">
                          <a:latin typeface="+mn-lt"/>
                        </a:rPr>
                        <a:t>şairlerden Cahit Külebi, Orhan Veli ve Edip Cansever’den</a:t>
                      </a:r>
                    </a:p>
                    <a:p>
                      <a:r>
                        <a:rPr lang="tr-TR" sz="1800" i="1" dirty="0">
                          <a:latin typeface="+mn-lt"/>
                        </a:rPr>
                        <a:t>ilham alıyor</a:t>
                      </a:r>
                      <a:r>
                        <a:rPr lang="tr-TR" sz="1800" i="1" dirty="0" smtClean="0">
                          <a:latin typeface="+mn-lt"/>
                        </a:rPr>
                        <a:t>.</a:t>
                      </a:r>
                    </a:p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tr-TR" altLang="tr-TR" sz="1800" i="1" dirty="0" smtClean="0">
                          <a:latin typeface="+mn-lt"/>
                        </a:rPr>
                        <a:t>Sayısal derslerden matematiği, fiziği; sözel derslerden Türkçeyi, coğrafyayı çok seviyorum.</a:t>
                      </a:r>
                    </a:p>
                    <a:p>
                      <a:endParaRPr lang="tr-TR" sz="1800" i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1729128"/>
                  </a:ext>
                </a:extLst>
              </a:tr>
              <a:tr h="1094973">
                <a:tc>
                  <a:txBody>
                    <a:bodyPr/>
                    <a:lstStyle/>
                    <a:p>
                      <a:r>
                        <a:rPr lang="tr-TR" dirty="0"/>
                        <a:t>Ögeleri arasında virgül bulunan sıralı cümleleri birbirinden ayırmak için konur: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i="1" dirty="0"/>
                        <a:t>Kel ölür, sırma saçlı </a:t>
                      </a:r>
                      <a:r>
                        <a:rPr lang="tr-TR" i="1" dirty="0" smtClean="0"/>
                        <a:t>olur; </a:t>
                      </a:r>
                      <a:r>
                        <a:rPr lang="tr-TR" i="1" dirty="0"/>
                        <a:t>kör ölür, badem gözlü olur</a:t>
                      </a:r>
                      <a:r>
                        <a:rPr lang="tr-TR" i="1" dirty="0" smtClean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Sevinçten, heyecandan içim içime sığmıyor; bağırmak, kahkahalar atmak, ağlamak istiyorum.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altLang="tr-TR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0320345"/>
                  </a:ext>
                </a:extLst>
              </a:tr>
              <a:tr h="1045879">
                <a:tc>
                  <a:txBody>
                    <a:bodyPr/>
                    <a:lstStyle/>
                    <a:p>
                      <a:r>
                        <a:rPr lang="tr-TR" dirty="0"/>
                        <a:t>İkiden fazla eş değer ögeler arasında virgül bulunan  cümlelerde özneden sonra noktalı virgül konabilir.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Şimdiki bilgisayar oyunları; çocukları şiddet, nefret ve</a:t>
                      </a:r>
                    </a:p>
                    <a:p>
                      <a:r>
                        <a:rPr lang="tr-TR" i="1" dirty="0"/>
                        <a:t>duyarsızlığa yöneltiyor.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0406391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2686179" y="240362"/>
            <a:ext cx="4045925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3. NOKTALI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VİRGÜL (;) </a:t>
            </a: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2713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4375" y="732228"/>
            <a:ext cx="11115261" cy="3110904"/>
          </a:xfrm>
          <a:solidFill>
            <a:schemeClr val="bg2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lvl="0"/>
            <a:endParaRPr lang="tr-TR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tr-TR" sz="29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Niyazi’yle iş bölümü yapmıştık. Sabahtan öğleye kadar bulaşıkları o yıkar, garsonluğu ben </a:t>
            </a:r>
            <a:r>
              <a:rPr lang="tr-TR" sz="2900" i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9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yapardım</a:t>
            </a:r>
            <a:r>
              <a:rPr lang="tr-TR" sz="2900" i="1" u="sng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tr-TR" sz="29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öğleden sonra bulaşıkları bende, garsonluk onda.</a:t>
            </a:r>
            <a:r>
              <a:rPr lang="tr-TR" sz="29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(Orhan Kemal, Baba Evi) 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tr-TR" sz="2900" i="1" dirty="0" smtClean="0"/>
              <a:t>Nuri, sabah</a:t>
            </a:r>
            <a:r>
              <a:rPr lang="tr-TR" sz="2900" i="1" dirty="0"/>
              <a:t>, omuzunda kazma, arkasında keçisi evden çıkar; akşam omuzunda kazma, koltuğunun altında bir demet ot, arkasında keçisi eve dönerdi. </a:t>
            </a:r>
            <a:endParaRPr lang="tr-TR" sz="29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tr-TR" altLang="tr-TR" sz="2900" i="1" dirty="0" smtClean="0"/>
              <a:t>Ahmet </a:t>
            </a:r>
            <a:r>
              <a:rPr lang="tr-TR" altLang="tr-TR" sz="2900" i="1" dirty="0"/>
              <a:t>Haşim, Cenap Şehabettin sembolist; </a:t>
            </a:r>
            <a:r>
              <a:rPr lang="tr-TR" altLang="tr-TR" sz="2900" i="1" dirty="0" smtClean="0"/>
              <a:t>Tevfik Fikret, Yahya </a:t>
            </a:r>
            <a:r>
              <a:rPr lang="tr-TR" altLang="tr-TR" sz="2900" i="1" dirty="0"/>
              <a:t>Kemal </a:t>
            </a:r>
            <a:r>
              <a:rPr lang="tr-TR" altLang="tr-TR" sz="2900" i="1" dirty="0" err="1"/>
              <a:t>parnasyen</a:t>
            </a:r>
            <a:r>
              <a:rPr lang="tr-TR" altLang="tr-TR" sz="2900" i="1" dirty="0"/>
              <a:t> şairlerdendir</a:t>
            </a:r>
            <a:r>
              <a:rPr lang="tr-TR" altLang="tr-TR" sz="2900" i="1" dirty="0" smtClean="0"/>
              <a:t>.</a:t>
            </a:r>
            <a:endParaRPr lang="tr-TR" sz="2900" i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70000"/>
              </a:lnSpc>
              <a:spcBef>
                <a:spcPts val="0"/>
              </a:spcBef>
            </a:pPr>
            <a:r>
              <a:rPr lang="tr-TR" sz="2900" i="1" dirty="0" smtClean="0"/>
              <a:t>Yalancının evi yanmış; kimse inanmamış.</a:t>
            </a:r>
          </a:p>
          <a:p>
            <a:pPr lvl="0"/>
            <a:endParaRPr lang="tr-TR" dirty="0" smtClean="0"/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357809" y="3843132"/>
            <a:ext cx="11131827" cy="273921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tr-TR" sz="2000" b="1" dirty="0"/>
              <a:t>Özneden sonra eş görevli sözcükler varsa anlam karışıklığını gidermek için konur: </a:t>
            </a:r>
          </a:p>
          <a:p>
            <a:pPr lvl="0"/>
            <a:endParaRPr lang="tr-TR" sz="1200" b="1" dirty="0"/>
          </a:p>
          <a:p>
            <a:pPr marL="342900" lvl="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000" i="1" dirty="0"/>
              <a:t>Kitap; televizyon, bilgisayar gibi kitle iletişim araçları olduğu müddetçe bu araçlarla daima kıyaslanacaktır</a:t>
            </a:r>
            <a:r>
              <a:rPr lang="tr-TR" sz="2000" i="1" dirty="0" smtClean="0"/>
              <a:t>.</a:t>
            </a:r>
            <a:endParaRPr lang="tr-TR" sz="2000" i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tr-TR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Ayşe’nin</a:t>
            </a:r>
            <a:r>
              <a:rPr lang="tr-TR" sz="2000" b="1" i="1" dirty="0"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tr-TR" sz="2000" i="1" dirty="0">
                <a:ea typeface="Calibri" panose="020F0502020204030204" pitchFamily="34" charset="0"/>
                <a:cs typeface="Times New Roman" panose="02020603050405020304" pitchFamily="18" charset="0"/>
              </a:rPr>
              <a:t> Murat’ın, Selma’nın, Ali’nin okumadığı kitapları okuması şaşırtıcıydı</a:t>
            </a:r>
            <a:r>
              <a:rPr lang="tr-TR" sz="2000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000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000" i="1" dirty="0"/>
              <a:t>Sevinçten, heyecandan içim içime sığmıyor; bağırmak, kahkahalar atmak, ağlamak istiyorum</a:t>
            </a:r>
            <a:r>
              <a:rPr lang="tr-TR" altLang="tr-TR" sz="2000" i="1" dirty="0" smtClean="0"/>
              <a:t>.</a:t>
            </a:r>
            <a:endParaRPr lang="tr-TR" altLang="tr-TR" sz="2000" i="1" dirty="0"/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altLang="tr-TR" sz="2000" i="1" dirty="0"/>
              <a:t>Ahmet Haşim, şiirde anlamın kapalı olmasına ve musikiye önem vermiş bir şairimizdir</a:t>
            </a:r>
            <a:r>
              <a:rPr lang="tr-TR" altLang="tr-TR" sz="2000" i="1" dirty="0" smtClean="0"/>
              <a:t>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tr-TR" altLang="tr-TR" sz="2000" i="1" dirty="0"/>
          </a:p>
        </p:txBody>
      </p:sp>
      <p:sp>
        <p:nvSpPr>
          <p:cNvPr id="5" name="Dikdörtgen 4"/>
          <p:cNvSpPr/>
          <p:nvPr/>
        </p:nvSpPr>
        <p:spPr>
          <a:xfrm>
            <a:off x="897259" y="145774"/>
            <a:ext cx="5834846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endParaRPr lang="tr-TR" sz="1200" b="1" i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tr-TR" b="1" i="1" dirty="0" smtClean="0">
                <a:solidFill>
                  <a:srgbClr val="C00000"/>
                </a:solidFill>
              </a:rPr>
              <a:t> </a:t>
            </a:r>
            <a:r>
              <a:rPr lang="tr-TR" sz="2000" b="1" i="1" dirty="0" smtClean="0">
                <a:solidFill>
                  <a:srgbClr val="C00000"/>
                </a:solidFill>
              </a:rPr>
              <a:t>NOKTALI VİRGÜL (; ) :     ÖRNEK CÜMLELER</a:t>
            </a:r>
          </a:p>
        </p:txBody>
      </p:sp>
    </p:spTree>
    <p:extLst>
      <p:ext uri="{BB962C8B-B14F-4D97-AF65-F5344CB8AC3E}">
        <p14:creationId xmlns:p14="http://schemas.microsoft.com/office/powerpoint/2010/main" val="3213910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103" y="1189519"/>
            <a:ext cx="11141766" cy="4098097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endParaRPr lang="tr-TR" altLang="tr-TR" b="1" i="1" u="sng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altLang="tr-TR" b="1" i="1" u="sng" dirty="0" smtClean="0"/>
              <a:t>Not</a:t>
            </a:r>
            <a:r>
              <a:rPr lang="tr-TR" altLang="tr-TR" b="1" i="1" u="sng" dirty="0"/>
              <a:t>:</a:t>
            </a:r>
            <a:r>
              <a:rPr lang="tr-TR" altLang="tr-TR" u="sng" dirty="0"/>
              <a:t> </a:t>
            </a:r>
            <a:endParaRPr lang="tr-TR" altLang="tr-TR" u="sng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altLang="tr-TR" dirty="0" smtClean="0"/>
              <a:t>Noktalı </a:t>
            </a:r>
            <a:r>
              <a:rPr lang="tr-TR" altLang="tr-TR" dirty="0"/>
              <a:t>virgülden ve virgülden sonra gelen sözcükler  -özel isim değil </a:t>
            </a:r>
            <a:r>
              <a:rPr lang="tr-TR" altLang="tr-TR" dirty="0" smtClean="0"/>
              <a:t>ise-  </a:t>
            </a:r>
            <a:r>
              <a:rPr lang="tr-TR" altLang="tr-TR" dirty="0"/>
              <a:t>küçük harfle başlar. </a:t>
            </a:r>
            <a:endParaRPr lang="tr-TR" altLang="tr-TR" dirty="0" smtClean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altLang="tr-TR" sz="1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altLang="tr-TR" dirty="0" smtClean="0"/>
              <a:t>Diğer </a:t>
            </a:r>
            <a:r>
              <a:rPr lang="tr-TR" altLang="tr-TR" dirty="0"/>
              <a:t>noktalama işaretlerinden sonra gelen sözcükler büyük harfle başlar</a:t>
            </a:r>
            <a:r>
              <a:rPr lang="tr-TR" altLang="tr-TR" dirty="0" smtClean="0"/>
              <a:t>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204254" y="145774"/>
            <a:ext cx="3621732" cy="8925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endParaRPr lang="tr-TR" sz="1200" b="1" i="1" dirty="0" smtClean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tr-TR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NOKTALI VİRGÜL (; )</a:t>
            </a:r>
          </a:p>
          <a:p>
            <a:pPr lvl="1"/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4419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A3A88F6E-87C0-4F8F-9580-A99AFE07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78" y="712875"/>
            <a:ext cx="11764617" cy="1096655"/>
          </a:xfr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sz="2400" b="1" i="1" dirty="0">
                <a:latin typeface="+mn-lt"/>
              </a:rPr>
              <a:t/>
            </a:r>
            <a:br>
              <a:rPr lang="tr-TR" sz="2400" b="1" i="1" dirty="0">
                <a:latin typeface="+mn-lt"/>
              </a:rPr>
            </a:br>
            <a:r>
              <a:rPr lang="tr-TR" sz="2400" b="1" dirty="0" smtClean="0"/>
              <a:t>İki nokta, kendinden sonra bir açıklama ya da birkaç örnek geldiğini bildirir. Bunun dışında söyleyişi etkili kılmak için de  iki nokta kullanılır.</a:t>
            </a:r>
            <a:br>
              <a:rPr lang="tr-TR" sz="2400" b="1" dirty="0" smtClean="0"/>
            </a:br>
            <a:endParaRPr lang="tr-TR" sz="2400" b="1" i="1" dirty="0"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31AB3FCA-3275-4210-BB94-76A71C463C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46119"/>
              </p:ext>
            </p:extLst>
          </p:nvPr>
        </p:nvGraphicFramePr>
        <p:xfrm>
          <a:off x="96078" y="1888219"/>
          <a:ext cx="11764618" cy="465570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82309">
                  <a:extLst>
                    <a:ext uri="{9D8B030D-6E8A-4147-A177-3AD203B41FA5}">
                      <a16:colId xmlns:a16="http://schemas.microsoft.com/office/drawing/2014/main" xmlns="" val="1424992236"/>
                    </a:ext>
                  </a:extLst>
                </a:gridCol>
                <a:gridCol w="5882309">
                  <a:extLst>
                    <a:ext uri="{9D8B030D-6E8A-4147-A177-3AD203B41FA5}">
                      <a16:colId xmlns:a16="http://schemas.microsoft.com/office/drawing/2014/main" xmlns="" val="199301446"/>
                    </a:ext>
                  </a:extLst>
                </a:gridCol>
              </a:tblGrid>
              <a:tr h="614130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ÖRNEK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3902253"/>
                  </a:ext>
                </a:extLst>
              </a:tr>
              <a:tr h="1725094">
                <a:tc>
                  <a:txBody>
                    <a:bodyPr/>
                    <a:lstStyle/>
                    <a:p>
                      <a:r>
                        <a:rPr lang="tr-TR" sz="2000" dirty="0"/>
                        <a:t>Kendisiyle ilgili </a:t>
                      </a:r>
                      <a:r>
                        <a:rPr lang="tr-TR" sz="2000" dirty="0" smtClean="0"/>
                        <a:t>sıralanacak örnekler için cümlenin </a:t>
                      </a:r>
                      <a:r>
                        <a:rPr lang="tr-TR" sz="2000" dirty="0"/>
                        <a:t>sonuna konur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altLang="tr-TR" sz="2000" b="1" dirty="0" smtClean="0">
                        <a:latin typeface="+mn-lt"/>
                      </a:endParaRP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altLang="tr-TR" sz="2000" b="1" dirty="0" smtClean="0">
                        <a:latin typeface="+mn-lt"/>
                      </a:endParaRPr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Şenlikte geleneksel Türk yemekleri de vardı : karnıyarık, imambayıldı, kuru fasulye vb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endParaRPr lang="tr-TR" sz="2000" dirty="0" smtClean="0"/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2000" dirty="0" smtClean="0">
                          <a:latin typeface="+mn-lt"/>
                        </a:rPr>
                        <a:t>En çok sevdiğim meyvelerden bazıları şunlardır: muz, elma, portakal…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43295278"/>
                  </a:ext>
                </a:extLst>
              </a:tr>
              <a:tr h="645707">
                <a:tc>
                  <a:txBody>
                    <a:bodyPr/>
                    <a:lstStyle/>
                    <a:p>
                      <a:r>
                        <a:rPr lang="tr-TR" sz="2000" dirty="0"/>
                        <a:t>Kendisiyle ilgili açıklama verilecek cümlenin sonuna konur.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Hayatının temel ilkelerinden biri şu idi : İncinsen de incitme.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7625150"/>
                  </a:ext>
                </a:extLst>
              </a:tr>
              <a:tr h="948040">
                <a:tc>
                  <a:txBody>
                    <a:bodyPr/>
                    <a:lstStyle/>
                    <a:p>
                      <a:r>
                        <a:rPr lang="tr-TR" sz="2000" dirty="0"/>
                        <a:t>Karşılıklı konuşmalarda, konuşan kişiyi belirten </a:t>
                      </a:r>
                      <a:r>
                        <a:rPr lang="tr-TR" sz="2000" dirty="0" smtClean="0"/>
                        <a:t>sözlerden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dirty="0" smtClean="0"/>
                        <a:t>sonra kullanılır..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Azime Hanım: Sizin iş yapma ahlakınız her zaman örnek gösterilir.</a:t>
                      </a:r>
                    </a:p>
                    <a:p>
                      <a:r>
                        <a:rPr lang="tr-TR" sz="2000" dirty="0"/>
                        <a:t>Ahmet Bey : Evet, bu konuda alçak gönüllü olamayacağım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2667808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1503268" y="172522"/>
            <a:ext cx="4301183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b="1" i="1" dirty="0" smtClean="0"/>
              <a:t>	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İKİ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 (:) </a:t>
            </a:r>
            <a:endParaRPr lang="tr-T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5033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A3A88F6E-87C0-4F8F-9580-A99AFE07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270" y="308076"/>
            <a:ext cx="3694044" cy="576643"/>
          </a:xfr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İKİ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NOKTA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(:)</a:t>
            </a:r>
            <a:endParaRPr lang="tr-TR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31AB3FCA-3275-4210-BB94-76A71C463C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7957665"/>
              </p:ext>
            </p:extLst>
          </p:nvPr>
        </p:nvGraphicFramePr>
        <p:xfrm>
          <a:off x="188844" y="1172489"/>
          <a:ext cx="11764618" cy="506421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82309">
                  <a:extLst>
                    <a:ext uri="{9D8B030D-6E8A-4147-A177-3AD203B41FA5}">
                      <a16:colId xmlns:a16="http://schemas.microsoft.com/office/drawing/2014/main" xmlns="" val="1424992236"/>
                    </a:ext>
                  </a:extLst>
                </a:gridCol>
                <a:gridCol w="5882309">
                  <a:extLst>
                    <a:ext uri="{9D8B030D-6E8A-4147-A177-3AD203B41FA5}">
                      <a16:colId xmlns:a16="http://schemas.microsoft.com/office/drawing/2014/main" xmlns="" val="199301446"/>
                    </a:ext>
                  </a:extLst>
                </a:gridCol>
              </a:tblGrid>
              <a:tr h="614130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ÖRNEK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3902253"/>
                  </a:ext>
                </a:extLst>
              </a:tr>
              <a:tr h="968998">
                <a:tc>
                  <a:txBody>
                    <a:bodyPr/>
                    <a:lstStyle/>
                    <a:p>
                      <a:r>
                        <a:rPr lang="tr-TR" sz="2000" dirty="0"/>
                        <a:t>Edebî eserlerde konuşma bölümünden önceki ifadenin</a:t>
                      </a:r>
                    </a:p>
                    <a:p>
                      <a:r>
                        <a:rPr lang="tr-TR" sz="2000" dirty="0"/>
                        <a:t>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-Buralarda geçiminizi neyle sağlarsınız ?</a:t>
                      </a:r>
                    </a:p>
                    <a:p>
                      <a:r>
                        <a:rPr lang="tr-TR" sz="2000" dirty="0"/>
                        <a:t>Köylü cevap verir :</a:t>
                      </a:r>
                    </a:p>
                    <a:p>
                      <a:r>
                        <a:rPr lang="tr-TR" sz="2000" dirty="0"/>
                        <a:t>-Çilek ve muz seralarında çalışırız, arıcılık yaparız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1032270"/>
                  </a:ext>
                </a:extLst>
              </a:tr>
              <a:tr h="1167712"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tr-TR" sz="2000" b="0" dirty="0" smtClean="0">
                          <a:latin typeface="+mn-lt"/>
                        </a:rPr>
                        <a:t>Alıntı cümlelerden önce kullanılır.</a:t>
                      </a:r>
                    </a:p>
                    <a:p>
                      <a:pPr eaLnBrk="1" hangingPunct="1">
                        <a:defRPr/>
                      </a:pPr>
                      <a:endParaRPr lang="tr-TR" sz="2000" b="0" dirty="0" smtClean="0">
                        <a:latin typeface="+mn-lt"/>
                      </a:endParaRPr>
                    </a:p>
                    <a:p>
                      <a:pPr eaLnBrk="1" hangingPunct="1">
                        <a:defRPr/>
                      </a:pPr>
                      <a:endParaRPr lang="tr-TR" sz="2000" b="0" dirty="0" smtClean="0">
                        <a:latin typeface="+mn-lt"/>
                      </a:endParaRPr>
                    </a:p>
                    <a:p>
                      <a:endParaRPr lang="tr-TR" sz="2000" dirty="0" smtClean="0"/>
                    </a:p>
                    <a:p>
                      <a:r>
                        <a:rPr lang="tr-TR" sz="2000" dirty="0" smtClean="0"/>
                        <a:t>Matematikte </a:t>
                      </a:r>
                      <a:r>
                        <a:rPr lang="tr-TR" sz="2000" dirty="0"/>
                        <a:t>bölme işareti olarak kullanılır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>
                          <a:latin typeface="+mn-lt"/>
                        </a:rPr>
                        <a:t>Bu sanatçının romanla ilgili şu sözünü anmadan geçemeyeceğim: “Roman yol boyunca gezdirilen bir aynadır.”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000" dirty="0" smtClean="0">
                        <a:latin typeface="+mn-lt"/>
                      </a:endParaRPr>
                    </a:p>
                    <a:p>
                      <a:r>
                        <a:rPr lang="tr-TR" sz="2000" dirty="0" smtClean="0"/>
                        <a:t>63:9=7</a:t>
                      </a:r>
                    </a:p>
                    <a:p>
                      <a:endParaRPr lang="tr-TR" sz="2000" dirty="0" smtClean="0"/>
                    </a:p>
                    <a:p>
                      <a:endParaRPr lang="tr-TR" sz="2000" dirty="0" smtClean="0"/>
                    </a:p>
                    <a:p>
                      <a:endParaRPr lang="tr-TR" sz="2000" dirty="0" smtClean="0"/>
                    </a:p>
                    <a:p>
                      <a:endParaRPr lang="tr-TR" sz="2000" dirty="0" smtClean="0"/>
                    </a:p>
                    <a:p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2321422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188844" y="5179151"/>
            <a:ext cx="116320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000" dirty="0">
                <a:solidFill>
                  <a:srgbClr val="000000"/>
                </a:solidFill>
                <a:ea typeface="SimSun" panose="02010600030101010101" pitchFamily="2" charset="-122"/>
              </a:rPr>
              <a:t>Genel ağ adreslerinde </a:t>
            </a:r>
            <a:r>
              <a:rPr lang="da-DK" sz="2000" dirty="0" smtClean="0">
                <a:solidFill>
                  <a:srgbClr val="000000"/>
                </a:solidFill>
                <a:ea typeface="SimSun" panose="02010600030101010101" pitchFamily="2" charset="-122"/>
              </a:rPr>
              <a:t>kullanılır</a:t>
            </a:r>
            <a:r>
              <a:rPr lang="tr-TR" sz="2000" dirty="0">
                <a:solidFill>
                  <a:srgbClr val="000000"/>
                </a:solidFill>
                <a:ea typeface="SimSun" panose="02010600030101010101" pitchFamily="2" charset="-122"/>
              </a:rPr>
              <a:t>.</a:t>
            </a:r>
            <a:r>
              <a:rPr lang="tr-TR" sz="2000" dirty="0" smtClean="0">
                <a:solidFill>
                  <a:srgbClr val="000000"/>
                </a:solidFill>
                <a:ea typeface="SimSun" panose="02010600030101010101" pitchFamily="2" charset="-122"/>
              </a:rPr>
              <a:t>	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	        </a:t>
            </a:r>
            <a:r>
              <a:rPr lang="da-DK" u="sng" dirty="0" smtClean="0">
                <a:solidFill>
                  <a:srgbClr val="A1A1A1"/>
                </a:solidFill>
                <a:latin typeface="times new roman" panose="02020603050405020304" pitchFamily="18" charset="0"/>
                <a:hlinkClick r:id="rId2"/>
              </a:rPr>
              <a:t>http</a:t>
            </a:r>
            <a:r>
              <a:rPr lang="da-DK" u="sng" dirty="0">
                <a:solidFill>
                  <a:srgbClr val="A1A1A1"/>
                </a:solidFill>
                <a:latin typeface="times new roman" panose="02020603050405020304" pitchFamily="18" charset="0"/>
                <a:hlinkClick r:id="rId2"/>
              </a:rPr>
              <a:t>://tdk.gov.tr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2595935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0087" y="997363"/>
            <a:ext cx="10933044" cy="575462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altLang="tr-TR" b="1" i="1" dirty="0" smtClean="0">
                <a:solidFill>
                  <a:srgbClr val="C00000"/>
                </a:solidFill>
              </a:rPr>
              <a:t>	</a:t>
            </a:r>
            <a:r>
              <a:rPr lang="tr-TR" altLang="tr-TR" b="1" i="1" u="sng" dirty="0" smtClean="0">
                <a:solidFill>
                  <a:srgbClr val="C00000"/>
                </a:solidFill>
              </a:rPr>
              <a:t>Not</a:t>
            </a:r>
            <a:r>
              <a:rPr lang="tr-TR" altLang="tr-TR" b="1" i="1" u="sng" dirty="0">
                <a:solidFill>
                  <a:srgbClr val="C00000"/>
                </a:solidFill>
              </a:rPr>
              <a:t>:</a:t>
            </a:r>
            <a:r>
              <a:rPr lang="tr-TR" altLang="tr-TR" u="sng" dirty="0">
                <a:solidFill>
                  <a:srgbClr val="C00000"/>
                </a:solidFill>
              </a:rPr>
              <a:t> </a:t>
            </a:r>
            <a:endParaRPr lang="tr-TR" altLang="tr-TR" u="sng" dirty="0" smtClean="0">
              <a:solidFill>
                <a:srgbClr val="C00000"/>
              </a:solidFill>
            </a:endParaRPr>
          </a:p>
          <a:p>
            <a:pPr lvl="0"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tr-TR" altLang="tr-TR" sz="2600" b="1" dirty="0" smtClean="0"/>
              <a:t>İki </a:t>
            </a:r>
            <a:r>
              <a:rPr lang="tr-TR" altLang="tr-TR" sz="2600" b="1" dirty="0"/>
              <a:t>noktadan sonra yapılacak açıklama bir cümle niteliğinde değilse küçük harfle başlar</a:t>
            </a:r>
            <a:r>
              <a:rPr lang="tr-TR" altLang="tr-TR" sz="2600" b="1" dirty="0" smtClean="0"/>
              <a:t>.</a:t>
            </a:r>
            <a:endParaRPr lang="tr-TR" altLang="tr-TR" sz="2600" dirty="0" smtClean="0"/>
          </a:p>
          <a:p>
            <a:pPr marL="0" indent="0" defTabSz="914433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</a:rPr>
              <a:t>«</a:t>
            </a:r>
            <a:r>
              <a:rPr lang="tr-TR" altLang="tr-TR" sz="2600" i="1" dirty="0" smtClean="0">
                <a:latin typeface="Times New Roman" panose="02020603050405020304" pitchFamily="18" charset="0"/>
              </a:rPr>
              <a:t>En </a:t>
            </a:r>
            <a:r>
              <a:rPr lang="tr-TR" altLang="tr-TR" sz="2600" i="1" dirty="0">
                <a:latin typeface="Times New Roman" panose="02020603050405020304" pitchFamily="18" charset="0"/>
              </a:rPr>
              <a:t>çok sevdiğim meyvelerden bazıları şunlardır: muz, elma, portakal</a:t>
            </a:r>
            <a:r>
              <a:rPr lang="tr-TR" altLang="tr-TR" sz="2600" i="1" dirty="0" smtClean="0">
                <a:latin typeface="Times New Roman" panose="02020603050405020304" pitchFamily="18" charset="0"/>
              </a:rPr>
              <a:t>…»</a:t>
            </a:r>
          </a:p>
          <a:p>
            <a:pPr marL="0" indent="0" defTabSz="914433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tr-TR" alt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üç şeye benzer: ağaca, suya ve </a:t>
            </a: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rüzgâra.»</a:t>
            </a:r>
            <a:r>
              <a:rPr lang="tr-TR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r-TR" altLang="tr-TR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altLang="tr-TR" i="1" dirty="0" smtClean="0"/>
          </a:p>
          <a:p>
            <a:pPr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600" b="1" dirty="0"/>
              <a:t>Eğer iki noktadan sonraki kısım açıklama cümlesi ise diğer cümlelerde olduğu gibi büyük harfle başlar</a:t>
            </a:r>
            <a:r>
              <a:rPr lang="tr-TR" sz="2600" b="1" dirty="0" smtClean="0"/>
              <a:t>.</a:t>
            </a: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dirty="0" smtClean="0"/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tr-TR" i="1" dirty="0" smtClean="0">
                <a:latin typeface="Times New Roman" charset="0"/>
              </a:rPr>
              <a:t>«</a:t>
            </a:r>
            <a:r>
              <a:rPr lang="tr-TR" sz="2600" i="1" dirty="0" smtClean="0">
                <a:latin typeface="Times New Roman" charset="0"/>
              </a:rPr>
              <a:t>Bence bu cinayetin iki nedeni olabilir: Birincisi namus meselesi, ikincisi çıkar kavgasıdır.»</a:t>
            </a: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i="1" dirty="0" smtClean="0">
              <a:latin typeface="Times New Roman" charset="0"/>
            </a:endParaRPr>
          </a:p>
          <a:p>
            <a:pPr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600" b="1" dirty="0" smtClean="0">
                <a:latin typeface="Times New Roman" charset="0"/>
              </a:rPr>
              <a:t>İ</a:t>
            </a:r>
            <a:r>
              <a:rPr lang="tr-TR" sz="2600" b="1" dirty="0" smtClean="0"/>
              <a:t>ki </a:t>
            </a:r>
            <a:r>
              <a:rPr lang="tr-TR" sz="2600" b="1" dirty="0"/>
              <a:t>noktadan </a:t>
            </a:r>
            <a:r>
              <a:rPr lang="tr-TR" sz="2600" b="1" dirty="0" smtClean="0"/>
              <a:t>sonra özel ad gelirse yine büyük harfle başlar.</a:t>
            </a: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i="1" dirty="0" smtClean="0">
              <a:latin typeface="Times New Roman" charset="0"/>
            </a:endParaRP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tr-TR" sz="2600" dirty="0" smtClean="0"/>
              <a:t>«</a:t>
            </a:r>
            <a:r>
              <a:rPr lang="tr-TR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Millî Edebiyat akımının temsilcilerinden bazıları şunlardır: Ömer Seyfettin, Halide Edip Adıvar, Ziya Gökalp, Mehmet Emin Yurdakul, Ali Canip Yöntem...»</a:t>
            </a: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2600" i="1" dirty="0" smtClean="0">
              <a:latin typeface="Times New Roman" charset="0"/>
            </a:endParaRP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i="1" dirty="0">
              <a:latin typeface="Times New Roman" charset="0"/>
            </a:endParaRPr>
          </a:p>
          <a:p>
            <a:pPr marL="0" indent="0" defTabSz="914433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i="1" dirty="0">
              <a:latin typeface="Times New Roman" charset="0"/>
            </a:endParaRPr>
          </a:p>
          <a:p>
            <a:pPr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tr-TR" dirty="0" smtClean="0"/>
          </a:p>
          <a:p>
            <a:pPr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tr-TR" dirty="0"/>
          </a:p>
          <a:p>
            <a:pPr lvl="0" defTabSz="914433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tr-TR" altLang="tr-TR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xmlns="" id="{A3A88F6E-87C0-4F8F-9580-A99AFE07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270" y="308076"/>
            <a:ext cx="3694044" cy="576643"/>
          </a:xfr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İKİ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NOKTA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(:)</a:t>
            </a:r>
            <a:endParaRPr lang="tr-TR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760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016C4C86-26A6-476D-9F02-253F8F336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331" y="596346"/>
            <a:ext cx="11685104" cy="1046923"/>
          </a:xfr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000" b="1" i="1" dirty="0">
                <a:latin typeface="+mn-lt"/>
              </a:rPr>
              <a:t> </a:t>
            </a:r>
            <a:r>
              <a:rPr lang="tr-TR" sz="2000" b="1" i="1" dirty="0" smtClean="0">
                <a:latin typeface="+mn-lt"/>
              </a:rPr>
              <a:t> </a:t>
            </a:r>
            <a:r>
              <a:rPr lang="tr-TR" sz="2000" b="1" dirty="0" smtClean="0">
                <a:latin typeface="+mn-lt"/>
                <a:ea typeface="Calibri" panose="020F0502020204030204" pitchFamily="34" charset="0"/>
              </a:rPr>
              <a:t>Sözün istenmeyen şekilde bitmesini, kesik cümlelerde okuyana bırakılan parçayı göstermede, ayıp karşılanan kelimelerin yerine, metinlerin okunamayan yerlerini göstermede kullanılan yardımcı işarettir.</a:t>
            </a:r>
            <a:endParaRPr lang="tr-TR" sz="2000" b="1" i="1" dirty="0"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5BC58962-C3CE-44CF-8DD9-85FEDA2BAD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0982416"/>
              </p:ext>
            </p:extLst>
          </p:nvPr>
        </p:nvGraphicFramePr>
        <p:xfrm>
          <a:off x="109331" y="1643269"/>
          <a:ext cx="11685104" cy="505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2552">
                  <a:extLst>
                    <a:ext uri="{9D8B030D-6E8A-4147-A177-3AD203B41FA5}">
                      <a16:colId xmlns:a16="http://schemas.microsoft.com/office/drawing/2014/main" xmlns="" val="1640362575"/>
                    </a:ext>
                  </a:extLst>
                </a:gridCol>
                <a:gridCol w="5842552">
                  <a:extLst>
                    <a:ext uri="{9D8B030D-6E8A-4147-A177-3AD203B41FA5}">
                      <a16:colId xmlns:a16="http://schemas.microsoft.com/office/drawing/2014/main" xmlns="" val="1428457655"/>
                    </a:ext>
                  </a:extLst>
                </a:gridCol>
              </a:tblGrid>
              <a:tr h="477078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/>
                        <a:t>ÖRNEK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1185597"/>
                  </a:ext>
                </a:extLst>
              </a:tr>
              <a:tr h="742122">
                <a:tc>
                  <a:txBody>
                    <a:bodyPr/>
                    <a:lstStyle/>
                    <a:p>
                      <a:r>
                        <a:rPr lang="tr-TR" dirty="0"/>
                        <a:t>Anlatım olarak tamamlanmamış cümlelerin sonuna konur.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Esasında yardımsever bir insandı ama sık sık patlak veren hırsları...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75793450"/>
                  </a:ext>
                </a:extLst>
              </a:tr>
              <a:tr h="868018">
                <a:tc>
                  <a:txBody>
                    <a:bodyPr/>
                    <a:lstStyle/>
                    <a:p>
                      <a:r>
                        <a:rPr lang="tr-TR" dirty="0"/>
                        <a:t>Kaba sayıldığından veya bir başka sebepten açık yazılmak</a:t>
                      </a:r>
                    </a:p>
                    <a:p>
                      <a:r>
                        <a:rPr lang="tr-TR" dirty="0"/>
                        <a:t>istenmeyen kelimelerin yerine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Asıl f...lik birilerine yaranmak için başkalarına iftira</a:t>
                      </a:r>
                    </a:p>
                    <a:p>
                      <a:r>
                        <a:rPr lang="tr-TR" dirty="0"/>
                        <a:t>atmaktır.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64280106"/>
                  </a:ext>
                </a:extLst>
              </a:tr>
              <a:tr h="868018">
                <a:tc>
                  <a:txBody>
                    <a:bodyPr/>
                    <a:lstStyle/>
                    <a:p>
                      <a:r>
                        <a:rPr lang="tr-TR" dirty="0"/>
                        <a:t>Alıntılarda başta, ortada ve sonda alınmayan kelime veya</a:t>
                      </a:r>
                    </a:p>
                    <a:p>
                      <a:r>
                        <a:rPr lang="tr-TR" dirty="0"/>
                        <a:t>bölümlerin yerine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... böylece aralarında gerçek bir dostluk filizlendi.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725041"/>
                  </a:ext>
                </a:extLst>
              </a:tr>
              <a:tr h="868018">
                <a:tc>
                  <a:txBody>
                    <a:bodyPr/>
                    <a:lstStyle/>
                    <a:p>
                      <a:r>
                        <a:rPr lang="tr-TR" dirty="0"/>
                        <a:t>Sözün bir yerde kesilerek geri kalan bölümün okuyucunun hayal dünyasına bırakıldığını göstermek veya ifadeye güç katmak için konur.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 sahte tebessümlere daha fazla dayanamayacağım...</a:t>
                      </a:r>
                    </a:p>
                    <a:p>
                      <a:r>
                        <a:rPr lang="tr-TR" dirty="0"/>
                        <a:t>Haydi herkes yoluna...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09459084"/>
                  </a:ext>
                </a:extLst>
              </a:tr>
              <a:tr h="868018">
                <a:tc>
                  <a:txBody>
                    <a:bodyPr/>
                    <a:lstStyle/>
                    <a:p>
                      <a:r>
                        <a:rPr lang="tr-TR" dirty="0"/>
                        <a:t>Ünlem ve seslenmelerde anlatımı pekiştirmek için konur.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Dükkanın açık kapısından seslendi:</a:t>
                      </a:r>
                    </a:p>
                    <a:p>
                      <a:r>
                        <a:rPr lang="tr-TR" dirty="0"/>
                        <a:t>-Halil Usta... Halil Usta...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398672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3140765" y="67990"/>
            <a:ext cx="3843131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5.  ÜÇ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 (...)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9099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xmlns="" id="{D459FEA9-F370-4E34-B78E-0BC79648F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542396"/>
              </p:ext>
            </p:extLst>
          </p:nvPr>
        </p:nvGraphicFramePr>
        <p:xfrm>
          <a:off x="326749" y="1656152"/>
          <a:ext cx="11308660" cy="470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4330">
                  <a:extLst>
                    <a:ext uri="{9D8B030D-6E8A-4147-A177-3AD203B41FA5}">
                      <a16:colId xmlns:a16="http://schemas.microsoft.com/office/drawing/2014/main" xmlns="" val="1136745463"/>
                    </a:ext>
                  </a:extLst>
                </a:gridCol>
                <a:gridCol w="5654330">
                  <a:extLst>
                    <a:ext uri="{9D8B030D-6E8A-4147-A177-3AD203B41FA5}">
                      <a16:colId xmlns:a16="http://schemas.microsoft.com/office/drawing/2014/main" xmlns="" val="1404569821"/>
                    </a:ext>
                  </a:extLst>
                </a:gridCol>
              </a:tblGrid>
              <a:tr h="397565">
                <a:tc>
                  <a:txBody>
                    <a:bodyPr/>
                    <a:lstStyle/>
                    <a:p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0432358"/>
                  </a:ext>
                </a:extLst>
              </a:tr>
              <a:tr h="773422">
                <a:tc>
                  <a:txBody>
                    <a:bodyPr/>
                    <a:lstStyle/>
                    <a:p>
                      <a:r>
                        <a:rPr lang="tr-TR" dirty="0"/>
                        <a:t>Soru eki veya sözü içeren cümle veya sözlerin sonuna</a:t>
                      </a:r>
                    </a:p>
                    <a:p>
                      <a:r>
                        <a:rPr lang="tr-TR" dirty="0"/>
                        <a:t>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Bu fırtına ne zaman dinecek?</a:t>
                      </a:r>
                    </a:p>
                    <a:p>
                      <a:r>
                        <a:rPr lang="tr-TR" dirty="0"/>
                        <a:t>Bu fırtına dinecek m i?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1345465"/>
                  </a:ext>
                </a:extLst>
              </a:tr>
              <a:tr h="825763">
                <a:tc>
                  <a:txBody>
                    <a:bodyPr/>
                    <a:lstStyle/>
                    <a:p>
                      <a:r>
                        <a:rPr lang="tr-TR" dirty="0"/>
                        <a:t>Soru bildiren ancak soru eki veya sözü içermeyen</a:t>
                      </a:r>
                    </a:p>
                    <a:p>
                      <a:r>
                        <a:rPr lang="tr-TR" dirty="0"/>
                        <a:t>cümlelerin 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Doktor, yaşlı adama sordu:</a:t>
                      </a:r>
                    </a:p>
                    <a:p>
                      <a:r>
                        <a:rPr lang="tr-TR" dirty="0"/>
                        <a:t>-Şikayetiniz?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08594894"/>
                  </a:ext>
                </a:extLst>
              </a:tr>
              <a:tr h="1104604">
                <a:tc>
                  <a:txBody>
                    <a:bodyPr/>
                    <a:lstStyle/>
                    <a:p>
                      <a:r>
                        <a:rPr lang="tr-TR" dirty="0"/>
                        <a:t>Bilinmeyen, kesin olmayan veya şüpheyle karşılanan yer,</a:t>
                      </a:r>
                    </a:p>
                    <a:p>
                      <a:r>
                        <a:rPr lang="tr-TR" dirty="0"/>
                        <a:t>tarih vb. durumlar için kullanılır.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Kırşehir’den Mersin’e dört saatte (?) gitmiş</a:t>
                      </a:r>
                      <a:r>
                        <a:rPr lang="tr-TR" dirty="0" smtClean="0"/>
                        <a:t>.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Kayıkçı Kul Mustafa (?-1658?) halk edebiyatımızın destan şairlerinden biridir.       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4505829"/>
                  </a:ext>
                </a:extLst>
              </a:tr>
              <a:tr h="773422">
                <a:tc>
                  <a:txBody>
                    <a:bodyPr/>
                    <a:lstStyle/>
                    <a:p>
                      <a:r>
                        <a:rPr lang="tr-TR" dirty="0"/>
                        <a:t>Soru ifadesi taşıyan sıralı ve bağlı cümlelerde soru işareti</a:t>
                      </a:r>
                    </a:p>
                    <a:p>
                      <a:r>
                        <a:rPr lang="tr-TR" dirty="0"/>
                        <a:t>en sona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Bu rüzgâr denizden mi, karadan mı esiyor?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8400735"/>
                  </a:ext>
                </a:extLst>
              </a:tr>
              <a:tr h="832340">
                <a:tc>
                  <a:txBody>
                    <a:bodyPr/>
                    <a:lstStyle/>
                    <a:p>
                      <a:r>
                        <a:rPr lang="tr-TR" dirty="0" smtClean="0"/>
                        <a:t>«mı </a:t>
                      </a:r>
                      <a:r>
                        <a:rPr lang="tr-TR" dirty="0"/>
                        <a:t>/ </a:t>
                      </a:r>
                      <a:r>
                        <a:rPr lang="tr-TR" dirty="0" smtClean="0"/>
                        <a:t>mi» 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zarf </a:t>
                      </a:r>
                      <a:r>
                        <a:rPr lang="tr-TR" dirty="0"/>
                        <a:t>tümleci veya pekiştirici olarak</a:t>
                      </a:r>
                    </a:p>
                    <a:p>
                      <a:r>
                        <a:rPr lang="tr-TR" dirty="0"/>
                        <a:t>kullanıldığında cümlenin sonuna soru işareti konmaz.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Sabah oldu mu doğada da bir uyanış başlıyor.</a:t>
                      </a:r>
                    </a:p>
                    <a:p>
                      <a:r>
                        <a:rPr lang="tr-TR" dirty="0"/>
                        <a:t>Güzel mi güzel bir sesi var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39654613"/>
                  </a:ext>
                </a:extLst>
              </a:tr>
            </a:tbl>
          </a:graphicData>
        </a:graphic>
      </p:graphicFrame>
      <p:sp>
        <p:nvSpPr>
          <p:cNvPr id="9" name="Metin kutusu 8"/>
          <p:cNvSpPr txBox="1"/>
          <p:nvPr/>
        </p:nvSpPr>
        <p:spPr>
          <a:xfrm>
            <a:off x="326749" y="420958"/>
            <a:ext cx="3132068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6. SORU İŞARETİ (?) :</a:t>
            </a:r>
            <a:endParaRPr lang="tr-TR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458817" y="420958"/>
            <a:ext cx="817659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/>
              <a:t>Soru işareti, eklendiği sese, heceye, kelimeye, söze ya da cümleye soru anlamı yükleyen işarettir.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b="1" dirty="0"/>
              <a:t>Türkçede soru işareti yoluyla cümleye şaşma, çıkışma, rica, beğenme gibi birbirinden değişik anlamlar da yüklenir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82773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4311" y="240258"/>
            <a:ext cx="10151165" cy="1231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Aft>
                <a:spcPts val="1200"/>
              </a:spcAft>
              <a:defRPr/>
            </a:pPr>
            <a:r>
              <a:rPr lang="tr-TR" sz="2400" b="1" i="1" u="sng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charset="0"/>
              </a:rPr>
              <a:t>SORU </a:t>
            </a:r>
            <a:r>
              <a:rPr lang="tr-TR" sz="2400" b="1" i="1" u="sng" dirty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charset="0"/>
              </a:rPr>
              <a:t>İŞARETİ(?): </a:t>
            </a:r>
            <a:endParaRPr lang="tr-TR" sz="2800" dirty="0">
              <a:latin typeface="Times New Roman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/>
              <a:t>Soru </a:t>
            </a:r>
            <a:r>
              <a:rPr lang="tr-TR" sz="2000" b="1" dirty="0"/>
              <a:t>bildiren cümle veya sözcüklerin sonunda kullanılır, cümle sözde soru cümlesi de olsa yani karşıdan bir cevap beklenmese de cümlenin sonuna soru işareti konur</a:t>
            </a:r>
            <a:r>
              <a:rPr lang="tr-TR" sz="2000" b="1" dirty="0" smtClean="0"/>
              <a:t>.</a:t>
            </a:r>
          </a:p>
        </p:txBody>
      </p:sp>
      <p:sp>
        <p:nvSpPr>
          <p:cNvPr id="2" name="Dikdörtgen 1"/>
          <p:cNvSpPr/>
          <p:nvPr/>
        </p:nvSpPr>
        <p:spPr>
          <a:xfrm>
            <a:off x="384310" y="1675690"/>
            <a:ext cx="10151165" cy="21698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tr-TR" dirty="0"/>
              <a:t>*Türk edebiyatının ilk yazılı belgesi nedir? (cevap bekliyor</a:t>
            </a:r>
            <a:r>
              <a:rPr lang="tr-TR" dirty="0" smtClean="0"/>
              <a:t>: gerçek </a:t>
            </a:r>
            <a:r>
              <a:rPr lang="tr-TR" dirty="0"/>
              <a:t>soru cümlesi)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*Bu havada dışarı mı çıkılır? (cevap </a:t>
            </a:r>
            <a:r>
              <a:rPr lang="tr-TR" dirty="0" err="1" smtClean="0"/>
              <a:t>beklemiyor:sözde</a:t>
            </a:r>
            <a:r>
              <a:rPr lang="tr-TR" dirty="0" smtClean="0"/>
              <a:t> </a:t>
            </a:r>
            <a:r>
              <a:rPr lang="tr-TR" dirty="0"/>
              <a:t>soru cümlesi)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*Böyle bir adama nasıl güvenirsin? (cevap beklemiyor: sözde soru cümlesi)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*Seni hiç sevmez olur muyum? (cevap beklemiyor: sözde soru cümlesi)</a:t>
            </a:r>
          </a:p>
          <a:p>
            <a:pPr>
              <a:lnSpc>
                <a:spcPct val="150000"/>
              </a:lnSpc>
              <a:defRPr/>
            </a:pPr>
            <a:r>
              <a:rPr lang="tr-TR" dirty="0"/>
              <a:t>*Bu kitapları ona mı vereceğim? (cevap bekliyor: gerçek soru cümlesi)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84309" y="3839347"/>
            <a:ext cx="10151165" cy="13388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tr-TR" altLang="tr-TR" b="1" dirty="0" smtClean="0"/>
              <a:t>Kuşku </a:t>
            </a:r>
            <a:r>
              <a:rPr lang="tr-TR" altLang="tr-TR" b="1" dirty="0"/>
              <a:t>duyulan bilgilerin yanına ya da bilinmeyen bilgiler yerine parantez içinde konulur.</a:t>
            </a:r>
            <a:endParaRPr lang="tr-TR" altLang="tr-TR" dirty="0"/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tr-TR" altLang="tr-TR" dirty="0"/>
              <a:t>*Kayıkçı Kul Mustafa (?-1658?) halk edebiyatımızın destan şairlerinden biridir.        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tr-TR" altLang="tr-TR" dirty="0"/>
              <a:t>*Karacaoğlan’ın  Güneydoğu Anadolu’da (?) yaşadığını söylüyor.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84309" y="5178175"/>
            <a:ext cx="10151165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tr-TR" altLang="tr-TR" b="1" u="sng" dirty="0">
                <a:latin typeface="Times New Roman" panose="02020603050405020304" pitchFamily="18" charset="0"/>
              </a:rPr>
              <a:t>UYARI: </a:t>
            </a:r>
            <a:r>
              <a:rPr lang="tr-TR" altLang="tr-TR" b="1" dirty="0"/>
              <a:t>İçinde soru sözcüğü olsa bile, bir cümle soru anlamı taşımıyorsa sonuna soru işareti konulmaz.                                                                                                                                 </a:t>
            </a:r>
          </a:p>
          <a:p>
            <a:pPr>
              <a:spcBef>
                <a:spcPct val="0"/>
              </a:spcBef>
            </a:pPr>
            <a:r>
              <a:rPr lang="tr-TR" altLang="tr-TR" dirty="0"/>
              <a:t>*Neden gittiğini bilmiyoruz.             </a:t>
            </a:r>
          </a:p>
          <a:p>
            <a:pPr>
              <a:spcBef>
                <a:spcPct val="0"/>
              </a:spcBef>
            </a:pPr>
            <a:r>
              <a:rPr lang="tr-TR" altLang="tr-TR" dirty="0"/>
              <a:t>*Bana nasıl çalışacağımı söylemedin</a:t>
            </a:r>
            <a:r>
              <a:rPr lang="tr-TR" altLang="tr-TR" dirty="0" smtClean="0"/>
              <a:t>.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289432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E5C1F92-64B0-43ED-88BD-A03B7675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76" y="150119"/>
            <a:ext cx="2830168" cy="487761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7. ÜNLEM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</a:t>
            </a:r>
            <a:r>
              <a:rPr lang="tr-TR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(!)</a:t>
            </a:r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</a:t>
            </a:r>
            <a:endParaRPr lang="tr-TR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6A9399D2-A4BF-4536-AD1D-C7DA1AE94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914623"/>
              </p:ext>
            </p:extLst>
          </p:nvPr>
        </p:nvGraphicFramePr>
        <p:xfrm>
          <a:off x="178076" y="1201626"/>
          <a:ext cx="11536846" cy="53979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8423">
                  <a:extLst>
                    <a:ext uri="{9D8B030D-6E8A-4147-A177-3AD203B41FA5}">
                      <a16:colId xmlns:a16="http://schemas.microsoft.com/office/drawing/2014/main" xmlns="" val="374325329"/>
                    </a:ext>
                  </a:extLst>
                </a:gridCol>
                <a:gridCol w="5768423">
                  <a:extLst>
                    <a:ext uri="{9D8B030D-6E8A-4147-A177-3AD203B41FA5}">
                      <a16:colId xmlns:a16="http://schemas.microsoft.com/office/drawing/2014/main" xmlns="" val="948958059"/>
                    </a:ext>
                  </a:extLst>
                </a:gridCol>
              </a:tblGrid>
              <a:tr h="545230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6801583"/>
                  </a:ext>
                </a:extLst>
              </a:tr>
              <a:tr h="2374570">
                <a:tc>
                  <a:txBody>
                    <a:bodyPr/>
                    <a:lstStyle/>
                    <a:p>
                      <a:r>
                        <a:rPr lang="tr-TR" dirty="0"/>
                        <a:t>Sevinç, kıvanç, acı, korku, şaşma gibi duyguları anlatan</a:t>
                      </a:r>
                    </a:p>
                    <a:p>
                      <a:r>
                        <a:rPr lang="tr-TR" dirty="0"/>
                        <a:t>cümle veya ibarelerin sonuna konur</a:t>
                      </a:r>
                      <a:r>
                        <a:rPr lang="tr-TR" dirty="0" smtClean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Anlatımı pekiştirmek için ünlem işaretinden sonra iki nokta konabilir.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Deniz ne kadar güzel!</a:t>
                      </a:r>
                    </a:p>
                    <a:p>
                      <a:r>
                        <a:rPr lang="tr-TR" sz="1800" i="1" dirty="0" smtClean="0">
                          <a:latin typeface="+mn-lt"/>
                        </a:rPr>
                        <a:t>Dur hele, bir yanlışlık yapmayalım!   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1" dirty="0" smtClean="0">
                          <a:latin typeface="+mn-lt"/>
                        </a:rPr>
                        <a:t>Lanet olsun böylesi işe!</a:t>
                      </a:r>
                      <a:endParaRPr lang="tr-TR" sz="1801" i="1" dirty="0">
                        <a:latin typeface="+mn-lt"/>
                      </a:endParaRPr>
                    </a:p>
                    <a:p>
                      <a:pPr eaLnBrk="1" hangingPunct="1">
                        <a:defRPr/>
                      </a:pPr>
                      <a:r>
                        <a:rPr lang="tr-TR" sz="1800" i="1" dirty="0" smtClean="0">
                          <a:latin typeface="+mn-lt"/>
                        </a:rPr>
                        <a:t>Böyle maç olmaz olsun!                     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tr-TR" sz="1800" i="1" dirty="0" smtClean="0">
                          <a:latin typeface="+mn-lt"/>
                        </a:rPr>
                        <a:t>Yaşasın, sınavı kazanmışım!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i="1" dirty="0" smtClean="0"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1" dirty="0" smtClean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Yazık oldu aslan gibi delikanlıya, billâhi… Çok yazık oldu</a:t>
                      </a:r>
                      <a:r>
                        <a:rPr lang="tr-TR" sz="1800" i="1" u="sng" dirty="0" smtClean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!..</a:t>
                      </a:r>
                      <a:r>
                        <a:rPr lang="tr-TR" sz="1800" i="1" dirty="0" smtClean="0"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tr-TR" dirty="0" smtClean="0"/>
                    </a:p>
                    <a:p>
                      <a:pPr eaLnBrk="1" hangingPunct="1">
                        <a:defRPr/>
                      </a:pPr>
                      <a:endParaRPr lang="tr-TR" sz="1800" dirty="0" smtClean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71107085"/>
                  </a:ext>
                </a:extLst>
              </a:tr>
              <a:tr h="420183">
                <a:tc>
                  <a:txBody>
                    <a:bodyPr/>
                    <a:lstStyle/>
                    <a:p>
                      <a:r>
                        <a:rPr lang="es-ES" dirty="0"/>
                        <a:t>Seslenme, hitap ve uyan sözlerinden sonra konur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i="1" dirty="0"/>
                        <a:t>Arkadaş! Yurduma alçakla</a:t>
                      </a:r>
                      <a:r>
                        <a:rPr lang="tr-TR" i="1" dirty="0"/>
                        <a:t>rı</a:t>
                      </a:r>
                      <a:r>
                        <a:rPr lang="es-ES" i="1" dirty="0"/>
                        <a:t> uğratma sakın!</a:t>
                      </a:r>
                      <a:endParaRPr lang="tr-T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90826396"/>
                  </a:ext>
                </a:extLst>
              </a:tr>
              <a:tr h="831896">
                <a:tc>
                  <a:txBody>
                    <a:bodyPr/>
                    <a:lstStyle/>
                    <a:p>
                      <a:r>
                        <a:rPr lang="tr-TR" dirty="0"/>
                        <a:t>Seslenme ve hitap sözlerinden hemen sonra konulabileceği gibi cümlelerinin sonuna da konabilir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Arkadaş, yurduma alçakları uğratma sakın</a:t>
                      </a:r>
                      <a:r>
                        <a:rPr lang="tr-TR" i="1" dirty="0" smtClean="0"/>
                        <a:t>!</a:t>
                      </a:r>
                      <a:endParaRPr lang="tr-T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1705089"/>
                  </a:ext>
                </a:extLst>
              </a:tr>
              <a:tr h="1226078">
                <a:tc>
                  <a:txBody>
                    <a:bodyPr/>
                    <a:lstStyle/>
                    <a:p>
                      <a:r>
                        <a:rPr lang="tr-TR" dirty="0"/>
                        <a:t>Alay, kinaye veya küçümseme anlamı kazandırılmak</a:t>
                      </a:r>
                    </a:p>
                    <a:p>
                      <a:r>
                        <a:rPr lang="tr-TR" dirty="0"/>
                        <a:t>istenen sözden hemen sonra yay ayraç içinde kullanılır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/>
                        <a:t>Herkesin kendisine hayran olduğunu (!) zannediyor.</a:t>
                      </a:r>
                    </a:p>
                    <a:p>
                      <a:r>
                        <a:rPr lang="tr-TR" i="1" dirty="0"/>
                        <a:t>Başarılı olacakmışmış (!)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1" dirty="0" smtClean="0">
                          <a:latin typeface="+mn-lt"/>
                        </a:rPr>
                        <a:t>Akla durgunluk verecek reklam kampanyalarıyla büyük(!) sanatçılar yaratılıyor.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0281376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3008244" y="124408"/>
            <a:ext cx="8706678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1600" b="1" dirty="0">
                <a:latin typeface="arial" panose="020B0604020202020204" pitchFamily="34" charset="0"/>
              </a:rPr>
              <a:t>Eklendiği cümlede üzüntü, sevinç, kızma, korku gibi anlamları pekiştiren bu işaret </a:t>
            </a:r>
            <a:r>
              <a:rPr lang="tr-TR" sz="1600" b="1" dirty="0" smtClean="0">
                <a:latin typeface="arial" panose="020B0604020202020204" pitchFamily="34" charset="0"/>
              </a:rPr>
              <a:t>okura, </a:t>
            </a:r>
            <a:r>
              <a:rPr lang="tr-TR" sz="1600" b="1" dirty="0">
                <a:latin typeface="arial" panose="020B0604020202020204" pitchFamily="34" charset="0"/>
              </a:rPr>
              <a:t>yazıda yanında bulunduğu yazı biriminin yüksek sesle anlama uygun bir tonda okunması gerektiğini gösteren noktalama </a:t>
            </a:r>
            <a:r>
              <a:rPr lang="tr-TR" sz="1600" b="1" dirty="0" smtClean="0">
                <a:latin typeface="arial" panose="020B0604020202020204" pitchFamily="34" charset="0"/>
              </a:rPr>
              <a:t>işaretidir.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 sz="1600" b="1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75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462698" y="2150439"/>
            <a:ext cx="8782221" cy="19389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Yazılı anlatımda ifadelerin </a:t>
            </a:r>
            <a:r>
              <a:rPr lang="tr-TR" sz="2000" dirty="0"/>
              <a:t>daha açık olmasını </a:t>
            </a:r>
            <a:r>
              <a:rPr lang="tr-TR" sz="2000" dirty="0" smtClean="0"/>
              <a:t>sağlayan, </a:t>
            </a:r>
            <a:r>
              <a:rPr lang="tr-TR" sz="2000" dirty="0"/>
              <a:t>cümlenin yapısını ve duraklama noktalarını </a:t>
            </a:r>
            <a:r>
              <a:rPr lang="tr-TR" sz="2000" dirty="0" smtClean="0"/>
              <a:t>belirleyen, </a:t>
            </a:r>
            <a:r>
              <a:rPr lang="tr-TR" sz="2000" dirty="0"/>
              <a:t>okumayı ve anlamayı </a:t>
            </a:r>
            <a:r>
              <a:rPr lang="tr-TR" sz="2000" dirty="0" smtClean="0"/>
              <a:t>kolaylaştıran, </a:t>
            </a:r>
            <a:r>
              <a:rPr lang="tr-TR" sz="2000" dirty="0"/>
              <a:t>sözün vurgu ve ton gibi özelliklerini </a:t>
            </a:r>
            <a:r>
              <a:rPr lang="tr-TR" sz="2000" dirty="0" smtClean="0"/>
              <a:t>belirten sesin yazıdaki işaretlerine </a:t>
            </a:r>
            <a:r>
              <a:rPr lang="tr-TR" sz="2000" b="1" dirty="0" smtClean="0"/>
              <a:t>noktalama </a:t>
            </a:r>
            <a:r>
              <a:rPr lang="tr-TR" sz="2000" b="1" dirty="0"/>
              <a:t>işaretleri </a:t>
            </a:r>
            <a:r>
              <a:rPr lang="tr-TR" sz="2000" dirty="0" smtClean="0"/>
              <a:t>denir.  </a:t>
            </a:r>
            <a:endParaRPr lang="tr-TR" sz="2000" dirty="0"/>
          </a:p>
        </p:txBody>
      </p:sp>
      <p:sp>
        <p:nvSpPr>
          <p:cNvPr id="12" name="Unvan 1"/>
          <p:cNvSpPr txBox="1">
            <a:spLocks/>
          </p:cNvSpPr>
          <p:nvPr/>
        </p:nvSpPr>
        <p:spPr>
          <a:xfrm>
            <a:off x="424070" y="115136"/>
            <a:ext cx="2941982" cy="49446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3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1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2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tr-T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DOĞRU YAZMA</a:t>
            </a:r>
            <a:r>
              <a:rPr lang="tr-T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tr-T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	</a:t>
            </a:r>
            <a:endParaRPr lang="tr-T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Unvan 1"/>
          <p:cNvSpPr txBox="1">
            <a:spLocks/>
          </p:cNvSpPr>
          <p:nvPr/>
        </p:nvSpPr>
        <p:spPr>
          <a:xfrm>
            <a:off x="3618295" y="834888"/>
            <a:ext cx="4683067" cy="52754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vert="horz" lIns="91440" tIns="45721" rIns="91440" bIns="4572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NOKTALAMA İŞARETLERİ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Yatay Kaydırma 2"/>
          <p:cNvSpPr/>
          <p:nvPr/>
        </p:nvSpPr>
        <p:spPr>
          <a:xfrm>
            <a:off x="3366052" y="4285305"/>
            <a:ext cx="5649159" cy="1630018"/>
          </a:xfrm>
          <a:prstGeom prst="horizontalScroll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>
                <a:solidFill>
                  <a:schemeClr val="tx1"/>
                </a:solidFill>
              </a:rPr>
              <a:t>“Noktalama işaretleri dilin trafik işaretleridir. Size ne zaman başlayacağınızı, ne zaman duracağınızı veya satırları nasıl okuyacağınızı söyler.” </a:t>
            </a:r>
          </a:p>
          <a:p>
            <a:r>
              <a:rPr lang="tr-TR" dirty="0">
                <a:solidFill>
                  <a:schemeClr val="tx1"/>
                </a:solidFill>
              </a:rPr>
              <a:t>	          	            David </a:t>
            </a:r>
            <a:r>
              <a:rPr lang="tr-TR" dirty="0" err="1">
                <a:solidFill>
                  <a:schemeClr val="tx1"/>
                </a:solidFill>
              </a:rPr>
              <a:t>Mielke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738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xmlns="" id="{F64F4344-F269-4508-A9BA-5D78FA0CA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306437"/>
              </p:ext>
            </p:extLst>
          </p:nvPr>
        </p:nvGraphicFramePr>
        <p:xfrm>
          <a:off x="143445" y="943293"/>
          <a:ext cx="11243942" cy="4348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1971">
                  <a:extLst>
                    <a:ext uri="{9D8B030D-6E8A-4147-A177-3AD203B41FA5}">
                      <a16:colId xmlns:a16="http://schemas.microsoft.com/office/drawing/2014/main" xmlns="" val="3182781938"/>
                    </a:ext>
                  </a:extLst>
                </a:gridCol>
                <a:gridCol w="5621971">
                  <a:extLst>
                    <a:ext uri="{9D8B030D-6E8A-4147-A177-3AD203B41FA5}">
                      <a16:colId xmlns:a16="http://schemas.microsoft.com/office/drawing/2014/main" xmlns="" val="1102138799"/>
                    </a:ext>
                  </a:extLst>
                </a:gridCol>
              </a:tblGrid>
              <a:tr h="380631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5353816"/>
                  </a:ext>
                </a:extLst>
              </a:tr>
              <a:tr h="624514">
                <a:tc>
                  <a:txBody>
                    <a:bodyPr/>
                    <a:lstStyle/>
                    <a:p>
                      <a:r>
                        <a:rPr lang="tr-TR" dirty="0"/>
                        <a:t>Ara sözlerin başına ve sonuna konur.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Uzun zamandır -yaklaşık üç yıl- resim malzemelerimi elime almamıştım.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3546752"/>
                  </a:ext>
                </a:extLst>
              </a:tr>
              <a:tr h="624514">
                <a:tc>
                  <a:txBody>
                    <a:bodyPr/>
                    <a:lstStyle/>
                    <a:p>
                      <a:r>
                        <a:rPr lang="tr-TR" dirty="0"/>
                        <a:t>Sözcüklerin kökleri, gövdeleri ve eklerini birbirinden</a:t>
                      </a:r>
                    </a:p>
                    <a:p>
                      <a:r>
                        <a:rPr lang="tr-TR" dirty="0"/>
                        <a:t>ayırmak için kullanılır.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Uyu-t-</a:t>
                      </a:r>
                      <a:r>
                        <a:rPr lang="tr-TR" dirty="0" err="1" smtClean="0"/>
                        <a:t>mak</a:t>
                      </a:r>
                      <a:r>
                        <a:rPr lang="tr-TR" dirty="0" smtClean="0"/>
                        <a:t>   / göz-lük-</a:t>
                      </a:r>
                      <a:r>
                        <a:rPr lang="tr-TR" dirty="0" err="1" smtClean="0"/>
                        <a:t>çü</a:t>
                      </a:r>
                      <a:r>
                        <a:rPr lang="tr-TR" dirty="0" smtClean="0"/>
                        <a:t>-lük /  vur-dur-</a:t>
                      </a:r>
                      <a:r>
                        <a:rPr lang="tr-TR" dirty="0" err="1" smtClean="0"/>
                        <a:t>mak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3195557"/>
                  </a:ext>
                </a:extLst>
              </a:tr>
              <a:tr h="416119">
                <a:tc>
                  <a:txBody>
                    <a:bodyPr/>
                    <a:lstStyle/>
                    <a:p>
                      <a:r>
                        <a:rPr lang="tr-TR" dirty="0"/>
                        <a:t>Fiil kök ve gövdelerini göstermek için kullanılır.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Okut-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8058124"/>
                  </a:ext>
                </a:extLst>
              </a:tr>
              <a:tr h="624514">
                <a:tc>
                  <a:txBody>
                    <a:bodyPr/>
                    <a:lstStyle/>
                    <a:p>
                      <a:r>
                        <a:rPr lang="tr-TR" dirty="0"/>
                        <a:t>Arasında, ve, ile, ila, ...-den ...-e anlamlarını vermek için</a:t>
                      </a:r>
                    </a:p>
                    <a:p>
                      <a:r>
                        <a:rPr lang="tr-TR" dirty="0"/>
                        <a:t>sözcükler veya sayılar arasında kullanılır.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Ankara-Eskişehir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arası 220 km’dir</a:t>
                      </a:r>
                      <a:r>
                        <a:rPr lang="tr-TR" dirty="0"/>
                        <a:t>.</a:t>
                      </a:r>
                    </a:p>
                    <a:p>
                      <a:r>
                        <a:rPr lang="tr-TR" dirty="0"/>
                        <a:t>18 -28 Temmuz’da burada olmayacağım</a:t>
                      </a:r>
                      <a:r>
                        <a:rPr lang="tr-TR" dirty="0" smtClean="0"/>
                        <a:t>.</a:t>
                      </a:r>
                    </a:p>
                    <a:p>
                      <a:r>
                        <a:rPr lang="tr-TR" dirty="0" smtClean="0"/>
                        <a:t>Eğitim-öğretim   / ana-baba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906166"/>
                  </a:ext>
                </a:extLst>
              </a:tr>
              <a:tr h="420094">
                <a:tc>
                  <a:txBody>
                    <a:bodyPr/>
                    <a:lstStyle/>
                    <a:p>
                      <a:r>
                        <a:rPr lang="tr-TR" dirty="0"/>
                        <a:t>Matematikte çıkarma işareti olarak kullanılır. 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100-50=50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2353464"/>
                  </a:ext>
                </a:extLst>
              </a:tr>
              <a:tr h="344555">
                <a:tc>
                  <a:txBody>
                    <a:bodyPr/>
                    <a:lstStyle/>
                    <a:p>
                      <a:r>
                        <a:rPr lang="tr-TR" dirty="0"/>
                        <a:t>Sıfırdan küçük değerleri göstermek için kullanılır.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Bir ay sonra sıcaklık -5 C ’ye kadar düşer</a:t>
                      </a:r>
                      <a:r>
                        <a:rPr lang="tr-TR" dirty="0" smtClean="0"/>
                        <a:t>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7550398"/>
                  </a:ext>
                </a:extLst>
              </a:tr>
            </a:tbl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6B7822D4-22A2-4043-8F9E-5536423D33C5}"/>
              </a:ext>
            </a:extLst>
          </p:cNvPr>
          <p:cNvSpPr/>
          <p:nvPr/>
        </p:nvSpPr>
        <p:spPr>
          <a:xfrm>
            <a:off x="2372139" y="0"/>
            <a:ext cx="6718852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8. a) KISA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ÇİZGİ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(-)   / b) UZUN ÇİZGİ </a:t>
            </a:r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(—)</a:t>
            </a:r>
            <a:endParaRPr lang="tr-T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21195"/>
              </p:ext>
            </p:extLst>
          </p:nvPr>
        </p:nvGraphicFramePr>
        <p:xfrm>
          <a:off x="143445" y="5247860"/>
          <a:ext cx="11243942" cy="1404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219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9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04731">
                <a:tc>
                  <a:txBody>
                    <a:bodyPr/>
                    <a:lstStyle/>
                    <a:p>
                      <a:pPr eaLnBrk="1" hangingPunct="1"/>
                      <a:endParaRPr lang="tr-TR" altLang="tr-TR" sz="2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eaLnBrk="1" hangingPunct="1"/>
                      <a:r>
                        <a:rPr lang="tr-TR" altLang="tr-TR" sz="2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Cümle sonunda satıra sığmayan sözcüklerin bölünmesinde kullanılır.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Şu dünyada çocukların ağlaması ne kadar aza-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tr-TR" sz="18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lırsa</a:t>
                      </a:r>
                      <a:r>
                        <a:rPr lang="tr-TR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bilin ki kötülükler o kadar azalmıştır.</a:t>
                      </a:r>
                    </a:p>
                    <a:p>
                      <a:r>
                        <a:rPr lang="tr-TR" sz="1800" b="0" i="1" dirty="0" smtClean="0">
                          <a:solidFill>
                            <a:schemeClr val="tx1"/>
                          </a:solidFill>
                        </a:rPr>
                        <a:t>Yoldan geldiğinde çok yor-</a:t>
                      </a:r>
                      <a:endParaRPr lang="tr-TR" sz="18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>
                        <a:buNone/>
                      </a:pPr>
                      <a:r>
                        <a:rPr lang="tr-TR" sz="1800" b="0" i="1" dirty="0" err="1" smtClean="0">
                          <a:solidFill>
                            <a:schemeClr val="tx1"/>
                          </a:solidFill>
                        </a:rPr>
                        <a:t>gun</a:t>
                      </a:r>
                      <a:r>
                        <a:rPr lang="tr-TR" sz="1800" b="0" i="1" dirty="0" smtClean="0">
                          <a:solidFill>
                            <a:schemeClr val="tx1"/>
                          </a:solidFill>
                        </a:rPr>
                        <a:t> görünüyordu.</a:t>
                      </a:r>
                      <a:endParaRPr lang="tr-TR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" name="Dikdörtgen 2"/>
          <p:cNvSpPr/>
          <p:nvPr/>
        </p:nvSpPr>
        <p:spPr>
          <a:xfrm>
            <a:off x="143445" y="521705"/>
            <a:ext cx="3023825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0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a</a:t>
            </a:r>
            <a:r>
              <a:rPr lang="tr-TR" sz="2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KISA ÇİZGİ (-) </a:t>
            </a:r>
            <a:endParaRPr lang="tr-T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891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2 İçerik Yer Tutucusu"/>
          <p:cNvSpPr>
            <a:spLocks noGrp="1"/>
          </p:cNvSpPr>
          <p:nvPr>
            <p:ph idx="1"/>
          </p:nvPr>
        </p:nvSpPr>
        <p:spPr>
          <a:xfrm>
            <a:off x="192157" y="936211"/>
            <a:ext cx="5996609" cy="4470676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endParaRPr lang="tr-TR" altLang="tr-TR" sz="2000" b="1" dirty="0" smtClean="0"/>
          </a:p>
          <a:p>
            <a:r>
              <a:rPr lang="tr-TR" altLang="tr-TR" sz="2200" b="1" dirty="0" smtClean="0">
                <a:solidFill>
                  <a:srgbClr val="C00000"/>
                </a:solidFill>
              </a:rPr>
              <a:t>Cümle sonunda satıra sığmayan sözcüklerin bölünmesinde kullanılır.</a:t>
            </a:r>
            <a:endParaRPr lang="tr-TR" altLang="tr-TR" sz="2200" dirty="0" smtClean="0">
              <a:solidFill>
                <a:srgbClr val="C00000"/>
              </a:solidFill>
            </a:endParaRPr>
          </a:p>
          <a:p>
            <a:pPr marL="0" indent="0" eaLnBrk="1" hangingPunct="1">
              <a:buNone/>
            </a:pPr>
            <a:r>
              <a:rPr lang="tr-TR" altLang="tr-TR" sz="2000" dirty="0" smtClean="0"/>
              <a:t> ………………………………………….. söyledik-         </a:t>
            </a:r>
          </a:p>
          <a:p>
            <a:pPr marL="0" indent="0" eaLnBrk="1" hangingPunct="1">
              <a:buNone/>
            </a:pPr>
            <a:r>
              <a:rPr lang="tr-TR" altLang="tr-TR" sz="2000" dirty="0" err="1" smtClean="0"/>
              <a:t>lerimi</a:t>
            </a:r>
            <a:r>
              <a:rPr lang="tr-TR" altLang="tr-TR" sz="2000" dirty="0" smtClean="0"/>
              <a:t> unutma     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…………………………………………... göz önün-    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de bulundur.   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 …………………………………………… Adana’                   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dan geldiler.  (DOĞRU)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………..…………………………………. Adana</a:t>
            </a:r>
            <a:r>
              <a:rPr lang="tr-TR" altLang="tr-TR" sz="2000" b="1" dirty="0" smtClean="0"/>
              <a:t>-’ </a:t>
            </a:r>
            <a:r>
              <a:rPr lang="tr-TR" altLang="tr-TR" sz="2000" dirty="0" smtClean="0"/>
              <a:t>/ (YANLIŞ)         </a:t>
            </a:r>
          </a:p>
          <a:p>
            <a:pPr marL="0" indent="0">
              <a:buNone/>
            </a:pPr>
            <a:r>
              <a:rPr lang="tr-TR" altLang="tr-TR" sz="2000" dirty="0" smtClean="0"/>
              <a:t>   dan geldiler.</a:t>
            </a:r>
          </a:p>
          <a:p>
            <a:pPr marL="0" indent="0" eaLnBrk="1" hangingPunct="1">
              <a:buNone/>
            </a:pPr>
            <a:r>
              <a:rPr lang="tr-TR" altLang="tr-TR" sz="2000" dirty="0" smtClean="0"/>
              <a:t>……………………………………………….</a:t>
            </a:r>
            <a:r>
              <a:rPr lang="tr-TR" altLang="tr-TR" sz="2000" dirty="0" err="1" smtClean="0"/>
              <a:t>başöğ</a:t>
            </a:r>
            <a:r>
              <a:rPr lang="tr-TR" altLang="tr-TR" sz="2000" dirty="0" smtClean="0"/>
              <a:t>- </a:t>
            </a:r>
          </a:p>
          <a:p>
            <a:pPr marL="0" indent="0" eaLnBrk="1" hangingPunct="1">
              <a:buNone/>
            </a:pPr>
            <a:r>
              <a:rPr lang="tr-TR" altLang="tr-TR" sz="2000" dirty="0" err="1" smtClean="0"/>
              <a:t>retmen</a:t>
            </a:r>
            <a:r>
              <a:rPr lang="tr-TR" altLang="tr-TR" sz="2000" dirty="0" smtClean="0"/>
              <a:t> oldu. </a:t>
            </a:r>
          </a:p>
          <a:p>
            <a:pPr marL="0" indent="0" eaLnBrk="1" hangingPunct="1">
              <a:buNone/>
            </a:pPr>
            <a:endParaRPr lang="tr-TR" altLang="tr-TR" sz="2000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2" name="Dikdörtgen 1"/>
          <p:cNvSpPr/>
          <p:nvPr/>
        </p:nvSpPr>
        <p:spPr>
          <a:xfrm>
            <a:off x="6188766" y="2416175"/>
            <a:ext cx="5512904" cy="387798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altLang="tr-TR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altLang="tr-TR" sz="2000" b="1" dirty="0" smtClean="0">
                <a:solidFill>
                  <a:srgbClr val="C00000"/>
                </a:solidFill>
              </a:rPr>
              <a:t>NOT</a:t>
            </a:r>
            <a:r>
              <a:rPr lang="tr-TR" altLang="tr-TR" sz="2000" b="1" dirty="0">
                <a:solidFill>
                  <a:srgbClr val="C00000"/>
                </a:solidFill>
              </a:rPr>
              <a:t>: Satır sonunda tek sesle hece bölünmez.</a:t>
            </a:r>
            <a:endParaRPr lang="tr-TR" altLang="tr-TR" sz="2000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altLang="tr-TR" dirty="0"/>
              <a:t>………………………… e-</a:t>
            </a:r>
          </a:p>
          <a:p>
            <a:pPr>
              <a:lnSpc>
                <a:spcPct val="150000"/>
              </a:lnSpc>
            </a:pPr>
            <a:r>
              <a:rPr lang="tr-TR" altLang="tr-TR" dirty="0" err="1"/>
              <a:t>senlikler</a:t>
            </a:r>
            <a:r>
              <a:rPr lang="tr-TR" altLang="tr-TR" dirty="0"/>
              <a:t> dilerim. </a:t>
            </a:r>
          </a:p>
          <a:p>
            <a:pPr>
              <a:lnSpc>
                <a:spcPct val="150000"/>
              </a:lnSpc>
            </a:pPr>
            <a:r>
              <a:rPr lang="tr-TR" altLang="tr-TR" dirty="0"/>
              <a:t>Bu şekilde bölmek yanlıştır.</a:t>
            </a:r>
          </a:p>
          <a:p>
            <a:pPr>
              <a:lnSpc>
                <a:spcPct val="150000"/>
              </a:lnSpc>
            </a:pPr>
            <a:r>
              <a:rPr lang="tr-TR" altLang="tr-TR" b="1" dirty="0" smtClean="0"/>
              <a:t>Doğrusu bölünen hece birden fazla olmalıdır:</a:t>
            </a:r>
          </a:p>
          <a:p>
            <a:pPr>
              <a:lnSpc>
                <a:spcPct val="150000"/>
              </a:lnSpc>
            </a:pPr>
            <a:r>
              <a:rPr lang="tr-TR" altLang="tr-TR" dirty="0" smtClean="0"/>
              <a:t>………………………. </a:t>
            </a:r>
            <a:r>
              <a:rPr lang="tr-TR" altLang="tr-TR" dirty="0"/>
              <a:t>esen-</a:t>
            </a:r>
          </a:p>
          <a:p>
            <a:pPr>
              <a:lnSpc>
                <a:spcPct val="150000"/>
              </a:lnSpc>
            </a:pPr>
            <a:r>
              <a:rPr lang="tr-TR" altLang="tr-TR" dirty="0" err="1"/>
              <a:t>likler</a:t>
            </a:r>
            <a:r>
              <a:rPr lang="tr-TR" altLang="tr-TR" dirty="0"/>
              <a:t> dilerim</a:t>
            </a:r>
            <a:r>
              <a:rPr lang="tr-TR" altLang="tr-TR" dirty="0" smtClean="0"/>
              <a:t>.</a:t>
            </a:r>
          </a:p>
          <a:p>
            <a:pPr>
              <a:lnSpc>
                <a:spcPct val="150000"/>
              </a:lnSpc>
            </a:pPr>
            <a:endParaRPr lang="tr-TR" altLang="tr-TR" dirty="0"/>
          </a:p>
        </p:txBody>
      </p:sp>
      <p:sp>
        <p:nvSpPr>
          <p:cNvPr id="4" name="Dikdörtgen 3"/>
          <p:cNvSpPr/>
          <p:nvPr/>
        </p:nvSpPr>
        <p:spPr>
          <a:xfrm>
            <a:off x="2252869" y="230158"/>
            <a:ext cx="4492487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a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KISA ÇİZGİ (-) </a:t>
            </a:r>
            <a:endParaRPr lang="tr-T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05683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0149" y="1216023"/>
            <a:ext cx="10515600" cy="5065507"/>
          </a:xfr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Frankfurt’a </a:t>
            </a:r>
            <a:r>
              <a:rPr lang="tr-TR" i="1" dirty="0"/>
              <a:t>gelene herkesin sorduğu şunlardır: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— Eski şehri gezdin mi?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— </a:t>
            </a:r>
            <a:r>
              <a:rPr lang="tr-TR" i="1" dirty="0" err="1"/>
              <a:t>Rothschild’in</a:t>
            </a:r>
            <a:r>
              <a:rPr lang="tr-TR" i="1" dirty="0"/>
              <a:t> evine gittin mi?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— Goethe’nin evini gezdin mi? </a:t>
            </a:r>
            <a:r>
              <a:rPr lang="tr-TR" dirty="0"/>
              <a:t>(Ahmet Haşim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b="1" dirty="0"/>
              <a:t>Oyunlarda uzun çizgi konuşanın adından sonra da konabilir:</a:t>
            </a:r>
          </a:p>
          <a:p>
            <a:pPr marL="0" indent="0">
              <a:buNone/>
            </a:pPr>
            <a:r>
              <a:rPr lang="tr-TR" i="1" dirty="0"/>
              <a:t>Sıtkı Bey — Kaleyi kurtarmak için daha güzel bir çare var. Gerçekten ölecek adam ister.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İslam Bey — Ben daha ölmedim. </a:t>
            </a:r>
            <a:r>
              <a:rPr lang="tr-TR" dirty="0"/>
              <a:t>(Namık Kemal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UYARI: Konuşmalar tırnak içinde verildiğinde uzun çizgi kul­lanılmaz.</a:t>
            </a:r>
          </a:p>
          <a:p>
            <a:pPr marL="0" indent="0">
              <a:buNone/>
            </a:pPr>
            <a:r>
              <a:rPr lang="tr-TR" i="1" dirty="0"/>
              <a:t>Arabamız tutarken Erciyes’in yolunu:</a:t>
            </a:r>
            <a:endParaRPr lang="tr-TR" dirty="0"/>
          </a:p>
          <a:p>
            <a:pPr marL="0" indent="0">
              <a:buNone/>
            </a:pPr>
            <a:r>
              <a:rPr lang="tr-TR" i="1" dirty="0"/>
              <a:t>“Hancı dedim, bildin mi Maraşlı Şeyhoğlu’nu?” </a:t>
            </a:r>
            <a:r>
              <a:rPr lang="tr-TR" dirty="0"/>
              <a:t>(Faruk Nafiz Çamlıbel)</a:t>
            </a:r>
          </a:p>
          <a:p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851453" y="287950"/>
            <a:ext cx="300493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Uzun </a:t>
            </a:r>
            <a:r>
              <a:rPr lang="tr-T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Çizgi </a:t>
            </a:r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(—)</a:t>
            </a:r>
            <a:endParaRPr lang="tr-TR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856383" y="195615"/>
            <a:ext cx="7179366" cy="707886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000" dirty="0"/>
              <a:t>Yazıda satır başına alınan konuşmaları göstermek için kullanılır. Buna </a:t>
            </a:r>
            <a:r>
              <a:rPr lang="tr-TR" sz="2000" b="1" i="1" dirty="0"/>
              <a:t>konuşma çizgisi</a:t>
            </a:r>
            <a:r>
              <a:rPr lang="tr-TR" sz="2000" i="1" dirty="0"/>
              <a:t> </a:t>
            </a:r>
            <a:r>
              <a:rPr lang="tr-TR" sz="2000" dirty="0"/>
              <a:t>de denir.</a:t>
            </a:r>
          </a:p>
        </p:txBody>
      </p:sp>
    </p:spTree>
    <p:extLst>
      <p:ext uri="{BB962C8B-B14F-4D97-AF65-F5344CB8AC3E}">
        <p14:creationId xmlns:p14="http://schemas.microsoft.com/office/powerpoint/2010/main" val="2320378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7E51E6E-12E9-4F7D-9656-BCC87E22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3975" y="172278"/>
            <a:ext cx="8941904" cy="530087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9. TIRNAK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(‘’…’’): </a:t>
            </a:r>
            <a:r>
              <a:rPr lang="tr-TR" sz="2000" b="1" i="1" dirty="0" smtClean="0">
                <a:latin typeface="+mn-lt"/>
              </a:rPr>
              <a:t>Metin içinde vurgulama amacıyla kullanılır.</a:t>
            </a:r>
            <a:endParaRPr lang="tr-TR" sz="2000" b="1" i="1" dirty="0"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73F4C574-C24A-4622-8788-961B9AFFEA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846421"/>
              </p:ext>
            </p:extLst>
          </p:nvPr>
        </p:nvGraphicFramePr>
        <p:xfrm>
          <a:off x="265043" y="832973"/>
          <a:ext cx="11383617" cy="58237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443146">
                  <a:extLst>
                    <a:ext uri="{9D8B030D-6E8A-4147-A177-3AD203B41FA5}">
                      <a16:colId xmlns:a16="http://schemas.microsoft.com/office/drawing/2014/main" xmlns="" val="2741705171"/>
                    </a:ext>
                  </a:extLst>
                </a:gridCol>
                <a:gridCol w="5940471">
                  <a:extLst>
                    <a:ext uri="{9D8B030D-6E8A-4147-A177-3AD203B41FA5}">
                      <a16:colId xmlns:a16="http://schemas.microsoft.com/office/drawing/2014/main" xmlns="" val="2646236476"/>
                    </a:ext>
                  </a:extLst>
                </a:gridCol>
              </a:tblGrid>
              <a:tr h="494321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/>
                        <a:t>ÖRNEK</a:t>
                      </a:r>
                      <a:endParaRPr lang="tr-TR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9523390"/>
                  </a:ext>
                </a:extLst>
              </a:tr>
              <a:tr h="479837">
                <a:tc>
                  <a:txBody>
                    <a:bodyPr/>
                    <a:lstStyle/>
                    <a:p>
                      <a:r>
                        <a:rPr lang="tr-TR" sz="1800" dirty="0"/>
                        <a:t>Alıntı sözler tırnak içine alınır.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Gide: 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Yazmaya başlayınca en zor şey samimi olmaktır</a:t>
                      </a:r>
                      <a:r>
                        <a:rPr lang="tr-TR" sz="18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tr-TR" sz="18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tr-TR" sz="18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iyor.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3721457"/>
                  </a:ext>
                </a:extLst>
              </a:tr>
              <a:tr h="924535">
                <a:tc>
                  <a:txBody>
                    <a:bodyPr/>
                    <a:lstStyle/>
                    <a:p>
                      <a:r>
                        <a:rPr lang="tr-TR" sz="1800" dirty="0"/>
                        <a:t>Tırnak içindeki alıntının sonunda bulunan işaret (nokta, soru işareti, ünlem işareti vb.)tırnak içinde kalır.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Çıkarken, </a:t>
                      </a:r>
                      <a:r>
                        <a:rPr lang="tr-TR" sz="1800" dirty="0"/>
                        <a:t>‘’İlaçlarını almayı unutma!’’ dedi</a:t>
                      </a:r>
                      <a:r>
                        <a:rPr lang="tr-TR" sz="1800" dirty="0" smtClean="0"/>
                        <a:t>.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Şair, </a:t>
                      </a:r>
                      <a:r>
                        <a:rPr lang="tr-TR" sz="1800" i="1" dirty="0" smtClean="0"/>
                        <a:t>“Güzel günler göreceğiz, çocuklar” diyor.</a:t>
                      </a:r>
                      <a:endParaRPr lang="tr-TR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4027189"/>
                  </a:ext>
                </a:extLst>
              </a:tr>
              <a:tr h="1083743">
                <a:tc>
                  <a:txBody>
                    <a:bodyPr/>
                    <a:lstStyle/>
                    <a:p>
                      <a:r>
                        <a:rPr lang="tr-TR" sz="1800" dirty="0"/>
                        <a:t>Özel olarak vurgulanmak istenen sözler tırnak içine alınır.</a:t>
                      </a:r>
                    </a:p>
                    <a:p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düşünceyi, duyguyu ya da olayı sözle veya yazıyla ifade etmeye “</a:t>
                      </a:r>
                      <a:r>
                        <a:rPr lang="tr-TR" sz="18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anlatım” 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denir.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“Bayrak” bir ulusun bağımsızlığını simgeler.  </a:t>
                      </a:r>
                    </a:p>
                    <a:p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57874580"/>
                  </a:ext>
                </a:extLst>
              </a:tr>
              <a:tr h="769667">
                <a:tc>
                  <a:txBody>
                    <a:bodyPr/>
                    <a:lstStyle/>
                    <a:p>
                      <a:r>
                        <a:rPr lang="tr-TR" sz="1800" dirty="0"/>
                        <a:t>Cümle içerisinde eserlerin ve yazıların adları ile bölüm</a:t>
                      </a:r>
                    </a:p>
                    <a:p>
                      <a:r>
                        <a:rPr lang="tr-TR" sz="1800" dirty="0"/>
                        <a:t>başlıkları tırnak içine alınır.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 zaman “Han </a:t>
                      </a:r>
                      <a:r>
                        <a:rPr lang="tr-TR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Duvarları”nı</a:t>
                      </a: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okusam hep aynı şekilde duygulanırım.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1020548"/>
                  </a:ext>
                </a:extLst>
              </a:tr>
              <a:tr h="1024575">
                <a:tc>
                  <a:txBody>
                    <a:bodyPr/>
                    <a:lstStyle/>
                    <a:p>
                      <a:r>
                        <a:rPr lang="tr-TR" sz="1800" dirty="0"/>
                        <a:t>Cümle içerisinde özel olarak belirtilmek istenen sözler,</a:t>
                      </a:r>
                    </a:p>
                    <a:p>
                      <a:r>
                        <a:rPr lang="tr-TR" sz="1800" dirty="0"/>
                        <a:t>kitap ve dergi adları tırnak içine alınmadan eğik yazıyla da gösterilebilir.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/>
                        <a:t>Her edebiyat öğretmeni </a:t>
                      </a:r>
                      <a:r>
                        <a:rPr lang="tr-TR" sz="1800" b="1" i="1" dirty="0"/>
                        <a:t>Memleket Hikâyeleri </a:t>
                      </a:r>
                      <a:r>
                        <a:rPr lang="tr-TR" sz="1800" dirty="0"/>
                        <a:t>'ni okumuştur</a:t>
                      </a:r>
                      <a:r>
                        <a:rPr lang="tr-TR" sz="1800" dirty="0" smtClean="0"/>
                        <a:t>.</a:t>
                      </a:r>
                      <a:endParaRPr lang="tr-T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63077721"/>
                  </a:ext>
                </a:extLst>
              </a:tr>
              <a:tr h="781878">
                <a:tc>
                  <a:txBody>
                    <a:bodyPr/>
                    <a:lstStyle/>
                    <a:p>
                      <a:r>
                        <a:rPr lang="tr-TR" sz="1800" dirty="0"/>
                        <a:t>Tırnak içine alınan sözlerden sonra gelen ekleri </a:t>
                      </a:r>
                      <a:r>
                        <a:rPr lang="tr-TR" sz="1800" dirty="0" smtClean="0"/>
                        <a:t>ayırmak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için </a:t>
                      </a:r>
                      <a:r>
                        <a:rPr lang="tr-TR" sz="1800" dirty="0"/>
                        <a:t>kesme işareti kullanılmaz.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/>
                        <a:t>“Nadide Hayat”ı izlediniz mi</a:t>
                      </a:r>
                      <a:r>
                        <a:rPr lang="tr-TR" sz="1800" dirty="0" smtClean="0"/>
                        <a:t>? 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dirty="0" smtClean="0"/>
                        <a:t>“</a:t>
                      </a:r>
                      <a:r>
                        <a:rPr lang="tr-TR" altLang="tr-TR" dirty="0" err="1" smtClean="0"/>
                        <a:t>Çalıkuşu”nda</a:t>
                      </a:r>
                      <a:r>
                        <a:rPr lang="tr-TR" altLang="tr-TR" dirty="0" smtClean="0"/>
                        <a:t> Anadolu gerçeği tüm çıplaklığıyla anlatılır.</a:t>
                      </a:r>
                      <a:endParaRPr lang="tr-TR" sz="18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07158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0870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7E51E6E-12E9-4F7D-9656-BCC87E227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3905" y="198782"/>
            <a:ext cx="5324061" cy="689113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10. TEK TIRNAK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 ‘…’ ):</a:t>
            </a:r>
            <a:endParaRPr lang="tr-TR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73F4C574-C24A-4622-8788-961B9AFFEA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3548435"/>
              </p:ext>
            </p:extLst>
          </p:nvPr>
        </p:nvGraphicFramePr>
        <p:xfrm>
          <a:off x="298174" y="1020417"/>
          <a:ext cx="11549269" cy="55778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59287">
                  <a:extLst>
                    <a:ext uri="{9D8B030D-6E8A-4147-A177-3AD203B41FA5}">
                      <a16:colId xmlns:a16="http://schemas.microsoft.com/office/drawing/2014/main" xmlns="" val="2741705171"/>
                    </a:ext>
                  </a:extLst>
                </a:gridCol>
                <a:gridCol w="5989982">
                  <a:extLst>
                    <a:ext uri="{9D8B030D-6E8A-4147-A177-3AD203B41FA5}">
                      <a16:colId xmlns:a16="http://schemas.microsoft.com/office/drawing/2014/main" xmlns="" val="2646236476"/>
                    </a:ext>
                  </a:extLst>
                </a:gridCol>
              </a:tblGrid>
              <a:tr h="728868">
                <a:tc>
                  <a:txBody>
                    <a:bodyPr/>
                    <a:lstStyle/>
                    <a:p>
                      <a:r>
                        <a:rPr lang="tr-TR" sz="2400" dirty="0"/>
                        <a:t>KURAL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400" dirty="0" smtClean="0"/>
                        <a:t>ÖRNEK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9523390"/>
                  </a:ext>
                </a:extLst>
              </a:tr>
              <a:tr h="479837">
                <a:tc>
                  <a:txBody>
                    <a:bodyPr/>
                    <a:lstStyle/>
                    <a:p>
                      <a:r>
                        <a:rPr lang="tr-TR" sz="2000" b="0" dirty="0" smtClean="0"/>
                        <a:t>Doğrudan yapılan ve tırnak işareti ( " " ) içinde gösterilen sözlerin içinde başka bir alıntı söz veya tırnak içine alınacak bir söz daha varsa bu da tek tırnak işareti ( ' ' ) içinde verilir:</a:t>
                      </a:r>
                      <a:endParaRPr lang="tr-TR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Edebiyat öğretmeni "Şiirler içinde</a:t>
                      </a:r>
                      <a:r>
                        <a:rPr lang="tr-TR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'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 Duvarları</a:t>
                      </a:r>
                      <a:r>
                        <a:rPr lang="tr-TR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 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gibisi var mı?" dedi ve Faruk Nafiz'in bu güzel şiirini okumaya başladı. </a:t>
                      </a:r>
                    </a:p>
                    <a:p>
                      <a:endParaRPr lang="tr-TR" sz="1800" b="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tr-TR" sz="1800" b="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Annesi kıza, "Kardeşini parka götür. Baban niçin geciktiğinizi sorarsa 'Annem göndermedi' dersin." diye söyledi.</a:t>
                      </a:r>
                    </a:p>
                    <a:p>
                      <a:endParaRPr lang="tr-TR" sz="1800" b="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Peyami Safa bir denemesinde, "Bir adam vardır ki, hiçbir düşüncesinde, hiçbir hareketinde </a:t>
                      </a:r>
                      <a:r>
                        <a:rPr lang="tr-TR" sz="18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‘kendi kendisi’ 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olamaz. Ne düşünse, ne yapsa, ne söylese kendini değil, men­sup olduğu sosyeteyi, ırkı, muhiti ve dışarıdan aldığı telkinleri dile getirir." diyor.</a:t>
                      </a:r>
                    </a:p>
                    <a:p>
                      <a:endParaRPr lang="tr-TR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3721457"/>
                  </a:ext>
                </a:extLst>
              </a:tr>
              <a:tr h="9245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/>
                        <a:t> </a:t>
                      </a:r>
                      <a:r>
                        <a:rPr lang="tr-TR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 tırnak bir de dil yazılarında örnek olarak verilen kelimelerin </a:t>
                      </a:r>
                      <a:r>
                        <a:rPr lang="tr-TR" sz="2000" b="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anlamlarını</a:t>
                      </a:r>
                      <a:r>
                        <a:rPr lang="tr-TR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göstermek için kullanılır.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1" dirty="0" smtClean="0"/>
                        <a:t> 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Göktürk </a:t>
                      </a:r>
                      <a:r>
                        <a:rPr lang="tr-TR" sz="18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Anıtları'nda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geçen </a:t>
                      </a:r>
                      <a:r>
                        <a:rPr lang="tr-TR" sz="18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bodun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'millet, kavim', </a:t>
                      </a:r>
                      <a:r>
                        <a:rPr lang="tr-TR" sz="18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sab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'söz', </a:t>
                      </a:r>
                      <a:r>
                        <a:rPr lang="tr-TR" sz="18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tüketi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'tamamen' gibi kelimeler artık kullanılmamaktadır.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i="1" dirty="0" smtClean="0"/>
                    </a:p>
                    <a:p>
                      <a:endParaRPr lang="tr-TR" sz="1800" i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44027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3926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xmlns="" id="{FE526AA1-938A-49D8-8C90-BF65852A3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679752"/>
              </p:ext>
            </p:extLst>
          </p:nvPr>
        </p:nvGraphicFramePr>
        <p:xfrm>
          <a:off x="336860" y="885345"/>
          <a:ext cx="11205783" cy="552870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336331">
                  <a:extLst>
                    <a:ext uri="{9D8B030D-6E8A-4147-A177-3AD203B41FA5}">
                      <a16:colId xmlns:a16="http://schemas.microsoft.com/office/drawing/2014/main" xmlns="" val="1415585311"/>
                    </a:ext>
                  </a:extLst>
                </a:gridCol>
                <a:gridCol w="5869452">
                  <a:extLst>
                    <a:ext uri="{9D8B030D-6E8A-4147-A177-3AD203B41FA5}">
                      <a16:colId xmlns:a16="http://schemas.microsoft.com/office/drawing/2014/main" xmlns="" val="1348033375"/>
                    </a:ext>
                  </a:extLst>
                </a:gridCol>
              </a:tblGrid>
              <a:tr h="524238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912275"/>
                  </a:ext>
                </a:extLst>
              </a:tr>
              <a:tr h="1048913">
                <a:tc>
                  <a:txBody>
                    <a:bodyPr/>
                    <a:lstStyle/>
                    <a:p>
                      <a:r>
                        <a:rPr lang="tr-TR" dirty="0"/>
                        <a:t>Cümledeki anlamı tamamlayan ek bilgiler için kullanılır.</a:t>
                      </a:r>
                    </a:p>
                    <a:p>
                      <a:r>
                        <a:rPr lang="tr-TR" dirty="0"/>
                        <a:t>Parantez içindeki cümlelerin sonuna uygun noktalama işareti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Penguen (Sphenicus demersus), Antartika’nın suyu bir dakikada donduran soğuklarında yaşar.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96824883"/>
                  </a:ext>
                </a:extLst>
              </a:tr>
              <a:tr h="771521">
                <a:tc>
                  <a:txBody>
                    <a:bodyPr/>
                    <a:lstStyle/>
                    <a:p>
                      <a:r>
                        <a:rPr lang="tr-TR" dirty="0"/>
                        <a:t>Özel veya cins isme ait ek, parantezden önce yazılır.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Hacı Bektaş-ı </a:t>
                      </a:r>
                      <a:r>
                        <a:rPr lang="tr-TR" dirty="0" smtClean="0"/>
                        <a:t>Veli’nin (</a:t>
                      </a:r>
                      <a:r>
                        <a:rPr lang="tr-TR" dirty="0"/>
                        <a:t>1281-1338</a:t>
                      </a:r>
                      <a:r>
                        <a:rPr lang="tr-TR" dirty="0" smtClean="0"/>
                        <a:t>) hayatı </a:t>
                      </a:r>
                      <a:r>
                        <a:rPr lang="tr-TR" dirty="0"/>
                        <a:t>hakkında çeşitli</a:t>
                      </a:r>
                    </a:p>
                    <a:p>
                      <a:r>
                        <a:rPr lang="tr-TR" dirty="0"/>
                        <a:t>rivayetler var.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2689522"/>
                  </a:ext>
                </a:extLst>
              </a:tr>
              <a:tr h="1048913">
                <a:tc>
                  <a:txBody>
                    <a:bodyPr/>
                    <a:lstStyle/>
                    <a:p>
                      <a:r>
                        <a:rPr lang="tr-TR" dirty="0"/>
                        <a:t>Tiyatro eserlerinde ve senaryolarda konuşanın hareketlerini, durumunu açıklamak ve göstermek için kullanılır.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Ressam- (Düşünceli bir hâlde dışarı bakar.) Işık yine </a:t>
                      </a:r>
                    </a:p>
                    <a:p>
                      <a:r>
                        <a:rPr lang="tr-TR" dirty="0"/>
                        <a:t>istediğim gibi değil.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6631857"/>
                  </a:ext>
                </a:extLst>
              </a:tr>
              <a:tr h="1363601">
                <a:tc>
                  <a:txBody>
                    <a:bodyPr/>
                    <a:lstStyle/>
                    <a:p>
                      <a:r>
                        <a:rPr lang="tr-TR" dirty="0"/>
                        <a:t>Alıntıların aktarıldığı eseri, yazan veya künye bilgilerini</a:t>
                      </a:r>
                    </a:p>
                    <a:p>
                      <a:r>
                        <a:rPr lang="tr-TR" dirty="0"/>
                        <a:t>göstermek için kullanılır.</a:t>
                      </a:r>
                    </a:p>
                    <a:p>
                      <a:endParaRPr lang="tr-TR" dirty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Hiç hata yapmayan kişi hiçbir keşifte bulunamaz. (Samuel</a:t>
                      </a:r>
                    </a:p>
                    <a:p>
                      <a:r>
                        <a:rPr lang="tr-TR" dirty="0"/>
                        <a:t>Smiles) </a:t>
                      </a:r>
                    </a:p>
                    <a:p>
                      <a:r>
                        <a:rPr lang="tr-TR" dirty="0"/>
                        <a:t>Hem içinde bulunduğu şu zaman, hem de kırk yıl öncesi</a:t>
                      </a:r>
                    </a:p>
                    <a:p>
                      <a:r>
                        <a:rPr lang="tr-TR" dirty="0"/>
                        <a:t>aynı anda yaşanabilir mi? (Kulin 1997:325)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4094165"/>
                  </a:ext>
                </a:extLst>
              </a:tr>
              <a:tr h="771521">
                <a:tc>
                  <a:txBody>
                    <a:bodyPr/>
                    <a:lstStyle/>
                    <a:p>
                      <a:r>
                        <a:rPr lang="tr-TR" dirty="0"/>
                        <a:t>Alıntılarda, alınmayan kelime veya bölümlerin yerine</a:t>
                      </a:r>
                    </a:p>
                    <a:p>
                      <a:r>
                        <a:rPr lang="tr-TR" dirty="0"/>
                        <a:t>konulan üç nokta, parantez içine alınabilir.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Meryem 'in (...)ile kaçtığını bile düşünenler olmuş.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4187857"/>
                  </a:ext>
                </a:extLst>
              </a:tr>
            </a:tbl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005035B-88AD-42FA-A7C7-9538710196B2}"/>
              </a:ext>
            </a:extLst>
          </p:cNvPr>
          <p:cNvSpPr/>
          <p:nvPr/>
        </p:nvSpPr>
        <p:spPr>
          <a:xfrm>
            <a:off x="1198251" y="244442"/>
            <a:ext cx="5295313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11. YAY / AYRAÇ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(PARANTEZ) (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</a:t>
            </a:r>
            <a:endParaRPr lang="tr-TR" sz="24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38455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xmlns="" id="{A2D8EB34-A973-4B46-A693-5BBD39E27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070023"/>
              </p:ext>
            </p:extLst>
          </p:nvPr>
        </p:nvGraphicFramePr>
        <p:xfrm>
          <a:off x="556590" y="1117012"/>
          <a:ext cx="11396871" cy="34284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4014">
                  <a:extLst>
                    <a:ext uri="{9D8B030D-6E8A-4147-A177-3AD203B41FA5}">
                      <a16:colId xmlns:a16="http://schemas.microsoft.com/office/drawing/2014/main" xmlns="" val="1241939118"/>
                    </a:ext>
                  </a:extLst>
                </a:gridCol>
                <a:gridCol w="5792857">
                  <a:extLst>
                    <a:ext uri="{9D8B030D-6E8A-4147-A177-3AD203B41FA5}">
                      <a16:colId xmlns:a16="http://schemas.microsoft.com/office/drawing/2014/main" xmlns="" val="4208419883"/>
                    </a:ext>
                  </a:extLst>
                </a:gridCol>
              </a:tblGrid>
              <a:tr h="473249">
                <a:tc>
                  <a:txBody>
                    <a:bodyPr/>
                    <a:lstStyle/>
                    <a:p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4873516"/>
                  </a:ext>
                </a:extLst>
              </a:tr>
              <a:tr h="720014">
                <a:tc>
                  <a:txBody>
                    <a:bodyPr/>
                    <a:lstStyle/>
                    <a:p>
                      <a:r>
                        <a:rPr lang="tr-TR" dirty="0"/>
                        <a:t>Bir söze alay, kinaye veya küçümseme anlamı kazandırmak</a:t>
                      </a:r>
                    </a:p>
                    <a:p>
                      <a:r>
                        <a:rPr lang="tr-TR" dirty="0"/>
                        <a:t>için kullanılan ünlem işareti parantez içine alınır. 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Alanında uzman (!) olduğunu sık sık belirtmeye çalışıyor.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5096593"/>
                  </a:ext>
                </a:extLst>
              </a:tr>
              <a:tr h="720014">
                <a:tc>
                  <a:txBody>
                    <a:bodyPr/>
                    <a:lstStyle/>
                    <a:p>
                      <a:r>
                        <a:rPr lang="tr-TR" dirty="0"/>
                        <a:t>Bir bilginin şüpheyle karşılandığını veya kesin olmadığını</a:t>
                      </a:r>
                    </a:p>
                    <a:p>
                      <a:r>
                        <a:rPr lang="tr-TR" dirty="0"/>
                        <a:t>göstermek için kullanılan soru işareti parantez içine alınır. 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Atalarının Nişabur’dan (?) geldiği söyleniyor.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1856763"/>
                  </a:ext>
                </a:extLst>
              </a:tr>
              <a:tr h="112643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0"/>
                        </a:spcBef>
                        <a:defRPr/>
                      </a:pPr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Cümle içindeki açıklamalar parantez içinde gösterilebilir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Adana ve yöresi (Çukurova) ülkemizin pamuk ambarıdır.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tr-TR" b="0" dirty="0" smtClean="0">
                          <a:solidFill>
                            <a:schemeClr val="tx1"/>
                          </a:solidFill>
                        </a:rPr>
                        <a:t>Böyle sözcüklere (yansımalara) her dilde rastlanır.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9377316"/>
                  </a:ext>
                </a:extLst>
              </a:tr>
            </a:tbl>
          </a:graphicData>
        </a:graphic>
      </p:graphicFrame>
      <p:sp>
        <p:nvSpPr>
          <p:cNvPr id="7" name="Dikdörtgen 6">
            <a:extLst>
              <a:ext uri="{FF2B5EF4-FFF2-40B4-BE49-F238E27FC236}">
                <a16:creationId xmlns:a16="http://schemas.microsoft.com/office/drawing/2014/main" xmlns="" id="{D005035B-88AD-42FA-A7C7-9538710196B2}"/>
              </a:ext>
            </a:extLst>
          </p:cNvPr>
          <p:cNvSpPr/>
          <p:nvPr/>
        </p:nvSpPr>
        <p:spPr>
          <a:xfrm>
            <a:off x="2735504" y="363711"/>
            <a:ext cx="4274896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YAY/ AYRAÇ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(PARANTEZ) ( )</a:t>
            </a:r>
          </a:p>
        </p:txBody>
      </p:sp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630662"/>
              </p:ext>
            </p:extLst>
          </p:nvPr>
        </p:nvGraphicFramePr>
        <p:xfrm>
          <a:off x="556589" y="4579764"/>
          <a:ext cx="11396871" cy="2011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6040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9285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524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Bir sözcüğün eş anlamlısı parantez içinde verilebilir: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buNone/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Türk Dil Kurumu yerbilim (jeoloji) ile ilgili terimleri bir kitapta toplamış.</a:t>
                      </a:r>
                    </a:p>
                    <a:p>
                      <a:pPr marL="0" indent="0" ea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buNone/>
                        <a:defRPr/>
                      </a:pPr>
                      <a:r>
                        <a:rPr lang="tr-TR" sz="1800" b="0" dirty="0" smtClean="0">
                          <a:solidFill>
                            <a:schemeClr val="tx1"/>
                          </a:solidFill>
                        </a:rPr>
                        <a:t>Tezat (karşıtlık) edebiyatta en çok kullanılan sanatlardan biridir.</a:t>
                      </a:r>
                    </a:p>
                    <a:p>
                      <a:endParaRPr lang="tr-TR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3715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8626" y="1510748"/>
            <a:ext cx="10402957" cy="3405809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2000" dirty="0" smtClean="0"/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20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000" b="1" dirty="0" smtClean="0"/>
              <a:t>Bir kişiden söz edilirken doğum ve ölüm tarihleri parantez içine alınır:</a:t>
            </a:r>
            <a:endParaRPr lang="tr-TR" sz="2000" dirty="0" smtClean="0"/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None/>
              <a:defRPr/>
            </a:pPr>
            <a:r>
              <a:rPr lang="tr-TR" sz="2000" dirty="0" smtClean="0"/>
              <a:t>*Yakup Kadri Karaosmanoğlu (1889-1974) teknik yönden kusursuz romanlar yazdı.</a:t>
            </a:r>
          </a:p>
          <a:p>
            <a:pPr marL="0" indent="0" eaLnBrk="1" hangingPunct="1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20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altLang="tr-TR" sz="2000" b="1" dirty="0" smtClean="0"/>
              <a:t>Yabancı </a:t>
            </a:r>
            <a:r>
              <a:rPr lang="tr-TR" altLang="tr-TR" sz="2000" b="1" dirty="0"/>
              <a:t>sözcüklerin okunuşu parantez içinde gösterilir:</a:t>
            </a:r>
            <a:endParaRPr lang="tr-TR" altLang="tr-TR" sz="2000" dirty="0"/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altLang="tr-TR" sz="2000" dirty="0"/>
              <a:t>*Bacon (</a:t>
            </a:r>
            <a:r>
              <a:rPr lang="tr-TR" altLang="tr-TR" sz="2000" dirty="0" err="1"/>
              <a:t>Beykın</a:t>
            </a:r>
            <a:r>
              <a:rPr lang="tr-TR" altLang="tr-TR" sz="2000" dirty="0"/>
              <a:t>) denemeleriyle ün kazanmıştır</a:t>
            </a:r>
            <a:r>
              <a:rPr lang="tr-TR" altLang="tr-TR" sz="2000" dirty="0" smtClean="0"/>
              <a:t>.</a:t>
            </a:r>
            <a:endParaRPr lang="tr-TR" dirty="0"/>
          </a:p>
          <a:p>
            <a:pPr marL="0" indent="0">
              <a:spcBef>
                <a:spcPts val="0"/>
              </a:spcBef>
              <a:buNone/>
            </a:pPr>
            <a:endParaRPr lang="tr-TR" dirty="0" smtClean="0"/>
          </a:p>
          <a:p>
            <a:pPr eaLnBrk="1" hangingPunct="1">
              <a:defRPr/>
            </a:pPr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3299715" y="371975"/>
            <a:ext cx="4664841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sz="2000" b="1" i="1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   </a:t>
            </a:r>
          </a:p>
          <a:p>
            <a:pPr>
              <a:defRPr/>
            </a:pPr>
            <a:r>
              <a:rPr lang="tr-TR" sz="2000" b="1" i="1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YAY / AYRAÇ (PARANTEZ)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(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):</a:t>
            </a:r>
          </a:p>
          <a:p>
            <a:pPr>
              <a:defRPr/>
            </a:pPr>
            <a:endParaRPr lang="tr-TR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2664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64632" y="130992"/>
            <a:ext cx="5005942" cy="578468"/>
          </a:xfr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12. KÖŞELİ AYRAÇ  ( </a:t>
            </a:r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[ ] )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0" name="2 İçerik Yer Tutucusu"/>
          <p:cNvSpPr>
            <a:spLocks noGrp="1"/>
          </p:cNvSpPr>
          <p:nvPr>
            <p:ph sz="half" idx="1"/>
          </p:nvPr>
        </p:nvSpPr>
        <p:spPr>
          <a:xfrm>
            <a:off x="732250" y="1491084"/>
            <a:ext cx="11048933" cy="4869960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endParaRPr lang="tr-TR" sz="28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b="1" dirty="0"/>
              <a:t>Ayraç içinde ayraç kullanılması gereken durumlarda dışta köşeli, içte yay ayraç kullanılır:</a:t>
            </a:r>
          </a:p>
          <a:p>
            <a:r>
              <a:rPr lang="tr-T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Kütüphanemize,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 edebiyatı tarihi kitapları 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başta Resimli Türk Edebiyatı Tarihi (Nihat Sami Banarlı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alınmalı.</a:t>
            </a:r>
            <a:endParaRPr lang="tr-T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Halikarnas Balıkçısı [Cevat Şakir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Kabaağaçlı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(1886-1973)] en güzel eserlerini Bodrum’da yazmıştır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buFont typeface="Wingdings" panose="05000000000000000000" pitchFamily="2" charset="2"/>
              <a:buChar char="Ø"/>
            </a:pPr>
            <a:r>
              <a:rPr lang="tr-TR" sz="2400" b="1" dirty="0" smtClean="0"/>
              <a:t>Bibliyografik </a:t>
            </a:r>
            <a:r>
              <a:rPr lang="tr-TR" sz="2400" b="1" dirty="0"/>
              <a:t>künyelere ilişkin bazı ayrıntıları göstermek için kullanılır:</a:t>
            </a:r>
            <a:endParaRPr lang="tr-TR" sz="2400" dirty="0"/>
          </a:p>
          <a:p>
            <a:pPr fontAlgn="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Reşat Nuri [Güntekin], Çalıkuşu,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Dersaadet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1922</a:t>
            </a:r>
            <a:r>
              <a:rPr lang="tr-T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Server Bedi [Peyami Safa]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tr-TR" sz="24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tr-TR" sz="2800" dirty="0"/>
          </a:p>
          <a:p>
            <a:pPr>
              <a:buNone/>
            </a:pPr>
            <a:endParaRPr lang="tr-TR" sz="2800" dirty="0" smtClean="0"/>
          </a:p>
          <a:p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220949" y="917425"/>
            <a:ext cx="7426633" cy="4616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400" b="1" dirty="0" smtClean="0"/>
              <a:t>      Bu işaret için </a:t>
            </a:r>
            <a:r>
              <a:rPr lang="tr-TR" sz="2400" b="1" dirty="0"/>
              <a:t>köşeli </a:t>
            </a:r>
            <a:r>
              <a:rPr lang="tr-TR" sz="2400" b="1" dirty="0" smtClean="0"/>
              <a:t>parantez </a:t>
            </a:r>
            <a:r>
              <a:rPr lang="tr-TR" sz="2400" b="1" dirty="0"/>
              <a:t>terimi de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9726328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>
            <a:extLst>
              <a:ext uri="{FF2B5EF4-FFF2-40B4-BE49-F238E27FC236}">
                <a16:creationId xmlns:a16="http://schemas.microsoft.com/office/drawing/2014/main" xmlns="" id="{A8915A43-6E4E-446D-BCBE-BC481B3DFC63}"/>
              </a:ext>
            </a:extLst>
          </p:cNvPr>
          <p:cNvSpPr/>
          <p:nvPr/>
        </p:nvSpPr>
        <p:spPr>
          <a:xfrm>
            <a:off x="2928729" y="112009"/>
            <a:ext cx="522135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solidFill>
                  <a:srgbClr val="C00000"/>
                </a:solidFill>
              </a:rPr>
              <a:t>      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KESME İŞARETİ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(’)</a:t>
            </a:r>
            <a:r>
              <a:rPr lang="tr-TR" sz="11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sz="11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6" name="Tablo 5">
            <a:extLst>
              <a:ext uri="{FF2B5EF4-FFF2-40B4-BE49-F238E27FC236}">
                <a16:creationId xmlns:a16="http://schemas.microsoft.com/office/drawing/2014/main" xmlns="" id="{A2D8EB34-A973-4B46-A693-5BBD39E27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921985"/>
              </p:ext>
            </p:extLst>
          </p:nvPr>
        </p:nvGraphicFramePr>
        <p:xfrm>
          <a:off x="119266" y="802792"/>
          <a:ext cx="11741430" cy="59082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578509">
                  <a:extLst>
                    <a:ext uri="{9D8B030D-6E8A-4147-A177-3AD203B41FA5}">
                      <a16:colId xmlns:a16="http://schemas.microsoft.com/office/drawing/2014/main" xmlns="" val="1241939118"/>
                    </a:ext>
                  </a:extLst>
                </a:gridCol>
                <a:gridCol w="6162921">
                  <a:extLst>
                    <a:ext uri="{9D8B030D-6E8A-4147-A177-3AD203B41FA5}">
                      <a16:colId xmlns:a16="http://schemas.microsoft.com/office/drawing/2014/main" xmlns="" val="4208419883"/>
                    </a:ext>
                  </a:extLst>
                </a:gridCol>
              </a:tblGrid>
              <a:tr h="459997">
                <a:tc>
                  <a:txBody>
                    <a:bodyPr/>
                    <a:lstStyle/>
                    <a:p>
                      <a:r>
                        <a:rPr lang="tr-TR" sz="2400" dirty="0" smtClean="0">
                          <a:solidFill>
                            <a:schemeClr val="tx1"/>
                          </a:solidFill>
                        </a:rPr>
                        <a:t>KURAL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4873516"/>
                  </a:ext>
                </a:extLst>
              </a:tr>
              <a:tr h="2209281">
                <a:tc>
                  <a:txBody>
                    <a:bodyPr/>
                    <a:lstStyle/>
                    <a:p>
                      <a:r>
                        <a:rPr lang="tr-TR" dirty="0"/>
                        <a:t>Özel adlara getirilen iyelik, durum ve bildirme ekleri kesme işaretiyle ayrılır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/>
                        <a:t>Dedem Kurtuluş Savaşı’na katılmış.</a:t>
                      </a:r>
                    </a:p>
                    <a:p>
                      <a:r>
                        <a:rPr lang="tr-TR" i="1" u="sng" dirty="0"/>
                        <a:t>Anadolu’nun</a:t>
                      </a:r>
                      <a:r>
                        <a:rPr lang="tr-TR" i="1" dirty="0"/>
                        <a:t> birçok yerinde Yunus Emre’nin mezarı var.</a:t>
                      </a:r>
                    </a:p>
                    <a:p>
                      <a:r>
                        <a:rPr lang="tr-TR" i="1" dirty="0"/>
                        <a:t>Gurbetteyken</a:t>
                      </a:r>
                      <a:r>
                        <a:rPr lang="tr-TR" i="1" u="sng" dirty="0"/>
                        <a:t> Türkiye’mizin </a:t>
                      </a:r>
                      <a:r>
                        <a:rPr lang="tr-TR" i="1" dirty="0"/>
                        <a:t>her yerini özledik</a:t>
                      </a:r>
                      <a:r>
                        <a:rPr lang="tr-TR" i="1" dirty="0" smtClean="0"/>
                        <a:t>.</a:t>
                      </a:r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Birçok sanat akımını </a:t>
                      </a: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Batı’dan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alarak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kullandık.</a:t>
                      </a:r>
                      <a:endParaRPr lang="tr-TR" sz="1400" b="0" i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 </a:t>
                      </a: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Kanun’un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17. maddesinin c bendine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göre…</a:t>
                      </a:r>
                      <a:endParaRPr lang="tr-TR" i="1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Osmanlı Devleti’ndeki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Eski Çağ’ın, Yükselme Dönemi’nin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657 sayılı Devlet Memurları </a:t>
                      </a: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Kanunu’nun</a:t>
                      </a:r>
                      <a:r>
                        <a:rPr lang="tr-TR" sz="1800" b="0" i="1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5096593"/>
                  </a:ext>
                </a:extLst>
              </a:tr>
              <a:tr h="1085499">
                <a:tc>
                  <a:txBody>
                    <a:bodyPr/>
                    <a:lstStyle/>
                    <a:p>
                      <a:r>
                        <a:rPr lang="tr-TR" dirty="0"/>
                        <a:t>Özel adlara getirilen yapım ekleri, çokluk eki ve bunlardan</a:t>
                      </a:r>
                    </a:p>
                    <a:p>
                      <a:r>
                        <a:rPr lang="tr-TR" dirty="0"/>
                        <a:t>sonra gelen diğer ekler kesmeyle ayrılmaz</a:t>
                      </a:r>
                      <a:r>
                        <a:rPr lang="tr-TR" dirty="0" smtClean="0"/>
                        <a:t>: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/>
                        <a:t>Yabancılar </a:t>
                      </a:r>
                      <a:r>
                        <a:rPr lang="tr-TR" i="1" u="sng" dirty="0"/>
                        <a:t>Türkçedeki</a:t>
                      </a:r>
                      <a:r>
                        <a:rPr lang="tr-TR" i="1" dirty="0"/>
                        <a:t> bazı ekleri anlamakta zorlanır.</a:t>
                      </a:r>
                    </a:p>
                    <a:p>
                      <a:r>
                        <a:rPr lang="tr-TR" i="1" u="sng" dirty="0"/>
                        <a:t>Japonların </a:t>
                      </a:r>
                      <a:r>
                        <a:rPr lang="tr-TR" i="1" dirty="0"/>
                        <a:t>iş disiplinine herkes hayran kalıyor</a:t>
                      </a:r>
                      <a:r>
                        <a:rPr lang="tr-TR" i="1" dirty="0" smtClean="0"/>
                        <a:t>.</a:t>
                      </a:r>
                    </a:p>
                    <a:p>
                      <a:r>
                        <a:rPr lang="tr-TR" i="1" dirty="0" smtClean="0"/>
                        <a:t>Adanalılar şalgam suyunu çok iyi yaparlar.</a:t>
                      </a:r>
                      <a:endParaRPr lang="tr-T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1856763"/>
                  </a:ext>
                </a:extLst>
              </a:tr>
              <a:tr h="1378226">
                <a:tc>
                  <a:txBody>
                    <a:bodyPr/>
                    <a:lstStyle/>
                    <a:p>
                      <a:r>
                        <a:rPr lang="tr-TR" dirty="0"/>
                        <a:t>Özel adlar için parantez içinde bir açıklama yapıldığında</a:t>
                      </a:r>
                    </a:p>
                    <a:p>
                      <a:r>
                        <a:rPr lang="tr-TR" dirty="0"/>
                        <a:t>kesme işareti parantezden önce kullanılır</a:t>
                      </a:r>
                      <a:r>
                        <a:rPr lang="tr-TR" dirty="0" smtClean="0"/>
                        <a:t>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/>
                        <a:t>Mevlana</a:t>
                      </a:r>
                      <a:r>
                        <a:rPr lang="tr-TR" i="1" u="sng" dirty="0"/>
                        <a:t>’nın </a:t>
                      </a:r>
                      <a:r>
                        <a:rPr lang="tr-TR" i="1" dirty="0"/>
                        <a:t>(1207-1273) öğretileri dünyada büyük ilgi</a:t>
                      </a:r>
                    </a:p>
                    <a:p>
                      <a:r>
                        <a:rPr lang="tr-TR" i="1" dirty="0"/>
                        <a:t>görüyor</a:t>
                      </a:r>
                      <a:r>
                        <a:rPr lang="tr-TR" i="1" dirty="0" smtClean="0"/>
                        <a:t>.</a:t>
                      </a:r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Yakup Kadri’</a:t>
                      </a:r>
                      <a:r>
                        <a:rPr lang="tr-TR" sz="1800" b="0" i="1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nin 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(Karaosmanoğlu)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Yaban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romanında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aydının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özeleştirisini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bulursunuz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9377316"/>
                  </a:ext>
                </a:extLst>
              </a:tr>
              <a:tr h="775252">
                <a:tc>
                  <a:txBody>
                    <a:bodyPr/>
                    <a:lstStyle/>
                    <a:p>
                      <a:r>
                        <a:rPr lang="tr-TR" dirty="0"/>
                        <a:t>Sonunda 3. teklik kişi iyelik eki olan özel ada, başka bir</a:t>
                      </a:r>
                    </a:p>
                    <a:p>
                      <a:r>
                        <a:rPr lang="tr-TR" dirty="0"/>
                        <a:t>iyelik eki getirildiğinde kesme işareti konmaz</a:t>
                      </a:r>
                      <a:r>
                        <a:rPr lang="tr-TR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Boğaz Köprümüzün güzelliğine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doyum olmaz.</a:t>
                      </a:r>
                      <a:endParaRPr lang="tr-TR" sz="1800" b="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Kuşadamızdaki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limana</a:t>
                      </a:r>
                      <a:r>
                        <a:rPr lang="tr-TR" sz="18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turist taşıyan gemiler gelir.</a:t>
                      </a:r>
                      <a:endParaRPr lang="tr-T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4225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32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 txBox="1">
            <a:spLocks noGrp="1"/>
          </p:cNvSpPr>
          <p:nvPr>
            <p:ph idx="1"/>
          </p:nvPr>
        </p:nvSpPr>
        <p:spPr>
          <a:xfrm>
            <a:off x="493641" y="1624327"/>
            <a:ext cx="10783957" cy="45243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3B16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/>
              <a:t>Günümüzde kullandığımız noktalama işaretlerinin birçoğu, yazı dilimize Batı’dan, Tanzimat döneminde geçmiştir. </a:t>
            </a:r>
            <a:endParaRPr lang="tr-TR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 smtClean="0"/>
              <a:t>Bu </a:t>
            </a:r>
            <a:r>
              <a:rPr lang="tr-TR" sz="2400" dirty="0"/>
              <a:t>işaretleri, bizde ilk olarak </a:t>
            </a:r>
            <a:r>
              <a:rPr lang="tr-TR" sz="2400" dirty="0" err="1"/>
              <a:t>Şinâsî</a:t>
            </a:r>
            <a:r>
              <a:rPr lang="tr-TR" sz="2400" dirty="0"/>
              <a:t>, Şair Evlenmesi (1859) adlı tiyatro eserinde kullanmıştır. </a:t>
            </a:r>
            <a:endParaRPr lang="tr-TR" sz="2400" dirty="0" smtClean="0"/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 smtClean="0"/>
              <a:t>Konuşma dilinde anlaşmayı kolaylaştıran, mimik, jest, vurgu, durak, tonlama gibi yardımcı öğeler yerine yazılı anlatımda noktalama işaretlerinden faydalanılır.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 smtClean="0"/>
              <a:t>Şimdi noktalama işaretlerini sırasıyla tanıyalım: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sz="2400" dirty="0" smtClean="0"/>
          </a:p>
        </p:txBody>
      </p:sp>
      <p:sp>
        <p:nvSpPr>
          <p:cNvPr id="2" name="Aşağı Ok Belirtme Çizgisi 1"/>
          <p:cNvSpPr/>
          <p:nvPr/>
        </p:nvSpPr>
        <p:spPr>
          <a:xfrm>
            <a:off x="2146853" y="220550"/>
            <a:ext cx="6546573" cy="1307231"/>
          </a:xfrm>
          <a:prstGeom prst="downArrowCallout">
            <a:avLst>
              <a:gd name="adj1" fmla="val 25000"/>
              <a:gd name="adj2" fmla="val 32096"/>
              <a:gd name="adj3" fmla="val 25000"/>
              <a:gd name="adj4" fmla="val 64977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NOKTALAMA </a:t>
            </a:r>
            <a:r>
              <a:rPr lang="tr-TR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İŞARETLERİ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527970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Unvan 10">
            <a:extLst>
              <a:ext uri="{FF2B5EF4-FFF2-40B4-BE49-F238E27FC236}">
                <a16:creationId xmlns:a16="http://schemas.microsoft.com/office/drawing/2014/main" xmlns="" id="{A8915A43-6E4E-446D-BCBE-BC481B3D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3839" y="0"/>
            <a:ext cx="4648195" cy="4247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KESME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 (’)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715AED96-9A5B-4156-A95F-D900A31D23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6727899"/>
              </p:ext>
            </p:extLst>
          </p:nvPr>
        </p:nvGraphicFramePr>
        <p:xfrm>
          <a:off x="213688" y="516835"/>
          <a:ext cx="11766276" cy="6170047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5883138">
                  <a:extLst>
                    <a:ext uri="{9D8B030D-6E8A-4147-A177-3AD203B41FA5}">
                      <a16:colId xmlns:a16="http://schemas.microsoft.com/office/drawing/2014/main" xmlns="" val="3159281620"/>
                    </a:ext>
                  </a:extLst>
                </a:gridCol>
                <a:gridCol w="5883138">
                  <a:extLst>
                    <a:ext uri="{9D8B030D-6E8A-4147-A177-3AD203B41FA5}">
                      <a16:colId xmlns:a16="http://schemas.microsoft.com/office/drawing/2014/main" xmlns="" val="4261693507"/>
                    </a:ext>
                  </a:extLst>
                </a:gridCol>
              </a:tblGrid>
              <a:tr h="1139687">
                <a:tc>
                  <a:txBody>
                    <a:bodyPr/>
                    <a:lstStyle/>
                    <a:p>
                      <a:endParaRPr lang="tr-TR" sz="2000" dirty="0" smtClean="0"/>
                    </a:p>
                    <a:p>
                      <a:r>
                        <a:rPr lang="tr-TR" sz="2000" dirty="0" smtClean="0"/>
                        <a:t>Kurum </a:t>
                      </a:r>
                      <a:r>
                        <a:rPr lang="tr-TR" sz="2000" dirty="0"/>
                        <a:t>, kuruluş, kurul, birleşim, oturum ve iş yeri </a:t>
                      </a:r>
                      <a:r>
                        <a:rPr lang="tr-TR" sz="2000" dirty="0" smtClean="0"/>
                        <a:t>adlarına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dirty="0" smtClean="0"/>
                        <a:t>gelen </a:t>
                      </a:r>
                      <a:r>
                        <a:rPr lang="tr-TR" sz="2000" dirty="0"/>
                        <a:t>ekler kesmeyle ayrılmaz.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i="1" dirty="0" smtClean="0"/>
                        <a:t>İki</a:t>
                      </a:r>
                      <a:r>
                        <a:rPr lang="tr-TR" sz="2000" i="1" baseline="0" dirty="0" smtClean="0"/>
                        <a:t> yıl önce Orman Genel Müdürlüğünden </a:t>
                      </a:r>
                      <a:r>
                        <a:rPr lang="tr-TR" sz="2000" i="1" dirty="0" smtClean="0"/>
                        <a:t>emekli </a:t>
                      </a:r>
                      <a:r>
                        <a:rPr lang="tr-TR" sz="2000" i="1" dirty="0"/>
                        <a:t>oldu.</a:t>
                      </a:r>
                    </a:p>
                    <a:p>
                      <a:r>
                        <a:rPr lang="tr-TR" sz="2000" i="1" dirty="0"/>
                        <a:t>Gedik Marketten kolonya aldık.</a:t>
                      </a:r>
                    </a:p>
                    <a:p>
                      <a:r>
                        <a:rPr lang="tr-TR" sz="2000" i="1" dirty="0" smtClean="0"/>
                        <a:t>Anadolu </a:t>
                      </a:r>
                      <a:r>
                        <a:rPr lang="tr-TR" sz="2000" i="1" dirty="0"/>
                        <a:t>Üniversitesi Rektörlüğüne </a:t>
                      </a:r>
                      <a:r>
                        <a:rPr lang="tr-TR" sz="2000" i="1" dirty="0" smtClean="0"/>
                        <a:t>dilekçe yazmalısın.</a:t>
                      </a:r>
                      <a:endParaRPr lang="tr-T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36912357"/>
                  </a:ext>
                </a:extLst>
              </a:tr>
              <a:tr h="1061499">
                <a:tc>
                  <a:txBody>
                    <a:bodyPr/>
                    <a:lstStyle/>
                    <a:p>
                      <a:r>
                        <a:rPr lang="tr-TR" sz="2000" dirty="0"/>
                        <a:t>Kişi adlarından sonra gelen saygı ve unvan sözlerine</a:t>
                      </a:r>
                    </a:p>
                    <a:p>
                      <a:r>
                        <a:rPr lang="tr-TR" sz="2000" dirty="0"/>
                        <a:t>getirilen ekleri ayırmak için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i="1" dirty="0" smtClean="0"/>
                        <a:t>Ahmet </a:t>
                      </a:r>
                      <a:r>
                        <a:rPr lang="tr-TR" sz="2000" i="1" dirty="0"/>
                        <a:t>Bey'e bir </a:t>
                      </a:r>
                      <a:r>
                        <a:rPr lang="tr-TR" sz="2000" i="1" dirty="0" smtClean="0"/>
                        <a:t>plaket</a:t>
                      </a:r>
                      <a:r>
                        <a:rPr lang="tr-TR" sz="2000" i="1" baseline="0" dirty="0" smtClean="0"/>
                        <a:t> verilecek.</a:t>
                      </a:r>
                    </a:p>
                    <a:p>
                      <a:r>
                        <a:rPr lang="tr-TR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Ayşe Hanım’dan öğrenecek çok şeyler vardı.</a:t>
                      </a:r>
                    </a:p>
                    <a:p>
                      <a:r>
                        <a:rPr lang="tr-TR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Mahmut</a:t>
                      </a:r>
                      <a:r>
                        <a:rPr lang="tr-TR" sz="20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Yüzbaşı’nın…  Selim Efendi’ye…</a:t>
                      </a:r>
                      <a:endParaRPr lang="tr-TR" sz="24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7297611"/>
                  </a:ext>
                </a:extLst>
              </a:tr>
              <a:tr h="577630">
                <a:tc>
                  <a:txBody>
                    <a:bodyPr/>
                    <a:lstStyle/>
                    <a:p>
                      <a:r>
                        <a:rPr lang="tr-TR" sz="2000" dirty="0"/>
                        <a:t>Kısaltmalara getirilen ekleri ayırmak için konur. </a:t>
                      </a:r>
                      <a:endParaRPr lang="tr-TR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i="1" dirty="0" smtClean="0"/>
                        <a:t>TDK’nin yazım</a:t>
                      </a:r>
                      <a:r>
                        <a:rPr lang="tr-TR" sz="2000" i="1" baseline="0" dirty="0" smtClean="0"/>
                        <a:t> kılavuzunu sıkça kullanıyoruz.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5562235"/>
                  </a:ext>
                </a:extLst>
              </a:tr>
              <a:tr h="781714">
                <a:tc>
                  <a:txBody>
                    <a:bodyPr/>
                    <a:lstStyle/>
                    <a:p>
                      <a:r>
                        <a:rPr lang="tr-TR" sz="2000" dirty="0"/>
                        <a:t>Sayılara getirilen ekleri ayırmak için konur. </a:t>
                      </a:r>
                      <a:endParaRPr lang="tr-TR" sz="2000" dirty="0" smtClean="0"/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i="1" dirty="0" smtClean="0"/>
                        <a:t>Binamızın</a:t>
                      </a:r>
                      <a:r>
                        <a:rPr lang="tr-TR" sz="2000" i="1" baseline="0" dirty="0" smtClean="0"/>
                        <a:t> 3’üncü katında yangın çıkmış.</a:t>
                      </a:r>
                      <a:r>
                        <a:rPr lang="tr-TR" sz="2000" i="1" dirty="0" smtClean="0"/>
                        <a:t> </a:t>
                      </a:r>
                    </a:p>
                    <a:p>
                      <a:r>
                        <a:rPr lang="tr-TR" sz="2000" i="1" dirty="0" smtClean="0"/>
                        <a:t> 1985’te, 8’inci madde, 7,65’lik, 9,65’lik, 657’yle vb.</a:t>
                      </a:r>
                      <a:endParaRPr lang="tr-TR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3187204"/>
                  </a:ext>
                </a:extLst>
              </a:tr>
              <a:tr h="2438564">
                <a:tc>
                  <a:txBody>
                    <a:bodyPr/>
                    <a:lstStyle/>
                    <a:p>
                      <a:r>
                        <a:rPr lang="tr-TR" sz="2000" dirty="0"/>
                        <a:t>Belirli bir tarih bildiren ay ve gün adlarına gelen </a:t>
                      </a:r>
                      <a:r>
                        <a:rPr lang="tr-TR" sz="2000" dirty="0" smtClean="0"/>
                        <a:t>ekleri</a:t>
                      </a:r>
                      <a:r>
                        <a:rPr lang="tr-TR" sz="2000" baseline="0" dirty="0" smtClean="0"/>
                        <a:t> </a:t>
                      </a:r>
                      <a:r>
                        <a:rPr lang="tr-TR" sz="2000" dirty="0" smtClean="0"/>
                        <a:t>ayırmak </a:t>
                      </a:r>
                      <a:r>
                        <a:rPr lang="tr-TR" sz="2000" dirty="0"/>
                        <a:t>için konur. </a:t>
                      </a:r>
                      <a:endParaRPr lang="tr-TR" sz="2000" dirty="0" smtClean="0"/>
                    </a:p>
                    <a:p>
                      <a:endParaRPr lang="tr-TR" sz="2000" dirty="0" smtClean="0"/>
                    </a:p>
                    <a:p>
                      <a:endParaRPr lang="tr-TR" sz="2000" dirty="0" smtClean="0"/>
                    </a:p>
                    <a:p>
                      <a:r>
                        <a:rPr lang="tr-TR" sz="2000" dirty="0" smtClean="0"/>
                        <a:t>Anlamca karışan sözcüklerin yazımında kullanılır. </a:t>
                      </a:r>
                    </a:p>
                    <a:p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i="1" dirty="0" smtClean="0"/>
                        <a:t>Kursumuz 25</a:t>
                      </a:r>
                      <a:r>
                        <a:rPr lang="tr-TR" sz="1800" i="1" baseline="0" dirty="0" smtClean="0"/>
                        <a:t> Eylül’e kadar devam edecek.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1" dirty="0" smtClean="0"/>
                        <a:t>5 Ekim 2020 Pazartesi’ye kadar sınav hazırlıklarını bitirmemiz gerekiyor.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i="1" dirty="0" smtClean="0"/>
                    </a:p>
                    <a:p>
                      <a:r>
                        <a:rPr lang="tr-TR" sz="1800" dirty="0" smtClean="0"/>
                        <a:t>“Bu </a:t>
                      </a:r>
                      <a:r>
                        <a:rPr lang="tr-TR" sz="1800" u="sng" dirty="0" smtClean="0"/>
                        <a:t>sorunun</a:t>
                      </a:r>
                      <a:r>
                        <a:rPr lang="tr-TR" sz="1800" dirty="0" smtClean="0"/>
                        <a:t> nasıl çözüleceğini bilmiyorum.” cümlesinde altı çizili sözün “soru” mu yoksa “sorun” mu olduğu belli değil.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“Bu </a:t>
                      </a:r>
                      <a:r>
                        <a:rPr lang="tr-TR" sz="1800" u="sng" dirty="0" err="1" smtClean="0"/>
                        <a:t>soru’nun</a:t>
                      </a:r>
                      <a:r>
                        <a:rPr lang="tr-TR" sz="1800" dirty="0" smtClean="0"/>
                        <a:t> nasıl çözüleceğini bilmiyorum.” cümlesinde sözcüğün “soru” anlamı içerdiği açıklanmış olur.</a:t>
                      </a:r>
                      <a:endParaRPr lang="tr-TR" sz="18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97427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64860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7288" y="742122"/>
            <a:ext cx="11564154" cy="5910096"/>
          </a:xfr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b="1" dirty="0">
                <a:solidFill>
                  <a:srgbClr val="C00000"/>
                </a:solidFill>
              </a:rPr>
              <a:t>UYARI:</a:t>
            </a:r>
            <a:r>
              <a:rPr lang="tr-TR" sz="2000" dirty="0">
                <a:solidFill>
                  <a:srgbClr val="C00000"/>
                </a:solidFill>
              </a:rPr>
              <a:t> </a:t>
            </a:r>
            <a:r>
              <a:rPr lang="tr-TR" sz="2000" b="1" dirty="0"/>
              <a:t>Özel adlara getirilen yapım ekleri, çokluk eki ve bunlardan sonra gelen diğer ekler kesmeyle ayrılmaz:</a:t>
            </a:r>
            <a:r>
              <a:rPr lang="tr-TR" sz="2000" i="1" dirty="0"/>
              <a:t> </a:t>
            </a:r>
            <a:endParaRPr lang="tr-TR" sz="2000" i="1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i="1" dirty="0" smtClean="0"/>
              <a:t>Türklük</a:t>
            </a:r>
            <a:r>
              <a:rPr lang="tr-TR" sz="2000" i="1" dirty="0"/>
              <a:t>, Türkleşmek, Türkçü, Türkçülük, Türkçe, Müslümanlık, Hristiyanlık, Avrupalı, Avrupalılaşmak, Aydınlı, Konyalı, Bursalı, Ahmetler, Mehmetler, Yakup Kadriler, Türklerin, Türklüğün, Türkleşmekte, Türkçenin, Müslümanlıkta, Hollandalıdan, Hristiyanlıktan, Atatürkçülüğün</a:t>
            </a:r>
            <a:r>
              <a:rPr lang="tr-TR" sz="2000" dirty="0"/>
              <a:t> vb</a:t>
            </a:r>
            <a:r>
              <a:rPr lang="tr-TR" sz="2000" dirty="0" smtClean="0"/>
              <a:t>.</a:t>
            </a:r>
            <a:endParaRPr lang="tr-TR"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b="1" dirty="0">
                <a:solidFill>
                  <a:srgbClr val="C00000"/>
                </a:solidFill>
              </a:rPr>
              <a:t>UYARI:</a:t>
            </a:r>
            <a:r>
              <a:rPr lang="tr-TR" sz="2000" dirty="0"/>
              <a:t> Sonunda </a:t>
            </a:r>
            <a:r>
              <a:rPr lang="tr-TR" sz="2000" i="1" dirty="0"/>
              <a:t>p, ç, t, k</a:t>
            </a:r>
            <a:r>
              <a:rPr lang="tr-TR" sz="2000" dirty="0"/>
              <a:t> ünsüzlerinden biri bulunan </a:t>
            </a:r>
            <a:r>
              <a:rPr lang="tr-TR" sz="2000" i="1" dirty="0"/>
              <a:t>Ahmet, Çelik, Halit, Şahap; Bosna-Hersek; Kerkük, Sinop, Tokat, Zonguldak </a:t>
            </a:r>
            <a:r>
              <a:rPr lang="tr-TR" sz="2000" dirty="0"/>
              <a:t>gibi özel adlara ünlüyle başlayan ek getirildiğinde kesme </a:t>
            </a:r>
            <a:r>
              <a:rPr lang="tr-TR" sz="2000" dirty="0" smtClean="0"/>
              <a:t>işareti kullanılmasına </a:t>
            </a:r>
            <a:r>
              <a:rPr lang="tr-TR" sz="2000" dirty="0"/>
              <a:t>rağmen </a:t>
            </a:r>
            <a:r>
              <a:rPr lang="tr-TR" sz="2000" i="1" dirty="0" err="1"/>
              <a:t>Ahmedi</a:t>
            </a:r>
            <a:r>
              <a:rPr lang="tr-TR" sz="2000" i="1" dirty="0"/>
              <a:t>, </a:t>
            </a:r>
            <a:r>
              <a:rPr lang="tr-TR" sz="2000" i="1" dirty="0" err="1"/>
              <a:t>Halidi</a:t>
            </a:r>
            <a:r>
              <a:rPr lang="tr-TR" sz="2000" i="1" dirty="0"/>
              <a:t>, Şahabı; Bosna-</a:t>
            </a:r>
            <a:r>
              <a:rPr lang="tr-TR" sz="2000" i="1" dirty="0" err="1"/>
              <a:t>Herseği</a:t>
            </a:r>
            <a:r>
              <a:rPr lang="tr-TR" sz="2000" i="1" dirty="0"/>
              <a:t>; </a:t>
            </a:r>
            <a:r>
              <a:rPr lang="tr-TR" sz="2000" i="1" dirty="0" err="1"/>
              <a:t>Kerküğü</a:t>
            </a:r>
            <a:r>
              <a:rPr lang="tr-TR" sz="2000" i="1" dirty="0"/>
              <a:t>, </a:t>
            </a:r>
            <a:r>
              <a:rPr lang="tr-TR" sz="2000" i="1" dirty="0" err="1"/>
              <a:t>Sinobu</a:t>
            </a:r>
            <a:r>
              <a:rPr lang="tr-TR" sz="2000" i="1" dirty="0"/>
              <a:t>, Tokadı, </a:t>
            </a:r>
            <a:r>
              <a:rPr lang="tr-TR" sz="2000" i="1" dirty="0" err="1"/>
              <a:t>Zonguldağı</a:t>
            </a:r>
            <a:r>
              <a:rPr lang="tr-TR" sz="2000" dirty="0"/>
              <a:t> biçiminde son ses yumuşatılarak söylenir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b="1" dirty="0" smtClean="0">
                <a:solidFill>
                  <a:srgbClr val="FF0000"/>
                </a:solidFill>
              </a:rPr>
              <a:t>(Yazılışları: Ahmet’i, Halit’e, Şahap’a, Bosna-Hersek’e, Tokat’ı, Zonguldak’ı…)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b="1" dirty="0"/>
              <a:t>UYARI:</a:t>
            </a:r>
            <a:r>
              <a:rPr lang="tr-TR" sz="2000" dirty="0"/>
              <a:t> Özel adlar yerine kullanılan </a:t>
            </a:r>
            <a:r>
              <a:rPr lang="tr-TR" sz="2000" i="1" dirty="0"/>
              <a:t>“o”</a:t>
            </a:r>
            <a:r>
              <a:rPr lang="tr-TR" sz="2000" dirty="0"/>
              <a:t> zamiri cümle içinde büyük harfle yazılmaz ve kendisinden sonra gelen ekler kesme işaretiyle ayrıl­maz.</a:t>
            </a:r>
            <a:endParaRPr lang="tr-TR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dirty="0"/>
          </a:p>
        </p:txBody>
      </p:sp>
      <p:sp>
        <p:nvSpPr>
          <p:cNvPr id="4" name="Unvan 10">
            <a:extLst>
              <a:ext uri="{FF2B5EF4-FFF2-40B4-BE49-F238E27FC236}">
                <a16:creationId xmlns:a16="http://schemas.microsoft.com/office/drawing/2014/main" xmlns="" id="{A8915A43-6E4E-446D-BCBE-BC481B3D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8222" y="132521"/>
            <a:ext cx="4648195" cy="4247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KESME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 (’)</a:t>
            </a:r>
          </a:p>
        </p:txBody>
      </p:sp>
    </p:spTree>
    <p:extLst>
      <p:ext uri="{BB962C8B-B14F-4D97-AF65-F5344CB8AC3E}">
        <p14:creationId xmlns:p14="http://schemas.microsoft.com/office/powerpoint/2010/main" val="2597667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1365" y="646721"/>
            <a:ext cx="11658600" cy="6085384"/>
          </a:xfr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lvl="1" fontAlgn="t">
              <a:buFont typeface="Wingdings" panose="05000000000000000000" pitchFamily="2" charset="2"/>
              <a:buChar char="Ø"/>
            </a:pPr>
            <a:endParaRPr lang="tr-TR" b="1" dirty="0" smtClean="0"/>
          </a:p>
          <a:p>
            <a:pPr lvl="1" fontAlgn="t">
              <a:buFont typeface="Wingdings" panose="05000000000000000000" pitchFamily="2" charset="2"/>
              <a:buChar char="Ø"/>
            </a:pPr>
            <a:r>
              <a:rPr lang="tr-TR" sz="2200" b="1" u="sng" dirty="0">
                <a:solidFill>
                  <a:srgbClr val="C00000"/>
                </a:solidFill>
              </a:rPr>
              <a:t>UYARI: </a:t>
            </a:r>
            <a:r>
              <a:rPr lang="tr-TR" sz="2200" b="1" dirty="0" smtClean="0"/>
              <a:t>Kısaltmalara </a:t>
            </a:r>
            <a:r>
              <a:rPr lang="tr-TR" sz="2200" b="1" dirty="0"/>
              <a:t>getirilen ekleri </a:t>
            </a:r>
            <a:r>
              <a:rPr lang="tr-TR" sz="2200" b="1" dirty="0" smtClean="0"/>
              <a:t>ayırırken aşağıdaki kural göz önünde bulundurulmalıdır:</a:t>
            </a:r>
          </a:p>
          <a:p>
            <a:pPr fontAlgn="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tr-TR" sz="2200" b="1" dirty="0" smtClean="0"/>
              <a:t>Kısaltmanın tamamı büyük harflerden oluşuyorsa harflerin okunuşu,</a:t>
            </a:r>
            <a:r>
              <a:rPr lang="tr-TR" sz="2200" dirty="0" smtClean="0"/>
              <a:t> </a:t>
            </a:r>
            <a:r>
              <a:rPr lang="tr-TR" sz="2200" b="1" dirty="0" smtClean="0"/>
              <a:t>kısaltmalardaki harfler küçükse kelimenin tamamının okunuşu dikkate alınarak kesme işaretinden sonra uygun ek getirilir.</a:t>
            </a:r>
            <a:endParaRPr lang="tr-TR" sz="2200" dirty="0" smtClean="0"/>
          </a:p>
          <a:p>
            <a:pPr marL="0" indent="0" fontAlgn="t">
              <a:buNone/>
            </a:pPr>
            <a:r>
              <a:rPr lang="tr-TR" sz="2200" i="1" dirty="0" smtClean="0"/>
              <a:t>	TBMM’nin, TDK’nin, BM’de, ABD’de, TV’ye.</a:t>
            </a:r>
            <a:endParaRPr lang="tr-TR" sz="2200" dirty="0" smtClean="0"/>
          </a:p>
          <a:p>
            <a:pPr marL="0" indent="0" fontAlgn="t">
              <a:buNone/>
            </a:pPr>
            <a:r>
              <a:rPr lang="tr-TR" sz="2200" dirty="0" smtClean="0"/>
              <a:t>	Bunu </a:t>
            </a:r>
            <a:r>
              <a:rPr lang="tr-TR" sz="2200" dirty="0"/>
              <a:t>250 </a:t>
            </a:r>
            <a:r>
              <a:rPr lang="tr-TR" sz="2200" dirty="0" smtClean="0"/>
              <a:t>TL’ye </a:t>
            </a:r>
            <a:r>
              <a:rPr lang="tr-TR" sz="2200" dirty="0"/>
              <a:t>aldım </a:t>
            </a:r>
            <a:r>
              <a:rPr lang="tr-TR" sz="2200" dirty="0" smtClean="0"/>
              <a:t>(</a:t>
            </a:r>
            <a:r>
              <a:rPr lang="tr-TR" sz="2200" dirty="0" err="1" smtClean="0"/>
              <a:t>tele’ye</a:t>
            </a:r>
            <a:r>
              <a:rPr lang="tr-TR" sz="2200" dirty="0"/>
              <a:t>)</a:t>
            </a:r>
          </a:p>
          <a:p>
            <a:pPr marL="0" indent="0" fontAlgn="t">
              <a:buNone/>
            </a:pPr>
            <a:r>
              <a:rPr lang="tr-TR" sz="2200" dirty="0" smtClean="0"/>
              <a:t>	Elmanın </a:t>
            </a:r>
            <a:r>
              <a:rPr lang="tr-TR" sz="2200" dirty="0"/>
              <a:t>kg’ı 100 </a:t>
            </a:r>
            <a:r>
              <a:rPr lang="tr-TR" sz="2200" dirty="0" smtClean="0"/>
              <a:t>TL’ye </a:t>
            </a:r>
            <a:r>
              <a:rPr lang="tr-TR" sz="2200" dirty="0"/>
              <a:t>satılıyor. (</a:t>
            </a:r>
            <a:r>
              <a:rPr lang="tr-TR" sz="2200" dirty="0" err="1"/>
              <a:t>kilogram’ı</a:t>
            </a:r>
            <a:r>
              <a:rPr lang="tr-TR" sz="2200" dirty="0" smtClean="0"/>
              <a:t>)</a:t>
            </a:r>
          </a:p>
          <a:p>
            <a:pPr marL="0" indent="0" fontAlgn="t">
              <a:buNone/>
            </a:pPr>
            <a:r>
              <a:rPr lang="tr-TR" sz="2200" dirty="0" smtClean="0"/>
              <a:t>	Prof.ün (profesörün)  / </a:t>
            </a:r>
            <a:r>
              <a:rPr lang="tr-TR" sz="2200" dirty="0" err="1" smtClean="0"/>
              <a:t>dr.dan</a:t>
            </a:r>
            <a:r>
              <a:rPr lang="tr-TR" sz="2200" dirty="0" smtClean="0"/>
              <a:t> (doktordan)  Fr.nın (Fransızcanın) gibi.</a:t>
            </a:r>
          </a:p>
          <a:p>
            <a:pPr marL="0" indent="0" fontAlgn="t">
              <a:buNone/>
            </a:pPr>
            <a:endParaRPr lang="tr-TR" sz="1200" dirty="0" smtClean="0"/>
          </a:p>
          <a:p>
            <a:pPr fontAlgn="t">
              <a:buFont typeface="Wingdings" panose="05000000000000000000" pitchFamily="2" charset="2"/>
              <a:buChar char="Ø"/>
            </a:pPr>
            <a:r>
              <a:rPr lang="tr-TR" sz="2200" b="1" dirty="0"/>
              <a:t>Ancak kısaltması büyük harflerle yapıldığı hâlde bir kelime gibi okunan kısaltmalara getirilen eklerde şu okunuş esas alınır: </a:t>
            </a:r>
            <a:endParaRPr lang="tr-TR" sz="2200" b="1" dirty="0" smtClean="0"/>
          </a:p>
          <a:p>
            <a:pPr marL="0" indent="0" fontAlgn="t">
              <a:buNone/>
            </a:pPr>
            <a:r>
              <a:rPr lang="tr-TR" sz="2200" dirty="0" smtClean="0"/>
              <a:t>	ASELSAN'da</a:t>
            </a:r>
            <a:r>
              <a:rPr lang="tr-TR" sz="2200" dirty="0"/>
              <a:t>, BOTAŞ'ın, NATO'dan, UNESCO'ya. </a:t>
            </a:r>
            <a:endParaRPr lang="tr-TR" sz="2200" dirty="0" smtClean="0"/>
          </a:p>
          <a:p>
            <a:pPr marL="0" indent="0" fontAlgn="t">
              <a:buNone/>
            </a:pPr>
            <a:endParaRPr lang="tr-TR" sz="1000" dirty="0" smtClean="0"/>
          </a:p>
          <a:p>
            <a:pPr fontAlgn="t">
              <a:buFont typeface="Wingdings" panose="05000000000000000000" pitchFamily="2" charset="2"/>
              <a:buChar char="Ø"/>
            </a:pPr>
            <a:r>
              <a:rPr lang="tr-TR" sz="2200" b="1" dirty="0"/>
              <a:t>UYARI: Unvanlardan sonra gelen ekler </a:t>
            </a:r>
            <a:r>
              <a:rPr lang="tr-TR" sz="2200" b="1" u="sng" dirty="0"/>
              <a:t>kesmeyle ayrılmaz</a:t>
            </a:r>
            <a:r>
              <a:rPr lang="tr-TR" sz="2200" dirty="0"/>
              <a:t>:</a:t>
            </a:r>
          </a:p>
          <a:p>
            <a:pPr marL="0" indent="0" fontAlgn="t">
              <a:buNone/>
            </a:pPr>
            <a:r>
              <a:rPr lang="tr-TR" sz="2200" i="1" dirty="0"/>
              <a:t>      </a:t>
            </a:r>
            <a:r>
              <a:rPr lang="tr-TR" sz="2200" i="1" dirty="0" smtClean="0"/>
              <a:t>Cumhurbaşkanınca</a:t>
            </a:r>
            <a:r>
              <a:rPr lang="tr-TR" sz="2200" i="1" dirty="0"/>
              <a:t> </a:t>
            </a:r>
            <a:r>
              <a:rPr lang="tr-TR" sz="2200" i="1" dirty="0" smtClean="0"/>
              <a:t>/   </a:t>
            </a:r>
            <a:r>
              <a:rPr lang="tr-TR" sz="2200" dirty="0" smtClean="0"/>
              <a:t> </a:t>
            </a:r>
            <a:r>
              <a:rPr lang="tr-TR" sz="2200" i="1" dirty="0" smtClean="0"/>
              <a:t>Başbakanca  /     Türk </a:t>
            </a:r>
            <a:r>
              <a:rPr lang="tr-TR" sz="2200" i="1" dirty="0"/>
              <a:t>Dil Kurumu Başkanına göre </a:t>
            </a:r>
            <a:r>
              <a:rPr lang="tr-TR" sz="2200" dirty="0"/>
              <a:t>vb</a:t>
            </a:r>
            <a:r>
              <a:rPr lang="tr-TR" sz="2200" dirty="0" smtClean="0"/>
              <a:t>.</a:t>
            </a:r>
          </a:p>
          <a:p>
            <a:pPr marL="0" indent="0" fontAlgn="t">
              <a:buNone/>
            </a:pPr>
            <a:endParaRPr lang="tr-TR" sz="2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200" b="1" dirty="0"/>
              <a:t>Bir ek veya harften sonra gelen ekleri ayırmak için konur:</a:t>
            </a:r>
            <a:r>
              <a:rPr lang="tr-TR" sz="2200" i="1" dirty="0"/>
              <a:t> </a:t>
            </a:r>
          </a:p>
          <a:p>
            <a:pPr marL="0" indent="0">
              <a:buNone/>
            </a:pPr>
            <a:r>
              <a:rPr lang="tr-TR" sz="2200" i="1" dirty="0"/>
              <a:t>	a’dan z’ye </a:t>
            </a:r>
            <a:r>
              <a:rPr lang="tr-TR" sz="2200" i="1" dirty="0" smtClean="0"/>
              <a:t>kadar  /    </a:t>
            </a:r>
            <a:r>
              <a:rPr lang="tr-TR" sz="2200" i="1" dirty="0"/>
              <a:t>Türkçede -</a:t>
            </a:r>
            <a:r>
              <a:rPr lang="tr-TR" sz="2200" i="1" dirty="0" err="1"/>
              <a:t>lık’la</a:t>
            </a:r>
            <a:r>
              <a:rPr lang="tr-TR" sz="2200" i="1" dirty="0"/>
              <a:t> yapılmış sözler…</a:t>
            </a:r>
            <a:endParaRPr lang="tr-TR" sz="2200" dirty="0"/>
          </a:p>
          <a:p>
            <a:pPr marL="0" indent="0" fontAlgn="t">
              <a:buNone/>
            </a:pPr>
            <a:endParaRPr lang="tr-TR" sz="2400" dirty="0"/>
          </a:p>
          <a:p>
            <a:pPr marL="0" indent="0" fontAlgn="t">
              <a:buNone/>
            </a:pPr>
            <a:endParaRPr lang="tr-TR" sz="2400" dirty="0"/>
          </a:p>
          <a:p>
            <a:pPr marL="0" indent="0" fontAlgn="t">
              <a:buNone/>
            </a:pPr>
            <a:endParaRPr lang="tr-TR" dirty="0" smtClean="0"/>
          </a:p>
          <a:p>
            <a:pPr marL="0" indent="0" fontAlgn="t">
              <a:buNone/>
            </a:pPr>
            <a:endParaRPr lang="tr-TR" dirty="0"/>
          </a:p>
          <a:p>
            <a:endParaRPr lang="tr-TR" dirty="0"/>
          </a:p>
        </p:txBody>
      </p:sp>
      <p:sp>
        <p:nvSpPr>
          <p:cNvPr id="4" name="Unvan 10">
            <a:extLst>
              <a:ext uri="{FF2B5EF4-FFF2-40B4-BE49-F238E27FC236}">
                <a16:creationId xmlns:a16="http://schemas.microsoft.com/office/drawing/2014/main" xmlns="" id="{A8915A43-6E4E-446D-BCBE-BC481B3DF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526" y="115971"/>
            <a:ext cx="4648195" cy="4247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</a:t>
            </a:r>
            <a:r>
              <a:rPr lang="tr-TR" sz="24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KESME </a:t>
            </a:r>
            <a:r>
              <a:rPr lang="tr-TR" sz="24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İŞARETİ (’)</a:t>
            </a:r>
          </a:p>
        </p:txBody>
      </p:sp>
    </p:spTree>
    <p:extLst>
      <p:ext uri="{BB962C8B-B14F-4D97-AF65-F5344CB8AC3E}">
        <p14:creationId xmlns:p14="http://schemas.microsoft.com/office/powerpoint/2010/main" val="23012915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6895" y="858217"/>
            <a:ext cx="11141765" cy="5463070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tr-TR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b="1" dirty="0" smtClean="0"/>
              <a:t>Yazılışları </a:t>
            </a:r>
            <a:r>
              <a:rPr lang="tr-TR" sz="2000" b="1" dirty="0"/>
              <a:t>bir, anlamları ve okunuşları ayrı olan kelimeleri ayırt etmek için okunuşları uzun olan ünlülerin üzerine konur: 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i="1" dirty="0" smtClean="0"/>
              <a:t>adem </a:t>
            </a:r>
            <a:r>
              <a:rPr lang="tr-TR" sz="2000" i="1" dirty="0"/>
              <a:t>(yokluk), âdem (insan); </a:t>
            </a:r>
            <a:r>
              <a:rPr lang="tr-TR" sz="2000" i="1" dirty="0" smtClean="0"/>
              <a:t>		adet </a:t>
            </a:r>
            <a:r>
              <a:rPr lang="tr-TR" sz="2000" i="1" dirty="0"/>
              <a:t>(sayı), âdet (gelenek, alışkanlık); </a:t>
            </a:r>
            <a:endParaRPr lang="tr-TR" sz="2000" i="1" dirty="0" smtClean="0"/>
          </a:p>
          <a:p>
            <a:pPr marL="0" indent="0">
              <a:buNone/>
            </a:pPr>
            <a:r>
              <a:rPr lang="tr-TR" sz="2000" i="1" dirty="0" smtClean="0"/>
              <a:t>hala (babanın kız kardeşi), </a:t>
            </a:r>
            <a:r>
              <a:rPr lang="tr-TR" sz="2000" i="1" dirty="0"/>
              <a:t>hâlâ (henüz</a:t>
            </a:r>
            <a:r>
              <a:rPr lang="tr-TR" sz="2000" i="1" dirty="0" smtClean="0"/>
              <a:t>);	hal </a:t>
            </a:r>
            <a:r>
              <a:rPr lang="tr-TR" sz="2000" i="1" dirty="0"/>
              <a:t>(pazar yeri), </a:t>
            </a:r>
            <a:r>
              <a:rPr lang="tr-TR" sz="2000" i="1" dirty="0" smtClean="0"/>
              <a:t>hâl </a:t>
            </a:r>
            <a:r>
              <a:rPr lang="tr-TR" sz="2000" i="1" dirty="0"/>
              <a:t>(durum); </a:t>
            </a:r>
            <a:endParaRPr lang="tr-TR" sz="2000" i="1" dirty="0" smtClean="0"/>
          </a:p>
          <a:p>
            <a:pPr marL="0" indent="0">
              <a:buNone/>
            </a:pPr>
            <a:r>
              <a:rPr lang="tr-TR" sz="2000" i="1" dirty="0" smtClean="0"/>
              <a:t>alim </a:t>
            </a:r>
            <a:r>
              <a:rPr lang="tr-TR" sz="2000" i="1" dirty="0"/>
              <a:t>(her şeyi bilen), âlim (bilgin); </a:t>
            </a:r>
            <a:r>
              <a:rPr lang="tr-TR" sz="2000" i="1" dirty="0" smtClean="0"/>
              <a:t>	                aşık </a:t>
            </a:r>
            <a:r>
              <a:rPr lang="tr-TR" sz="2000" i="1" dirty="0"/>
              <a:t>(eklem kemiği), âşık (vurgun, tutkun</a:t>
            </a:r>
            <a:r>
              <a:rPr lang="tr-TR" sz="2000" i="1" dirty="0" smtClean="0"/>
              <a:t>);</a:t>
            </a:r>
          </a:p>
          <a:p>
            <a:pPr marL="0" indent="0">
              <a:buNone/>
            </a:pPr>
            <a:r>
              <a:rPr lang="tr-TR" sz="2000" i="1" dirty="0" smtClean="0"/>
              <a:t>hakim </a:t>
            </a:r>
            <a:r>
              <a:rPr lang="tr-TR" sz="2000" i="1" dirty="0"/>
              <a:t>(hikmet sahibi), </a:t>
            </a:r>
            <a:r>
              <a:rPr lang="tr-TR" sz="2000" i="1" dirty="0" smtClean="0"/>
              <a:t>hâkim </a:t>
            </a:r>
            <a:r>
              <a:rPr lang="tr-TR" sz="2000" i="1" dirty="0"/>
              <a:t>(yargıç) vb. </a:t>
            </a:r>
            <a:r>
              <a:rPr lang="tr-TR" sz="2000" i="1" dirty="0" smtClean="0"/>
              <a:t>         kar (yağış),     kâr (kazanç)</a:t>
            </a:r>
            <a:endParaRPr lang="tr-TR" sz="2000" dirty="0"/>
          </a:p>
          <a:p>
            <a:pPr marL="0" indent="0">
              <a:buNone/>
            </a:pPr>
            <a:r>
              <a:rPr lang="tr-TR" b="1" dirty="0" smtClean="0">
                <a:solidFill>
                  <a:srgbClr val="C00000"/>
                </a:solidFill>
              </a:rPr>
              <a:t>UYARI</a:t>
            </a:r>
            <a:r>
              <a:rPr lang="tr-TR" b="1" dirty="0">
                <a:solidFill>
                  <a:srgbClr val="C00000"/>
                </a:solidFill>
              </a:rPr>
              <a:t>: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sz="2000" dirty="0" smtClean="0"/>
              <a:t>Katil </a:t>
            </a:r>
            <a:r>
              <a:rPr lang="tr-TR" sz="2000" dirty="0"/>
              <a:t>(&gt;</a:t>
            </a:r>
            <a:r>
              <a:rPr lang="tr-TR" sz="2000" dirty="0" err="1"/>
              <a:t>katl</a:t>
            </a:r>
            <a:r>
              <a:rPr lang="tr-TR" sz="2000" dirty="0"/>
              <a:t>: öldürme) ve kadir (</a:t>
            </a:r>
            <a:r>
              <a:rPr lang="tr-TR" sz="2000" dirty="0" err="1"/>
              <a:t>kadr</a:t>
            </a:r>
            <a:r>
              <a:rPr lang="tr-TR" sz="2000" dirty="0"/>
              <a:t>: değer) kelimeleriyle karışma olasılığı olduğu hâlde katil (</a:t>
            </a:r>
            <a:r>
              <a:rPr lang="tr-TR" sz="2000" dirty="0" err="1"/>
              <a:t>ka:til</a:t>
            </a:r>
            <a:r>
              <a:rPr lang="tr-TR" sz="2000" dirty="0"/>
              <a:t> öldüren) ve kadir (</a:t>
            </a:r>
            <a:r>
              <a:rPr lang="tr-TR" sz="2000" dirty="0" err="1"/>
              <a:t>ka:dir</a:t>
            </a:r>
            <a:r>
              <a:rPr lang="tr-TR" sz="2000" dirty="0"/>
              <a:t> güçlü) kelimelerinin düzeltme işareti konmadan yazılması yaygınlaşmıştır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b="1" dirty="0"/>
              <a:t>Nispet i’sinin belirtme durumu ve iyelik ekiyle karışmasını önlemek için kullanılır: 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dirty="0" smtClean="0"/>
              <a:t>Türk </a:t>
            </a:r>
            <a:r>
              <a:rPr lang="tr-TR" sz="2000" dirty="0"/>
              <a:t>askeri </a:t>
            </a:r>
            <a:r>
              <a:rPr lang="tr-TR" sz="2000" dirty="0" smtClean="0"/>
              <a:t>güçlüdür. /  Dayısı </a:t>
            </a:r>
            <a:r>
              <a:rPr lang="tr-TR" sz="2000" dirty="0"/>
              <a:t>askerî okuldan mezun olmuş.</a:t>
            </a:r>
          </a:p>
          <a:p>
            <a:pPr marL="0" indent="0">
              <a:buNone/>
            </a:pPr>
            <a:r>
              <a:rPr lang="tr-TR" sz="2000" dirty="0" smtClean="0"/>
              <a:t> Bu resmi kim yaptı?    /  Dilekçe resmî yazışma türüdür.</a:t>
            </a:r>
          </a:p>
          <a:p>
            <a:pPr marL="0" indent="0">
              <a:buNone/>
            </a:pPr>
            <a:r>
              <a:rPr lang="tr-TR" sz="2000" dirty="0" smtClean="0"/>
              <a:t>İslam dini /  dinî </a:t>
            </a:r>
            <a:r>
              <a:rPr lang="tr-TR" sz="2000" dirty="0"/>
              <a:t>(bilgiler), </a:t>
            </a:r>
            <a:r>
              <a:rPr lang="tr-TR" sz="2000" dirty="0" smtClean="0"/>
              <a:t>   (</a:t>
            </a:r>
            <a:r>
              <a:rPr lang="tr-TR" sz="2000" dirty="0"/>
              <a:t>fizik) ilmi </a:t>
            </a:r>
            <a:r>
              <a:rPr lang="tr-TR" sz="2000" dirty="0" smtClean="0"/>
              <a:t> /  ilmî </a:t>
            </a:r>
            <a:r>
              <a:rPr lang="tr-TR" sz="2000" dirty="0"/>
              <a:t>(tartışmalar) vb</a:t>
            </a:r>
            <a:r>
              <a:rPr lang="tr-TR" sz="2000" dirty="0" smtClean="0"/>
              <a:t>.</a:t>
            </a:r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</p:txBody>
      </p:sp>
      <p:sp>
        <p:nvSpPr>
          <p:cNvPr id="4" name="Dikdörtgen 3"/>
          <p:cNvSpPr/>
          <p:nvPr/>
        </p:nvSpPr>
        <p:spPr>
          <a:xfrm>
            <a:off x="2406286" y="224909"/>
            <a:ext cx="4484843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14. DÜZELTME İŞARETİ ( </a:t>
            </a:r>
            <a:r>
              <a:rPr lang="tr-T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ˆ ) </a:t>
            </a:r>
          </a:p>
        </p:txBody>
      </p:sp>
    </p:spTree>
    <p:extLst>
      <p:ext uri="{BB962C8B-B14F-4D97-AF65-F5344CB8AC3E}">
        <p14:creationId xmlns:p14="http://schemas.microsoft.com/office/powerpoint/2010/main" val="41808731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7625" y="1269035"/>
            <a:ext cx="11141765" cy="4932983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tr-TR" sz="20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b="1" dirty="0"/>
              <a:t>Nispet eki</a:t>
            </a:r>
            <a:r>
              <a:rPr lang="tr-TR" sz="2000" b="1" i="1" dirty="0"/>
              <a:t> </a:t>
            </a:r>
            <a:r>
              <a:rPr lang="tr-TR" sz="2000" b="1" dirty="0"/>
              <a:t>alan kelimelere Türkçe ekler getirildiğinde düzeltme işareti olduğu gibi kalır:</a:t>
            </a:r>
            <a:r>
              <a:rPr lang="tr-TR" sz="2000" b="1" i="1" dirty="0"/>
              <a:t> </a:t>
            </a:r>
            <a:endParaRPr lang="tr-TR" sz="2000" b="1" i="1" dirty="0" smtClean="0"/>
          </a:p>
          <a:p>
            <a:pPr marL="0" indent="0">
              <a:buNone/>
            </a:pPr>
            <a:r>
              <a:rPr lang="tr-TR" sz="2000" b="1" i="1" dirty="0"/>
              <a:t>	</a:t>
            </a:r>
            <a:r>
              <a:rPr lang="tr-TR" sz="2000" i="1" dirty="0" smtClean="0"/>
              <a:t>millîleştirmek</a:t>
            </a:r>
            <a:r>
              <a:rPr lang="tr-TR" sz="2000" i="1" dirty="0"/>
              <a:t>, millîlik, resmîleştirmek, resmîlik</a:t>
            </a:r>
            <a:r>
              <a:rPr lang="tr-TR" sz="2000" dirty="0"/>
              <a:t> </a:t>
            </a:r>
            <a:r>
              <a:rPr lang="tr-TR" sz="2000" dirty="0" smtClean="0"/>
              <a:t>vb.</a:t>
            </a:r>
          </a:p>
          <a:p>
            <a:pPr marL="0" indent="0">
              <a:buNone/>
            </a:pPr>
            <a:endParaRPr lang="tr-T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b="1" dirty="0"/>
              <a:t>Arapça ve Farsçadan dilimize giren birtakım kelimelerle özel adlarda bulunan ince</a:t>
            </a:r>
            <a:r>
              <a:rPr lang="tr-TR" sz="2000" b="1" i="1" dirty="0"/>
              <a:t> g, k </a:t>
            </a:r>
            <a:r>
              <a:rPr lang="tr-TR" sz="2000" b="1" dirty="0"/>
              <a:t>ünsüzlerinden sonra gelen </a:t>
            </a:r>
            <a:r>
              <a:rPr lang="tr-TR" sz="2000" b="1" i="1" dirty="0"/>
              <a:t>a</a:t>
            </a:r>
            <a:r>
              <a:rPr lang="tr-TR" sz="2000" b="1" dirty="0"/>
              <a:t> ve </a:t>
            </a:r>
            <a:r>
              <a:rPr lang="tr-TR" sz="2000" b="1" i="1" dirty="0"/>
              <a:t>u</a:t>
            </a:r>
            <a:r>
              <a:rPr lang="tr-TR" sz="2000" b="1" dirty="0"/>
              <a:t> ünlüleri üzerine konur: 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b="1" i="1" dirty="0"/>
              <a:t>	</a:t>
            </a:r>
            <a:r>
              <a:rPr lang="tr-TR" sz="2000" i="1" dirty="0" smtClean="0"/>
              <a:t>dâhil, dergâh</a:t>
            </a:r>
            <a:r>
              <a:rPr lang="tr-TR" sz="2000" i="1" dirty="0"/>
              <a:t>, gâvur, karargâh, tezgâh, yadigâr, Nigâr; dükkân, hikâye, kâfir, kâğıt, Hakkâri, </a:t>
            </a:r>
            <a:r>
              <a:rPr lang="tr-TR" sz="2000" i="1" dirty="0" smtClean="0"/>
              <a:t>	Kâzım</a:t>
            </a:r>
            <a:r>
              <a:rPr lang="tr-TR" sz="2000" i="1" dirty="0"/>
              <a:t>; </a:t>
            </a:r>
            <a:r>
              <a:rPr lang="tr-TR" sz="2000" i="1" dirty="0" smtClean="0"/>
              <a:t>mahkûm</a:t>
            </a:r>
            <a:r>
              <a:rPr lang="tr-TR" sz="2000" i="1" dirty="0"/>
              <a:t>, mezkûr, sükûn, sükût</a:t>
            </a:r>
            <a:r>
              <a:rPr lang="tr-TR" sz="2000" dirty="0"/>
              <a:t> vb.</a:t>
            </a:r>
            <a:r>
              <a:rPr lang="tr-TR" sz="2000" i="1" dirty="0"/>
              <a:t> </a:t>
            </a:r>
            <a:endParaRPr lang="tr-TR" sz="2000" i="1" dirty="0" smtClean="0"/>
          </a:p>
          <a:p>
            <a:pPr marL="0" indent="0">
              <a:buNone/>
            </a:pPr>
            <a:endParaRPr lang="tr-TR" sz="2000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sz="2000" b="1" dirty="0" smtClean="0"/>
              <a:t>Kişi </a:t>
            </a:r>
            <a:r>
              <a:rPr lang="tr-TR" sz="2000" b="1" dirty="0"/>
              <a:t>ve yer adlarında ince </a:t>
            </a:r>
            <a:r>
              <a:rPr lang="tr-TR" sz="2000" b="1" i="1" dirty="0"/>
              <a:t>l</a:t>
            </a:r>
            <a:r>
              <a:rPr lang="tr-TR" sz="2000" b="1" dirty="0"/>
              <a:t> ünsüzünden sonra gelen </a:t>
            </a:r>
            <a:r>
              <a:rPr lang="tr-TR" sz="2000" b="1" i="1" dirty="0"/>
              <a:t>a</a:t>
            </a:r>
            <a:r>
              <a:rPr lang="tr-TR" sz="2000" b="1" dirty="0"/>
              <a:t> ve </a:t>
            </a:r>
            <a:r>
              <a:rPr lang="tr-TR" sz="2000" b="1" i="1" dirty="0"/>
              <a:t>u</a:t>
            </a:r>
            <a:r>
              <a:rPr lang="tr-TR" sz="2000" b="1" dirty="0"/>
              <a:t> ünlüleri de düzeltme işareti ile yazılır: 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i="1" dirty="0"/>
              <a:t>	</a:t>
            </a:r>
            <a:r>
              <a:rPr lang="tr-TR" sz="2000" i="1" dirty="0" smtClean="0"/>
              <a:t>Halûk</a:t>
            </a:r>
            <a:r>
              <a:rPr lang="tr-TR" sz="2000" i="1" dirty="0"/>
              <a:t>, Lâle, Nalân; Balâ, Elâzığ, İslâhiye, Lâdik, Lâpseki, Selânik</a:t>
            </a:r>
            <a:r>
              <a:rPr lang="tr-TR" sz="2000" dirty="0"/>
              <a:t> vb</a:t>
            </a:r>
            <a:r>
              <a:rPr lang="tr-TR" sz="2000" dirty="0" smtClean="0"/>
              <a:t>.</a:t>
            </a:r>
            <a:endParaRPr lang="tr-TR" sz="2000" dirty="0"/>
          </a:p>
        </p:txBody>
      </p:sp>
      <p:sp>
        <p:nvSpPr>
          <p:cNvPr id="4" name="Dikdörtgen 3"/>
          <p:cNvSpPr/>
          <p:nvPr/>
        </p:nvSpPr>
        <p:spPr>
          <a:xfrm>
            <a:off x="2393034" y="304422"/>
            <a:ext cx="4484843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14. DÜZELTME İŞARETİ ( </a:t>
            </a:r>
            <a:r>
              <a:rPr lang="tr-T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ˆ ) </a:t>
            </a:r>
          </a:p>
        </p:txBody>
      </p:sp>
    </p:spTree>
    <p:extLst>
      <p:ext uri="{BB962C8B-B14F-4D97-AF65-F5344CB8AC3E}">
        <p14:creationId xmlns:p14="http://schemas.microsoft.com/office/powerpoint/2010/main" val="92887453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Metin üzerinde eksik olan noktalama işaretlerini yerleştirelim: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487" y="1216023"/>
            <a:ext cx="11519452" cy="5436567"/>
          </a:xfr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spcBef>
                <a:spcPts val="0"/>
              </a:spcBef>
            </a:pPr>
            <a:r>
              <a:rPr lang="tr-TR" dirty="0"/>
              <a:t>Yedek subaylığımı yapmak üzere </a:t>
            </a:r>
            <a:r>
              <a:rPr lang="tr-TR" dirty="0" smtClean="0"/>
              <a:t>kıtaya gittiğimde </a:t>
            </a:r>
            <a:r>
              <a:rPr lang="tr-TR" dirty="0"/>
              <a:t>bölük </a:t>
            </a:r>
            <a:r>
              <a:rPr lang="tr-TR" dirty="0" smtClean="0"/>
              <a:t>komutanım emir </a:t>
            </a:r>
            <a:r>
              <a:rPr lang="tr-TR" dirty="0"/>
              <a:t>erimi bizzat seçmemi tembih </a:t>
            </a:r>
            <a:r>
              <a:rPr lang="tr-TR" dirty="0" smtClean="0"/>
              <a:t>etmişti </a:t>
            </a:r>
            <a:r>
              <a:rPr lang="tr-TR" dirty="0"/>
              <a:t>Fakat nasıl </a:t>
            </a:r>
            <a:r>
              <a:rPr lang="tr-TR" dirty="0" smtClean="0"/>
              <a:t>seçersin </a:t>
            </a:r>
            <a:r>
              <a:rPr lang="tr-TR" dirty="0"/>
              <a:t>Bölük erlerinden hiçbirini henüz tanımıyorum </a:t>
            </a:r>
            <a:r>
              <a:rPr lang="tr-TR" dirty="0" smtClean="0"/>
              <a:t>ki </a:t>
            </a:r>
            <a:r>
              <a:rPr lang="tr-TR" dirty="0"/>
              <a:t>Bölüğü içtima ettirip gözüme kestirdiğimi </a:t>
            </a:r>
            <a:r>
              <a:rPr lang="tr-TR" dirty="0" smtClean="0"/>
              <a:t>seçmeye </a:t>
            </a:r>
            <a:r>
              <a:rPr lang="tr-TR" dirty="0"/>
              <a:t>gönlüm razı </a:t>
            </a:r>
            <a:r>
              <a:rPr lang="tr-TR" dirty="0" smtClean="0"/>
              <a:t>olmadı </a:t>
            </a:r>
            <a:r>
              <a:rPr lang="tr-TR" dirty="0"/>
              <a:t>Bölük yazıcısından künye defterini </a:t>
            </a:r>
            <a:r>
              <a:rPr lang="tr-TR" dirty="0" smtClean="0"/>
              <a:t>istedim </a:t>
            </a:r>
            <a:r>
              <a:rPr lang="tr-TR" dirty="0"/>
              <a:t>Şu </a:t>
            </a:r>
            <a:r>
              <a:rPr lang="tr-TR" dirty="0" err="1" smtClean="0"/>
              <a:t>Anadolumuz</a:t>
            </a:r>
            <a:r>
              <a:rPr lang="tr-TR" dirty="0" smtClean="0"/>
              <a:t> </a:t>
            </a:r>
            <a:r>
              <a:rPr lang="tr-TR" dirty="0"/>
              <a:t>ne zengin memleket </a:t>
            </a:r>
            <a:r>
              <a:rPr lang="tr-TR" dirty="0" smtClean="0"/>
              <a:t>yarabbi </a:t>
            </a:r>
            <a:r>
              <a:rPr lang="tr-TR" dirty="0" err="1"/>
              <a:t>Pötürgeli</a:t>
            </a:r>
            <a:r>
              <a:rPr lang="tr-TR" dirty="0"/>
              <a:t> </a:t>
            </a:r>
            <a:r>
              <a:rPr lang="tr-TR" dirty="0" smtClean="0"/>
              <a:t>Hasanlar </a:t>
            </a:r>
            <a:r>
              <a:rPr lang="tr-TR" dirty="0"/>
              <a:t>Aksekili </a:t>
            </a:r>
            <a:r>
              <a:rPr lang="tr-TR" dirty="0" smtClean="0"/>
              <a:t>Ömerler </a:t>
            </a:r>
            <a:r>
              <a:rPr lang="tr-TR" dirty="0" err="1"/>
              <a:t>Akçaabadlı</a:t>
            </a:r>
            <a:r>
              <a:rPr lang="tr-TR" dirty="0"/>
              <a:t> </a:t>
            </a:r>
            <a:r>
              <a:rPr lang="tr-TR" dirty="0" smtClean="0"/>
              <a:t>Hakkılar </a:t>
            </a:r>
            <a:r>
              <a:rPr lang="tr-TR" dirty="0"/>
              <a:t>Malatyalı </a:t>
            </a:r>
            <a:r>
              <a:rPr lang="tr-TR" dirty="0" smtClean="0"/>
              <a:t>Osmanlar </a:t>
            </a:r>
            <a:r>
              <a:rPr lang="tr-TR" dirty="0"/>
              <a:t>Erzincanlı </a:t>
            </a:r>
            <a:r>
              <a:rPr lang="tr-TR" dirty="0" err="1" smtClean="0"/>
              <a:t>Mehmedler</a:t>
            </a:r>
            <a:r>
              <a:rPr lang="tr-TR" dirty="0" smtClean="0"/>
              <a:t> </a:t>
            </a:r>
            <a:r>
              <a:rPr lang="tr-TR" dirty="0"/>
              <a:t>neler de </a:t>
            </a:r>
            <a:r>
              <a:rPr lang="tr-TR" dirty="0" smtClean="0"/>
              <a:t>neler </a:t>
            </a:r>
            <a:r>
              <a:rPr lang="tr-TR" dirty="0"/>
              <a:t>Kim </a:t>
            </a:r>
            <a:r>
              <a:rPr lang="tr-TR" dirty="0" smtClean="0"/>
              <a:t>bilir </a:t>
            </a:r>
            <a:r>
              <a:rPr lang="tr-TR" dirty="0"/>
              <a:t>bu Anadolu uşaklarının her birinde ne cevherler </a:t>
            </a:r>
            <a:r>
              <a:rPr lang="tr-TR" dirty="0" smtClean="0"/>
              <a:t>vardır </a:t>
            </a:r>
            <a:r>
              <a:rPr lang="tr-TR" dirty="0"/>
              <a:t>Yaprakları </a:t>
            </a:r>
            <a:r>
              <a:rPr lang="tr-TR" dirty="0" smtClean="0"/>
              <a:t>çevirmeye </a:t>
            </a:r>
            <a:r>
              <a:rPr lang="tr-TR" dirty="0"/>
              <a:t>devam </a:t>
            </a:r>
            <a:r>
              <a:rPr lang="tr-TR" dirty="0" smtClean="0"/>
              <a:t>ederken </a:t>
            </a:r>
            <a:r>
              <a:rPr lang="tr-TR" dirty="0"/>
              <a:t>Abbas oğlu Abbas ismi gözüme </a:t>
            </a:r>
            <a:r>
              <a:rPr lang="tr-TR" dirty="0" smtClean="0"/>
              <a:t>ilişti Durdum </a:t>
            </a:r>
            <a:r>
              <a:rPr lang="tr-TR" dirty="0"/>
              <a:t>bu sahifeye daha muhabbetle </a:t>
            </a:r>
            <a:r>
              <a:rPr lang="tr-TR" dirty="0" smtClean="0"/>
              <a:t>eğildim </a:t>
            </a:r>
            <a:r>
              <a:rPr lang="tr-TR" dirty="0"/>
              <a:t>331 </a:t>
            </a:r>
            <a:r>
              <a:rPr lang="tr-TR" dirty="0" smtClean="0"/>
              <a:t>doğumlu </a:t>
            </a:r>
            <a:r>
              <a:rPr lang="tr-TR" dirty="0" err="1" smtClean="0"/>
              <a:t>Midyatın</a:t>
            </a:r>
            <a:r>
              <a:rPr lang="tr-TR" dirty="0" smtClean="0"/>
              <a:t> </a:t>
            </a:r>
            <a:r>
              <a:rPr lang="tr-TR" dirty="0" err="1"/>
              <a:t>Cobin</a:t>
            </a:r>
            <a:r>
              <a:rPr lang="tr-TR" dirty="0"/>
              <a:t> </a:t>
            </a:r>
            <a:r>
              <a:rPr lang="tr-TR" dirty="0" smtClean="0"/>
              <a:t>köyünden </a:t>
            </a:r>
            <a:r>
              <a:rPr lang="tr-TR" dirty="0"/>
              <a:t>Masaldaki Abbas aklıma </a:t>
            </a:r>
            <a:r>
              <a:rPr lang="tr-TR" dirty="0" smtClean="0"/>
              <a:t>geldi İçimden Acaba </a:t>
            </a:r>
            <a:r>
              <a:rPr lang="tr-TR" dirty="0"/>
              <a:t>dedim ve kendi kendime </a:t>
            </a:r>
            <a:r>
              <a:rPr lang="tr-TR" dirty="0" smtClean="0"/>
              <a:t>gülümsedim </a:t>
            </a:r>
            <a:r>
              <a:rPr lang="tr-TR" dirty="0"/>
              <a:t>Vakit </a:t>
            </a:r>
            <a:r>
              <a:rPr lang="tr-TR" dirty="0" smtClean="0"/>
              <a:t>öğleydi </a:t>
            </a:r>
            <a:r>
              <a:rPr lang="tr-TR" dirty="0"/>
              <a:t>Bölük talimden dönmüş </a:t>
            </a:r>
            <a:r>
              <a:rPr lang="tr-TR" dirty="0" smtClean="0"/>
              <a:t>olmalıydı </a:t>
            </a:r>
            <a:r>
              <a:rPr lang="tr-TR" dirty="0"/>
              <a:t>Nöbetçi çavuşu </a:t>
            </a:r>
            <a:r>
              <a:rPr lang="tr-TR" dirty="0" smtClean="0"/>
              <a:t>çağırttım </a:t>
            </a:r>
            <a:r>
              <a:rPr lang="tr-TR" dirty="0"/>
              <a:t>yemekten </a:t>
            </a:r>
            <a:r>
              <a:rPr lang="tr-TR" dirty="0" smtClean="0"/>
              <a:t>sonra </a:t>
            </a:r>
            <a:r>
              <a:rPr lang="tr-TR" dirty="0"/>
              <a:t>Abbas oğlu Abbas’ı bana göndermesini tembih </a:t>
            </a:r>
            <a:r>
              <a:rPr lang="tr-TR" dirty="0" smtClean="0"/>
              <a:t>ettim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9402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5730" y="228600"/>
            <a:ext cx="11340548" cy="6344478"/>
          </a:xfr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b="1" u="sng" dirty="0" smtClean="0">
                <a:solidFill>
                  <a:srgbClr val="C00000"/>
                </a:solidFill>
              </a:rPr>
              <a:t>ETKİNLİK: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 err="1" smtClean="0"/>
              <a:t>Rilke</a:t>
            </a:r>
            <a:r>
              <a:rPr lang="tr-TR" sz="2000" dirty="0"/>
              <a:t>, şunları söylüyor o </a:t>
            </a:r>
            <a:r>
              <a:rPr lang="tr-TR" sz="2000" dirty="0" smtClean="0"/>
              <a:t>mektupta( ) (  )Yalnız </a:t>
            </a:r>
            <a:r>
              <a:rPr lang="tr-TR" sz="2000" dirty="0"/>
              <a:t>olmak </a:t>
            </a:r>
            <a:r>
              <a:rPr lang="tr-TR" sz="2000" dirty="0" smtClean="0"/>
              <a:t>iyidir çünkü </a:t>
            </a:r>
            <a:r>
              <a:rPr lang="tr-TR" sz="2000" dirty="0"/>
              <a:t>yalnız yaşamak </a:t>
            </a:r>
            <a:r>
              <a:rPr lang="tr-TR" sz="2000" dirty="0" smtClean="0"/>
              <a:t>zordur( ) 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/>
              <a:t>Yahya </a:t>
            </a:r>
            <a:r>
              <a:rPr lang="tr-TR" sz="2000" dirty="0" smtClean="0"/>
              <a:t>Kemal( ) </a:t>
            </a:r>
            <a:r>
              <a:rPr lang="tr-TR" sz="2000" dirty="0"/>
              <a:t>iki şeyin düşünmektedir </a:t>
            </a:r>
            <a:r>
              <a:rPr lang="tr-TR" sz="2000" dirty="0" smtClean="0"/>
              <a:t>( ) </a:t>
            </a:r>
            <a:r>
              <a:rPr lang="tr-TR" sz="2000" dirty="0"/>
              <a:t>Birincisi, Batı’nın kendi edebiyatı için </a:t>
            </a:r>
            <a:r>
              <a:rPr lang="tr-TR" sz="2000" dirty="0" smtClean="0"/>
              <a:t>yaptıkları( ) </a:t>
            </a:r>
            <a:r>
              <a:rPr lang="tr-TR" sz="2000" dirty="0"/>
              <a:t>ikincisi de bizim kendi edebiyatımız için </a:t>
            </a:r>
            <a:r>
              <a:rPr lang="tr-TR" sz="2000" dirty="0" smtClean="0"/>
              <a:t>yaptıklarımız(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/>
              <a:t>İnsan bir yazını burada </a:t>
            </a:r>
            <a:r>
              <a:rPr lang="tr-TR" sz="2000" dirty="0" smtClean="0"/>
              <a:t>geçirse( ) </a:t>
            </a:r>
            <a:r>
              <a:rPr lang="tr-TR" sz="2000" dirty="0"/>
              <a:t>yalnız müzik </a:t>
            </a:r>
            <a:r>
              <a:rPr lang="tr-TR" sz="2000" dirty="0" smtClean="0"/>
              <a:t>dinlese( ) </a:t>
            </a:r>
            <a:r>
              <a:rPr lang="tr-TR" sz="2000" dirty="0"/>
              <a:t>yalnız bu yankılı havayı </a:t>
            </a:r>
            <a:r>
              <a:rPr lang="tr-TR" sz="2000" dirty="0" smtClean="0"/>
              <a:t>koklasa(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Hiç konuşmadan yürüdü kemancı ( ) Kırık kalbini ( ) umutlarını peşinden sürüklüyordu ( ) gölgesi bile hüzünle gidiyordu yanı sıra(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cs typeface="Arial" panose="020B0604020202020204" pitchFamily="34" charset="0"/>
              </a:rPr>
              <a:t>Ta çocukluğumdan beri trenleri gören bir evde yaşamak isterdim( ) Demiryoluna bakan bir pencere ( ) bir balkon () Rayların içinden yürüye yürüye eve gelmenin tadı(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/>
              <a:t>Aman </a:t>
            </a:r>
            <a:r>
              <a:rPr lang="tr-TR" sz="2000" dirty="0" smtClean="0"/>
              <a:t>Allah’ım( ) </a:t>
            </a:r>
            <a:r>
              <a:rPr lang="tr-TR" sz="2000" dirty="0"/>
              <a:t>Güneş altında pırıl </a:t>
            </a:r>
            <a:r>
              <a:rPr lang="tr-TR" sz="2000" dirty="0" err="1"/>
              <a:t>pırıl</a:t>
            </a:r>
            <a:r>
              <a:rPr lang="tr-TR" sz="2000" dirty="0"/>
              <a:t> parlayan kocaman bir sazan balığı () oltanın ucunda </a:t>
            </a:r>
            <a:r>
              <a:rPr lang="tr-TR" sz="2000" dirty="0" smtClean="0"/>
              <a:t>çırpınıyor()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/>
              <a:t>Bir şiir </a:t>
            </a:r>
            <a:r>
              <a:rPr lang="tr-TR" sz="2000" dirty="0" smtClean="0"/>
              <a:t>düşünün( )Sözcükler </a:t>
            </a:r>
            <a:r>
              <a:rPr lang="tr-TR" sz="2000" dirty="0"/>
              <a:t>yerli yerinde, imgeler özgün </a:t>
            </a:r>
            <a:r>
              <a:rPr lang="tr-TR" sz="2000" dirty="0" smtClean="0"/>
              <a:t>() </a:t>
            </a:r>
            <a:r>
              <a:rPr lang="tr-TR" sz="2000" dirty="0"/>
              <a:t>çağrışımlar </a:t>
            </a:r>
            <a:r>
              <a:rPr lang="tr-TR" sz="2000" dirty="0" smtClean="0"/>
              <a:t>zengin( ) </a:t>
            </a:r>
            <a:r>
              <a:rPr lang="tr-TR" sz="2000" dirty="0"/>
              <a:t>deyiş kusursuz </a:t>
            </a:r>
            <a:r>
              <a:rPr lang="tr-TR" sz="2000" dirty="0" smtClean="0"/>
              <a:t>() </a:t>
            </a:r>
            <a:r>
              <a:rPr lang="tr-TR" sz="2000" dirty="0"/>
              <a:t>Ama eksik bir yanı </a:t>
            </a:r>
            <a:r>
              <a:rPr lang="tr-TR" sz="2000" dirty="0" smtClean="0"/>
              <a:t>var( ) </a:t>
            </a:r>
            <a:r>
              <a:rPr lang="tr-TR" sz="2000" dirty="0"/>
              <a:t>Peki nedir bu şiirde eksik </a:t>
            </a:r>
            <a:r>
              <a:rPr lang="tr-TR" sz="2000" dirty="0" smtClean="0"/>
              <a:t>olan( ) </a:t>
            </a:r>
            <a:r>
              <a:rPr lang="tr-TR" sz="2000" dirty="0"/>
              <a:t>Şairin </a:t>
            </a:r>
            <a:r>
              <a:rPr lang="tr-TR" sz="2000" dirty="0" smtClean="0"/>
              <a:t>kişiliği(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sz="2000" dirty="0" err="1" smtClean="0"/>
              <a:t>Öyküleyici</a:t>
            </a:r>
            <a:r>
              <a:rPr lang="tr-TR" sz="2000" dirty="0" smtClean="0"/>
              <a:t> </a:t>
            </a:r>
            <a:r>
              <a:rPr lang="tr-TR" sz="2000" dirty="0"/>
              <a:t>anlatımın yer aldığı sanat </a:t>
            </a:r>
            <a:r>
              <a:rPr lang="tr-TR" sz="2000" dirty="0" smtClean="0"/>
              <a:t>metinlerinde( )öykü </a:t>
            </a:r>
            <a:r>
              <a:rPr lang="tr-TR" sz="2000" dirty="0"/>
              <a:t>ve </a:t>
            </a:r>
            <a:r>
              <a:rPr lang="tr-TR" sz="2000" dirty="0" smtClean="0"/>
              <a:t>romanda( )</a:t>
            </a:r>
            <a:r>
              <a:rPr lang="tr-TR" sz="2000" dirty="0"/>
              <a:t> kurmaca bir </a:t>
            </a:r>
            <a:r>
              <a:rPr lang="tr-TR" sz="2000" dirty="0" smtClean="0"/>
              <a:t>kişi ( ) </a:t>
            </a:r>
            <a:r>
              <a:rPr lang="tr-TR" sz="2000" dirty="0" err="1"/>
              <a:t>öyküleyici</a:t>
            </a:r>
            <a:r>
              <a:rPr lang="tr-TR" sz="2000" dirty="0"/>
              <a:t> anlatımın yer aldığı öğretici </a:t>
            </a:r>
            <a:r>
              <a:rPr lang="tr-TR" sz="2000" dirty="0" smtClean="0"/>
              <a:t>metinlerde(  )anı</a:t>
            </a:r>
            <a:r>
              <a:rPr lang="tr-TR" sz="2000" dirty="0"/>
              <a:t>, otobiyografi, biyografi, </a:t>
            </a:r>
            <a:r>
              <a:rPr lang="tr-TR" sz="2000" dirty="0" smtClean="0"/>
              <a:t>günlük( ) </a:t>
            </a:r>
            <a:r>
              <a:rPr lang="tr-TR" sz="2000" dirty="0"/>
              <a:t>ise gerçek bir </a:t>
            </a:r>
            <a:r>
              <a:rPr lang="tr-TR" sz="2000" dirty="0" smtClean="0"/>
              <a:t>kişidir( 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tr-TR"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tr-TR" sz="2000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43934"/>
            <a:ext cx="32573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9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7207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63827"/>
            <a:ext cx="10515600" cy="9144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2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YARARLANILAN KAYNAKLAR:</a:t>
            </a:r>
            <a:br>
              <a:rPr lang="tr-TR" sz="27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tr-TR" sz="27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r>
              <a:rPr lang="tr-TR" sz="2000" dirty="0" smtClean="0"/>
              <a:t>ww.tdk.gov.tr/</a:t>
            </a:r>
            <a:r>
              <a:rPr lang="tr-TR" sz="2000" dirty="0" err="1" smtClean="0"/>
              <a:t>icerik</a:t>
            </a:r>
            <a:r>
              <a:rPr lang="tr-TR" sz="2000" dirty="0" smtClean="0"/>
              <a:t>/</a:t>
            </a:r>
            <a:r>
              <a:rPr lang="tr-TR" sz="2000" dirty="0" err="1" smtClean="0"/>
              <a:t>yazim-kurallari</a:t>
            </a:r>
            <a:r>
              <a:rPr lang="tr-TR" sz="2000" dirty="0" smtClean="0"/>
              <a:t>/noktalama-</a:t>
            </a:r>
            <a:r>
              <a:rPr lang="tr-TR" sz="2000" dirty="0" err="1" smtClean="0"/>
              <a:t>isaretleri</a:t>
            </a:r>
            <a:r>
              <a:rPr lang="tr-TR" sz="2000" dirty="0" smtClean="0"/>
              <a:t>-</a:t>
            </a:r>
            <a:r>
              <a:rPr lang="tr-TR" sz="2000" dirty="0" err="1" smtClean="0"/>
              <a:t>aciklamalar</a:t>
            </a:r>
            <a:r>
              <a:rPr lang="tr-TR" sz="2000" dirty="0" smtClean="0"/>
              <a:t>/</a:t>
            </a:r>
          </a:p>
          <a:p>
            <a:r>
              <a:rPr lang="tr-TR" sz="2000" i="1" dirty="0" smtClean="0"/>
              <a:t>Türk Dili I, 2015. Anadolu Üniversitesi, </a:t>
            </a:r>
            <a:r>
              <a:rPr lang="tr-TR" sz="2000" dirty="0" err="1" smtClean="0"/>
              <a:t>Açıköğretim</a:t>
            </a:r>
            <a:r>
              <a:rPr lang="tr-TR" sz="2000" dirty="0" smtClean="0"/>
              <a:t> Fakültesi Yayını No: 2069, Eskişehir.</a:t>
            </a:r>
          </a:p>
          <a:p>
            <a:r>
              <a:rPr lang="tr-TR" sz="2000" dirty="0" smtClean="0"/>
              <a:t>Uluslararası </a:t>
            </a:r>
            <a:r>
              <a:rPr lang="tr-TR" sz="2000" dirty="0"/>
              <a:t>Öğrenciler İçin Akademik Türkçe II (Yazma), Gazi </a:t>
            </a:r>
            <a:r>
              <a:rPr lang="tr-TR" sz="2000" dirty="0" smtClean="0"/>
              <a:t>Üniversitesi </a:t>
            </a:r>
          </a:p>
          <a:p>
            <a:r>
              <a:rPr lang="tr-TR" sz="2000" i="1" dirty="0"/>
              <a:t>http://turk101.cankaya.edu.tr/uploads/files/Noktalama_Yaz%C4%B1m%20Kurallar%C4%B1_Anlat%C4%B1m%20Bozukluklar%C4%B1.pdf</a:t>
            </a:r>
          </a:p>
        </p:txBody>
      </p:sp>
    </p:spTree>
    <p:extLst>
      <p:ext uri="{BB962C8B-B14F-4D97-AF65-F5344CB8AC3E}">
        <p14:creationId xmlns:p14="http://schemas.microsoft.com/office/powerpoint/2010/main" val="280683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3398585"/>
              </p:ext>
            </p:extLst>
          </p:nvPr>
        </p:nvGraphicFramePr>
        <p:xfrm>
          <a:off x="130244" y="1719785"/>
          <a:ext cx="11637686" cy="493385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149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27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36174">
                <a:tc>
                  <a:txBody>
                    <a:bodyPr/>
                    <a:lstStyle/>
                    <a:p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KURAL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7389">
                <a:tc>
                  <a:txBody>
                    <a:bodyPr/>
                    <a:lstStyle/>
                    <a:p>
                      <a:r>
                        <a:rPr lang="tr-TR" sz="2000" dirty="0" smtClean="0"/>
                        <a:t>Tamamlanmış Cümlenin </a:t>
                      </a:r>
                      <a:r>
                        <a:rPr lang="tr-TR" sz="2000" dirty="0"/>
                        <a:t>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Nihat sabaha kadar uyuyamadı ve şafak sökerken eve geldi.    </a:t>
                      </a:r>
                      <a:endParaRPr lang="tr-TR" sz="2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04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/>
                        <a:t>Kısaltmaların </a:t>
                      </a:r>
                      <a:r>
                        <a:rPr lang="tr-TR" sz="2000" dirty="0"/>
                        <a:t>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/>
                        <a:t>Prof. Dr. İlber Ortaylı’nın engin bir tarih bilgisi var</a:t>
                      </a:r>
                      <a:r>
                        <a:rPr lang="tr-TR" sz="2000" dirty="0" smtClean="0"/>
                        <a:t>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 smtClean="0"/>
                        <a:t>Çınar</a:t>
                      </a:r>
                      <a:r>
                        <a:rPr lang="tr-TR" sz="2000" baseline="0" dirty="0" smtClean="0"/>
                        <a:t> Mah.  Atatürk Cad. vb.</a:t>
                      </a:r>
                      <a:endParaRPr lang="tr-T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1226">
                <a:tc>
                  <a:txBody>
                    <a:bodyPr/>
                    <a:lstStyle/>
                    <a:p>
                      <a:r>
                        <a:rPr lang="tr-TR" sz="2000" dirty="0"/>
                        <a:t>Sayılardan sonra sıra bildirmek </a:t>
                      </a:r>
                      <a:r>
                        <a:rPr lang="tr-TR" sz="2000" dirty="0" smtClean="0"/>
                        <a:t>için</a:t>
                      </a:r>
                      <a:r>
                        <a:rPr lang="tr-TR" sz="2000" baseline="0" dirty="0" smtClean="0"/>
                        <a:t> «-</a:t>
                      </a:r>
                      <a:r>
                        <a:rPr lang="tr-TR" sz="2000" dirty="0" err="1" smtClean="0"/>
                        <a:t>ıncı</a:t>
                      </a:r>
                      <a:r>
                        <a:rPr lang="tr-TR" sz="2000" dirty="0" smtClean="0"/>
                        <a:t>» yerine kullanılır.</a:t>
                      </a:r>
                      <a:endParaRPr lang="tr-T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Osmanlı Devleti’nin 12. padişahı III. Murat’tır.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0431">
                <a:tc>
                  <a:txBody>
                    <a:bodyPr/>
                    <a:lstStyle/>
                    <a:p>
                      <a:r>
                        <a:rPr lang="tr-TR" sz="2000" dirty="0"/>
                        <a:t>Sıralandıkları için virgülle veya çizgiyle ayrılan rakamlardan yalnızca sonuncusundan sonra nokta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Kitabın 4,5 ve 8. bölümlerini tekrar gözden geçirdim.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99485">
                <a:tc>
                  <a:txBody>
                    <a:bodyPr/>
                    <a:lstStyle/>
                    <a:p>
                      <a:r>
                        <a:rPr lang="tr-TR" sz="2000" dirty="0"/>
                        <a:t>Bir yazının maddelerini gösteren rakam veya harflerden</a:t>
                      </a:r>
                    </a:p>
                    <a:p>
                      <a:r>
                        <a:rPr lang="tr-TR" sz="2000" dirty="0"/>
                        <a:t>sonra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000" dirty="0"/>
                        <a:t>        A. Dil Bilgisi</a:t>
                      </a:r>
                    </a:p>
                    <a:p>
                      <a:r>
                        <a:rPr lang="tr-TR" sz="2000" dirty="0"/>
                        <a:t>            1. </a:t>
                      </a:r>
                      <a:r>
                        <a:rPr lang="tr-TR" sz="2000" dirty="0" smtClean="0"/>
                        <a:t>Zamir</a:t>
                      </a:r>
                      <a:endParaRPr lang="tr-TR" sz="2000" dirty="0"/>
                    </a:p>
                    <a:p>
                      <a:r>
                        <a:rPr lang="tr-TR" sz="2000" dirty="0"/>
                        <a:t>            a. </a:t>
                      </a:r>
                      <a:r>
                        <a:rPr lang="tr-TR" sz="2000" dirty="0" smtClean="0"/>
                        <a:t>Kişi zamirleri</a:t>
                      </a:r>
                    </a:p>
                    <a:p>
                      <a:r>
                        <a:rPr lang="tr-TR" sz="2000" dirty="0" smtClean="0"/>
                        <a:t>            b. İşaret zamirleri</a:t>
                      </a:r>
                      <a:endParaRPr lang="tr-TR" sz="2000" dirty="0"/>
                    </a:p>
                    <a:p>
                      <a:endParaRPr lang="tr-TR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Unvan 1"/>
          <p:cNvSpPr txBox="1">
            <a:spLocks noGrp="1"/>
          </p:cNvSpPr>
          <p:nvPr>
            <p:ph type="title"/>
          </p:nvPr>
        </p:nvSpPr>
        <p:spPr>
          <a:xfrm>
            <a:off x="3369366" y="0"/>
            <a:ext cx="3429000" cy="66935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91440" tIns="45721" rIns="91440" bIns="4572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1. NOKTA (.)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30244" y="781066"/>
            <a:ext cx="11637686" cy="8771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000" b="1" dirty="0"/>
              <a:t>Nokta, anlatılmak istenenleri sırasıyla vermeyi sağlayan sözlerin sınırlarını gösterir</a:t>
            </a:r>
            <a:r>
              <a:rPr lang="tr-TR" sz="2000" b="1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tr-TR" sz="2000" b="1" dirty="0" smtClean="0"/>
              <a:t>Noktanın kullanıldığı yerleri örnek cümlelerle tanıyalım: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tr-TR" sz="1100" b="1" dirty="0"/>
          </a:p>
        </p:txBody>
      </p:sp>
    </p:spTree>
    <p:extLst>
      <p:ext uri="{BB962C8B-B14F-4D97-AF65-F5344CB8AC3E}">
        <p14:creationId xmlns:p14="http://schemas.microsoft.com/office/powerpoint/2010/main" val="1444046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420155"/>
              </p:ext>
            </p:extLst>
          </p:nvPr>
        </p:nvGraphicFramePr>
        <p:xfrm>
          <a:off x="265042" y="1119931"/>
          <a:ext cx="11622157" cy="49269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069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15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08869">
                <a:tc>
                  <a:txBody>
                    <a:bodyPr/>
                    <a:lstStyle/>
                    <a:p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KURAL</a:t>
                      </a:r>
                      <a:endParaRPr lang="tr-TR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2000" dirty="0">
                          <a:solidFill>
                            <a:schemeClr val="tx1"/>
                          </a:solidFill>
                        </a:rPr>
                        <a:t>ÖRNEK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39446">
                <a:tc>
                  <a:txBody>
                    <a:bodyPr/>
                    <a:lstStyle/>
                    <a:p>
                      <a:r>
                        <a:rPr lang="tr-TR" dirty="0"/>
                        <a:t>Tarihlerin yazılışında gün, ay ve yılı ayırmak için konur.</a:t>
                      </a:r>
                    </a:p>
                    <a:p>
                      <a:r>
                        <a:rPr lang="tr-TR" dirty="0"/>
                        <a:t>Ay adı yazıldığında nokta kullanılmaz.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29.06.2017</a:t>
                      </a:r>
                    </a:p>
                    <a:p>
                      <a:r>
                        <a:rPr lang="tr-TR" dirty="0"/>
                        <a:t>29 Haziran </a:t>
                      </a:r>
                      <a:r>
                        <a:rPr lang="tr-TR" dirty="0" smtClean="0"/>
                        <a:t>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34887">
                <a:tc>
                  <a:txBody>
                    <a:bodyPr/>
                    <a:lstStyle/>
                    <a:p>
                      <a:r>
                        <a:rPr lang="tr-TR" dirty="0"/>
                        <a:t>Saat ve dakika gösteren sayıları birbirinden ayırmak için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Yarın uçağımız 17.30’da kalkacak.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980661">
                <a:tc>
                  <a:txBody>
                    <a:bodyPr/>
                    <a:lstStyle/>
                    <a:p>
                      <a:r>
                        <a:rPr lang="tr-TR" dirty="0"/>
                        <a:t>Dört ve dörtten çok rakamlı sayılar sondan sayılmak üzere</a:t>
                      </a:r>
                    </a:p>
                    <a:p>
                      <a:r>
                        <a:rPr lang="tr-TR" dirty="0"/>
                        <a:t>üçlü gruplara ayrılarak yazılır ve araya nokta konur</a:t>
                      </a:r>
                      <a:r>
                        <a:rPr lang="tr-TR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Dilencinin çantasından 76.420 TL çıkması herkesi çok</a:t>
                      </a:r>
                    </a:p>
                    <a:p>
                      <a:r>
                        <a:rPr lang="tr-TR" dirty="0"/>
                        <a:t>şaşırtmış.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70823226"/>
                  </a:ext>
                </a:extLst>
              </a:tr>
              <a:tr h="377389">
                <a:tc>
                  <a:txBody>
                    <a:bodyPr/>
                    <a:lstStyle/>
                    <a:p>
                      <a:r>
                        <a:rPr lang="tr-TR" dirty="0"/>
                        <a:t>Matematikte çarpma işareti yerine kullanılır</a:t>
                      </a:r>
                      <a:r>
                        <a:rPr lang="tr-TR" dirty="0" smtClean="0"/>
                        <a:t>.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Kitap, dergi vb.nin künyelerinin 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6.5</a:t>
                      </a:r>
                      <a:r>
                        <a:rPr lang="tr-TR" dirty="0"/>
                        <a:t>= </a:t>
                      </a:r>
                      <a:r>
                        <a:rPr lang="tr-TR" dirty="0" smtClean="0"/>
                        <a:t>30</a:t>
                      </a:r>
                    </a:p>
                    <a:p>
                      <a:endParaRPr lang="tr-TR" dirty="0" smtClean="0"/>
                    </a:p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Agâh Sırrı Levend,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Türk Dilinde Gelişme ve Sadeleşme Evreleri, </a:t>
                      </a: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TDK Yayınları, Ankara, 1960.</a:t>
                      </a:r>
                    </a:p>
                    <a:p>
                      <a:endParaRPr lang="tr-TR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1376700"/>
                  </a:ext>
                </a:extLst>
              </a:tr>
            </a:tbl>
          </a:graphicData>
        </a:graphic>
      </p:graphicFrame>
      <p:sp>
        <p:nvSpPr>
          <p:cNvPr id="5" name="Unvan 1"/>
          <p:cNvSpPr txBox="1">
            <a:spLocks noGrp="1"/>
          </p:cNvSpPr>
          <p:nvPr>
            <p:ph type="title"/>
          </p:nvPr>
        </p:nvSpPr>
        <p:spPr>
          <a:xfrm>
            <a:off x="3462132" y="304800"/>
            <a:ext cx="3429000" cy="66935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91440" tIns="45721" rIns="91440" bIns="45721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    1. NOKTA (.)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831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ey Kaydırma 3"/>
          <p:cNvSpPr/>
          <p:nvPr/>
        </p:nvSpPr>
        <p:spPr>
          <a:xfrm>
            <a:off x="506894" y="860527"/>
            <a:ext cx="11088757" cy="5248724"/>
          </a:xfrm>
          <a:prstGeom prst="verticalScroll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tr-TR" sz="2800" dirty="0" smtClean="0">
              <a:solidFill>
                <a:schemeClr val="tx1"/>
              </a:solidFill>
            </a:endParaRPr>
          </a:p>
          <a:p>
            <a:pPr lvl="0"/>
            <a:r>
              <a:rPr lang="tr-T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Nokta; 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Başlıklarda </a:t>
            </a:r>
            <a:r>
              <a:rPr lang="tr-TR" sz="2800" dirty="0">
                <a:solidFill>
                  <a:schemeClr val="tx1"/>
                </a:solidFill>
              </a:rPr>
              <a:t>kullanılmaz.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</a:rPr>
              <a:t>Matematikte çarpma işareti olarak kullanılır. Ancak yazımı yukarıda ve ortadadır.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</a:rPr>
              <a:t>Tarih yazımında eğik çizgi de </a:t>
            </a:r>
            <a:r>
              <a:rPr lang="tr-TR" sz="2800" dirty="0" smtClean="0">
                <a:solidFill>
                  <a:schemeClr val="tx1"/>
                </a:solidFill>
              </a:rPr>
              <a:t>kullanılabilir: 23/12/2020 gibi. 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endParaRPr lang="tr-TR" sz="2800" dirty="0">
              <a:solidFill>
                <a:schemeClr val="tx1"/>
              </a:solidFill>
            </a:endParaRPr>
          </a:p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tr-TR" sz="2800" dirty="0" smtClean="0">
                <a:solidFill>
                  <a:schemeClr val="tx1"/>
                </a:solidFill>
              </a:rPr>
              <a:t>TDK’nin </a:t>
            </a:r>
            <a:r>
              <a:rPr lang="tr-TR" sz="2800" dirty="0">
                <a:solidFill>
                  <a:schemeClr val="tx1"/>
                </a:solidFill>
              </a:rPr>
              <a:t>Yazım Kılavuzu’na göre tamamen büyük harflerden oluşan kısaltmalarda esas olarak kullanılmaz: </a:t>
            </a:r>
            <a:endParaRPr lang="tr-TR" sz="2800" dirty="0" smtClean="0">
              <a:solidFill>
                <a:schemeClr val="tx1"/>
              </a:solidFill>
            </a:endParaRPr>
          </a:p>
          <a:p>
            <a:pPr algn="ctr"/>
            <a:r>
              <a:rPr lang="tr-TR" sz="2800" dirty="0" smtClean="0">
                <a:solidFill>
                  <a:schemeClr val="tx1"/>
                </a:solidFill>
              </a:rPr>
              <a:t>TBMM</a:t>
            </a:r>
            <a:r>
              <a:rPr lang="tr-TR" sz="2800" dirty="0">
                <a:solidFill>
                  <a:schemeClr val="tx1"/>
                </a:solidFill>
              </a:rPr>
              <a:t>, DDY, BMT, ABD, AB, MÖ, MS, İTÜ vb. </a:t>
            </a:r>
            <a:endParaRPr lang="tr-TR" sz="2800" dirty="0" smtClean="0">
              <a:solidFill>
                <a:schemeClr val="tx1"/>
              </a:solidFill>
            </a:endParaRPr>
          </a:p>
          <a:p>
            <a:pPr algn="ctr"/>
            <a:r>
              <a:rPr lang="tr-TR" sz="2800" dirty="0" smtClean="0">
                <a:solidFill>
                  <a:schemeClr val="tx1"/>
                </a:solidFill>
              </a:rPr>
              <a:t>Ancak </a:t>
            </a:r>
            <a:r>
              <a:rPr lang="tr-TR" sz="2800" dirty="0">
                <a:solidFill>
                  <a:schemeClr val="tx1"/>
                </a:solidFill>
              </a:rPr>
              <a:t>T.C., T. vb. bu durumun istisnalarıdır. </a:t>
            </a:r>
          </a:p>
          <a:p>
            <a:pPr algn="ctr"/>
            <a:endParaRPr lang="tr-T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97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8D290A0-8FFE-4F0E-944E-CA797D76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958" y="591754"/>
            <a:ext cx="11739770" cy="857457"/>
          </a:xfrm>
          <a:solidFill>
            <a:schemeClr val="bg1">
              <a:lumMod val="7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sz="2400" b="1" dirty="0" smtClean="0">
                <a:latin typeface="+mn-lt"/>
              </a:rPr>
              <a:t>  </a:t>
            </a:r>
            <a:br>
              <a:rPr lang="tr-TR" sz="2400" b="1" dirty="0" smtClean="0">
                <a:latin typeface="+mn-lt"/>
              </a:rPr>
            </a:br>
            <a:r>
              <a:rPr lang="tr-TR" sz="2400" b="1" dirty="0" smtClean="0">
                <a:latin typeface="+mn-lt"/>
              </a:rPr>
              <a:t>  VİRGÜL (,)  : </a:t>
            </a:r>
            <a:r>
              <a:rPr lang="tr-TR" sz="2400" b="1" dirty="0" smtClean="0"/>
              <a:t>Virgül, anlama doğrudan etki eden ve cümlede karışmayı önleyen ayırıcı işarettir.</a:t>
            </a:r>
            <a:br>
              <a:rPr lang="tr-TR" sz="2400" b="1" dirty="0" smtClean="0"/>
            </a:br>
            <a:endParaRPr lang="tr-TR" sz="2400" b="1" dirty="0"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81C89045-2A4F-4017-86CC-BAB3B40C46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620327"/>
              </p:ext>
            </p:extLst>
          </p:nvPr>
        </p:nvGraphicFramePr>
        <p:xfrm>
          <a:off x="332958" y="1449211"/>
          <a:ext cx="11739770" cy="5139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885">
                  <a:extLst>
                    <a:ext uri="{9D8B030D-6E8A-4147-A177-3AD203B41FA5}">
                      <a16:colId xmlns:a16="http://schemas.microsoft.com/office/drawing/2014/main" xmlns="" val="3262257756"/>
                    </a:ext>
                  </a:extLst>
                </a:gridCol>
                <a:gridCol w="5869885">
                  <a:extLst>
                    <a:ext uri="{9D8B030D-6E8A-4147-A177-3AD203B41FA5}">
                      <a16:colId xmlns:a16="http://schemas.microsoft.com/office/drawing/2014/main" xmlns="" val="3553205281"/>
                    </a:ext>
                  </a:extLst>
                </a:gridCol>
              </a:tblGrid>
              <a:tr h="5065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0674898"/>
                  </a:ext>
                </a:extLst>
              </a:tr>
              <a:tr h="760931">
                <a:tc>
                  <a:txBody>
                    <a:bodyPr/>
                    <a:lstStyle/>
                    <a:p>
                      <a:r>
                        <a:rPr lang="tr-TR" dirty="0"/>
                        <a:t>Sıralanan eş görevli sözcük ve sözcük gruplarının arasına</a:t>
                      </a:r>
                    </a:p>
                    <a:p>
                      <a:r>
                        <a:rPr lang="tr-TR" dirty="0"/>
                        <a:t>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Şehrin gürültülü, kirli, boğucu ortamından kaçıp buralara</a:t>
                      </a:r>
                    </a:p>
                    <a:p>
                      <a:r>
                        <a:rPr lang="tr-TR" dirty="0"/>
                        <a:t>yerleşmiş.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64297952"/>
                  </a:ext>
                </a:extLst>
              </a:tr>
              <a:tr h="999470">
                <a:tc>
                  <a:txBody>
                    <a:bodyPr/>
                    <a:lstStyle/>
                    <a:p>
                      <a:r>
                        <a:rPr lang="tr-TR" dirty="0"/>
                        <a:t>Sıralı cümleleri birbirinden ayırmak için konur.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>
                        <a:defRPr/>
                      </a:pPr>
                      <a:r>
                        <a:rPr lang="tr-TR" sz="1800" dirty="0" smtClean="0">
                          <a:latin typeface="+mn-lt"/>
                        </a:rPr>
                        <a:t>Kitabı açtı, birkaç sayfa çevirdi, yüksek sesle okumaya başladı.</a:t>
                      </a:r>
                    </a:p>
                    <a:p>
                      <a:pPr eaLnBrk="1" hangingPunct="1">
                        <a:defRPr/>
                      </a:pPr>
                      <a:r>
                        <a:rPr lang="tr-TR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Kendinden emin adımlarla ilerledi, cam kenarındaki bir masaya oturdu.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68879601"/>
                  </a:ext>
                </a:extLst>
              </a:tr>
              <a:tr h="1046922">
                <a:tc>
                  <a:txBody>
                    <a:bodyPr/>
                    <a:lstStyle/>
                    <a:p>
                      <a:r>
                        <a:rPr lang="tr-TR" dirty="0"/>
                        <a:t>Uzun cümlelerde yüklemden uzak düşmüş olan özneyi</a:t>
                      </a:r>
                    </a:p>
                    <a:p>
                      <a:r>
                        <a:rPr lang="tr-TR" dirty="0"/>
                        <a:t>belirtmek için konur.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Nilüfer </a:t>
                      </a:r>
                      <a:r>
                        <a:rPr lang="tr-TR" dirty="0" smtClean="0"/>
                        <a:t>Hanım, </a:t>
                      </a:r>
                      <a:r>
                        <a:rPr lang="tr-TR" dirty="0"/>
                        <a:t>bayramdan birkaç gün önce komşularıyla</a:t>
                      </a:r>
                    </a:p>
                    <a:p>
                      <a:r>
                        <a:rPr lang="tr-TR" dirty="0"/>
                        <a:t>birlikte baklava, kalburabastı ve yaprak sarması yapar,</a:t>
                      </a:r>
                    </a:p>
                    <a:p>
                      <a:r>
                        <a:rPr lang="tr-TR" dirty="0" smtClean="0"/>
                        <a:t>bayramda </a:t>
                      </a:r>
                      <a:r>
                        <a:rPr lang="tr-TR" dirty="0"/>
                        <a:t>misafirlerine ikram ederdi</a:t>
                      </a:r>
                      <a:r>
                        <a:rPr lang="tr-TR" dirty="0" smtClean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1088467"/>
                  </a:ext>
                </a:extLst>
              </a:tr>
              <a:tr h="768626">
                <a:tc>
                  <a:txBody>
                    <a:bodyPr/>
                    <a:lstStyle/>
                    <a:p>
                      <a:r>
                        <a:rPr lang="tr-TR" dirty="0"/>
                        <a:t>Cümle içinde ara sözlerin veya ara cümlelerin başına ve</a:t>
                      </a:r>
                    </a:p>
                    <a:p>
                      <a:r>
                        <a:rPr lang="tr-TR" dirty="0"/>
                        <a:t>sonuna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Böyle rüya gibi bir ülkede, bir hafta da olsa, bulunmak</a:t>
                      </a:r>
                    </a:p>
                    <a:p>
                      <a:r>
                        <a:rPr lang="tr-TR" dirty="0"/>
                        <a:t>beni çok mutlu etti.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8132117"/>
                  </a:ext>
                </a:extLst>
              </a:tr>
              <a:tr h="1056760">
                <a:tc>
                  <a:txBody>
                    <a:bodyPr/>
                    <a:lstStyle/>
                    <a:p>
                      <a:r>
                        <a:rPr lang="tr-TR" dirty="0"/>
                        <a:t>Anlama güç kazandırmak için tekrarlanan kelimeler</a:t>
                      </a:r>
                    </a:p>
                    <a:p>
                      <a:r>
                        <a:rPr lang="tr-TR" dirty="0"/>
                        <a:t>arasına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Yalan, yine yalan, yine yalan. Yaptığı konuşmalar baştan</a:t>
                      </a:r>
                    </a:p>
                    <a:p>
                      <a:r>
                        <a:rPr lang="tr-TR" dirty="0"/>
                        <a:t>sona yalanlarla dolu</a:t>
                      </a:r>
                      <a:r>
                        <a:rPr lang="tr-TR" dirty="0" smtClean="0"/>
                        <a:t>.</a:t>
                      </a:r>
                    </a:p>
                    <a:p>
                      <a:r>
                        <a:rPr lang="tr-TR" dirty="0" smtClean="0"/>
                        <a:t>Akşam, yine akşam, yine akşam…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3515783"/>
                  </a:ext>
                </a:extLst>
              </a:tr>
            </a:tbl>
          </a:graphicData>
        </a:graphic>
      </p:graphicFrame>
      <p:sp>
        <p:nvSpPr>
          <p:cNvPr id="6" name="Unvan 1">
            <a:extLst>
              <a:ext uri="{FF2B5EF4-FFF2-40B4-BE49-F238E27FC236}">
                <a16:creationId xmlns:a16="http://schemas.microsoft.com/office/drawing/2014/main" xmlns="" id="{F8D290A0-8FFE-4F0E-944E-CA797D76A0B3}"/>
              </a:ext>
            </a:extLst>
          </p:cNvPr>
          <p:cNvSpPr txBox="1">
            <a:spLocks/>
          </p:cNvSpPr>
          <p:nvPr/>
        </p:nvSpPr>
        <p:spPr>
          <a:xfrm>
            <a:off x="4387918" y="122285"/>
            <a:ext cx="2607364" cy="5811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2. VİRGÜL (,)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86680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8D290A0-8FFE-4F0E-944E-CA797D76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2601" y="251791"/>
            <a:ext cx="3932582" cy="702365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b="1" dirty="0" smtClean="0">
                <a:latin typeface="+mn-lt"/>
              </a:rPr>
              <a:t>   VİRGÜL (,)</a:t>
            </a:r>
            <a:endParaRPr lang="tr-TR" sz="2400" b="1" dirty="0">
              <a:latin typeface="+mn-lt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81C89045-2A4F-4017-86CC-BAB3B40C46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373335"/>
              </p:ext>
            </p:extLst>
          </p:nvPr>
        </p:nvGraphicFramePr>
        <p:xfrm>
          <a:off x="279954" y="1046922"/>
          <a:ext cx="11739770" cy="5328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9885">
                  <a:extLst>
                    <a:ext uri="{9D8B030D-6E8A-4147-A177-3AD203B41FA5}">
                      <a16:colId xmlns:a16="http://schemas.microsoft.com/office/drawing/2014/main" xmlns="" val="3262257756"/>
                    </a:ext>
                  </a:extLst>
                </a:gridCol>
                <a:gridCol w="5869885">
                  <a:extLst>
                    <a:ext uri="{9D8B030D-6E8A-4147-A177-3AD203B41FA5}">
                      <a16:colId xmlns:a16="http://schemas.microsoft.com/office/drawing/2014/main" xmlns="" val="3553205281"/>
                    </a:ext>
                  </a:extLst>
                </a:gridCol>
              </a:tblGrid>
              <a:tr h="5963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KURAL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400" dirty="0">
                          <a:solidFill>
                            <a:schemeClr val="tx1"/>
                          </a:solidFill>
                        </a:rPr>
                        <a:t>ÖRNEK</a:t>
                      </a:r>
                      <a:endParaRPr lang="tr-T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0674898"/>
                  </a:ext>
                </a:extLst>
              </a:tr>
              <a:tr h="743404">
                <a:tc>
                  <a:txBody>
                    <a:bodyPr/>
                    <a:lstStyle/>
                    <a:p>
                      <a:r>
                        <a:rPr lang="tr-TR" dirty="0"/>
                        <a:t>Tırnak içinde olmayan alıntı cümlelerden sonra </a:t>
                      </a:r>
                      <a:r>
                        <a:rPr lang="tr-TR" dirty="0" smtClean="0"/>
                        <a:t>tırnak işareti yerine kullanılır.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Kazdağları’nın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/>
                        <a:t>havası </a:t>
                      </a:r>
                      <a:r>
                        <a:rPr lang="tr-TR" dirty="0" smtClean="0"/>
                        <a:t>hiçbir</a:t>
                      </a:r>
                      <a:r>
                        <a:rPr lang="tr-TR" baseline="0" dirty="0" smtClean="0"/>
                        <a:t> yerde bulunmaz</a:t>
                      </a:r>
                      <a:r>
                        <a:rPr lang="tr-TR" dirty="0" smtClean="0"/>
                        <a:t>, derdi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83680778"/>
                  </a:ext>
                </a:extLst>
              </a:tr>
              <a:tr h="440501">
                <a:tc>
                  <a:txBody>
                    <a:bodyPr/>
                    <a:lstStyle/>
                    <a:p>
                      <a:r>
                        <a:rPr lang="tr-TR" dirty="0"/>
                        <a:t>Konuşma çizgisinden sonraki alıntı cümleden sonra konur. </a:t>
                      </a:r>
                      <a:endParaRPr lang="tr-TR" dirty="0" smtClean="0"/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-Bugün balık tutmaya</a:t>
                      </a:r>
                      <a:r>
                        <a:rPr lang="tr-TR" baseline="0" dirty="0" smtClean="0"/>
                        <a:t> gidecek misiniz</a:t>
                      </a:r>
                      <a:r>
                        <a:rPr lang="tr-TR" dirty="0" smtClean="0"/>
                        <a:t>, diye </a:t>
                      </a:r>
                      <a:r>
                        <a:rPr lang="tr-TR" dirty="0"/>
                        <a:t>sordu.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08492873"/>
                  </a:ext>
                </a:extLst>
              </a:tr>
              <a:tr h="818941">
                <a:tc>
                  <a:txBody>
                    <a:bodyPr/>
                    <a:lstStyle/>
                    <a:p>
                      <a:r>
                        <a:rPr lang="tr-TR" dirty="0"/>
                        <a:t>Edebî eserlerde konuşma bölümünden önceki ifadenin</a:t>
                      </a:r>
                    </a:p>
                    <a:p>
                      <a:r>
                        <a:rPr lang="tr-TR" dirty="0"/>
                        <a:t>sonuna konur</a:t>
                      </a:r>
                      <a:r>
                        <a:rPr lang="tr-TR" dirty="0" smtClean="0"/>
                        <a:t>.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Yüzbaşı, Melâhat ablaya sordu:</a:t>
                      </a:r>
                    </a:p>
                    <a:p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 Sizi</a:t>
                      </a:r>
                      <a:r>
                        <a:rPr lang="tr-TR" sz="18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babanızın yanına götürmeye geldik, dedi.</a:t>
                      </a:r>
                      <a:endParaRPr lang="tr-TR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3663075"/>
                  </a:ext>
                </a:extLst>
              </a:tr>
              <a:tr h="805689">
                <a:tc>
                  <a:txBody>
                    <a:bodyPr/>
                    <a:lstStyle/>
                    <a:p>
                      <a:r>
                        <a:rPr lang="tr-TR" dirty="0"/>
                        <a:t>Metin içinde art arda gelen zarf-fiil eki almış kelimelerden sonra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Okuyarak, düşünerek ve araştırarak bu sorunlara çözüm üretebiliriz.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4323637"/>
                  </a:ext>
                </a:extLst>
              </a:tr>
              <a:tr h="1628735">
                <a:tc>
                  <a:txBody>
                    <a:bodyPr/>
                    <a:lstStyle/>
                    <a:p>
                      <a:r>
                        <a:rPr lang="tr-TR" dirty="0"/>
                        <a:t>Bir sözcüğün kendisinden sonra gelen sözcük veya sözcük gruplarıyla yapı ve anlam bakımından bağlantısı olmadığını göstermek ve anlam karışıklığını önlemek için kullanılır.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O, insanlardan uzak, doğayla iç içe </a:t>
                      </a:r>
                      <a:r>
                        <a:rPr lang="tr-TR" dirty="0" smtClean="0"/>
                        <a:t>yaşamak </a:t>
                      </a:r>
                      <a:r>
                        <a:rPr lang="tr-TR" dirty="0"/>
                        <a:t>istiyor.</a:t>
                      </a:r>
                    </a:p>
                    <a:p>
                      <a:r>
                        <a:rPr lang="tr-TR" dirty="0"/>
                        <a:t>Sessizce, konuşulanları dinliyor.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1800" dirty="0" smtClean="0">
                          <a:latin typeface="+mn-lt"/>
                        </a:rPr>
                        <a:t>Yaralı,  kadının yüzüne bakıyordu.</a:t>
                      </a:r>
                    </a:p>
                    <a:p>
                      <a:pPr marL="0" marR="0" lvl="0" indent="0" algn="l" defTabSz="91443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1800" dirty="0" smtClean="0">
                          <a:latin typeface="+mn-lt"/>
                        </a:rPr>
                        <a:t>Siz de kazançlı çıkmak istiyorsanız benim gibi, hanımları alışverişe gönderin.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796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xmlns="" id="{A4BC60A8-14FC-42FC-940C-E33A50E08B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7538321"/>
              </p:ext>
            </p:extLst>
          </p:nvPr>
        </p:nvGraphicFramePr>
        <p:xfrm>
          <a:off x="225288" y="831574"/>
          <a:ext cx="11767930" cy="427832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75513">
                  <a:extLst>
                    <a:ext uri="{9D8B030D-6E8A-4147-A177-3AD203B41FA5}">
                      <a16:colId xmlns:a16="http://schemas.microsoft.com/office/drawing/2014/main" xmlns="" val="3349805424"/>
                    </a:ext>
                  </a:extLst>
                </a:gridCol>
                <a:gridCol w="5592417">
                  <a:extLst>
                    <a:ext uri="{9D8B030D-6E8A-4147-A177-3AD203B41FA5}">
                      <a16:colId xmlns:a16="http://schemas.microsoft.com/office/drawing/2014/main" xmlns="" val="4058115688"/>
                    </a:ext>
                  </a:extLst>
                </a:gridCol>
              </a:tblGrid>
              <a:tr h="726266">
                <a:tc>
                  <a:txBody>
                    <a:bodyPr/>
                    <a:lstStyle/>
                    <a:p>
                      <a:r>
                        <a:rPr lang="tr-TR" dirty="0"/>
                        <a:t>Hitap için kullanılan kelimelerden sonra konur.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Sevgili Kızım,     Değerli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Arkadaşım </a:t>
                      </a:r>
                      <a:r>
                        <a:rPr lang="tr-TR" dirty="0"/>
                        <a:t>,</a:t>
                      </a:r>
                    </a:p>
                    <a:p>
                      <a:r>
                        <a:rPr lang="tr-TR" dirty="0"/>
                        <a:t>Sevgili Misafirlerimiz,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3147291"/>
                  </a:ext>
                </a:extLst>
              </a:tr>
              <a:tr h="726266">
                <a:tc>
                  <a:txBody>
                    <a:bodyPr/>
                    <a:lstStyle/>
                    <a:p>
                      <a:r>
                        <a:rPr lang="tr-TR" dirty="0"/>
                        <a:t>Özne olarak kullanıldıklarında bu, şu, o zamirlerinden</a:t>
                      </a:r>
                    </a:p>
                    <a:p>
                      <a:r>
                        <a:rPr lang="tr-TR" dirty="0"/>
                        <a:t>sonra konur.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O, yaptığı haksızlığı fark etmesine rağmen özür dileyemeyecek kadar sorunlu bir insandır.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5043135"/>
                  </a:ext>
                </a:extLst>
              </a:tr>
              <a:tr h="1037523">
                <a:tc>
                  <a:txBody>
                    <a:bodyPr/>
                    <a:lstStyle/>
                    <a:p>
                      <a:r>
                        <a:rPr lang="tr-TR" dirty="0"/>
                        <a:t>Metin içinde ve, veya, yahut, y a ...ya, gerek...gerek, hem ...</a:t>
                      </a:r>
                    </a:p>
                    <a:p>
                      <a:r>
                        <a:rPr lang="tr-TR" dirty="0"/>
                        <a:t>hem, ne...ne, ister...</a:t>
                      </a:r>
                      <a:r>
                        <a:rPr lang="tr-TR" dirty="0" smtClean="0"/>
                        <a:t>ister,</a:t>
                      </a:r>
                      <a:r>
                        <a:rPr lang="tr-TR" baseline="0" dirty="0" smtClean="0"/>
                        <a:t> de/da  </a:t>
                      </a:r>
                      <a:r>
                        <a:rPr lang="tr-TR" dirty="0" smtClean="0"/>
                        <a:t>bağlaçlarından </a:t>
                      </a:r>
                      <a:r>
                        <a:rPr lang="tr-TR" dirty="0"/>
                        <a:t>önce de sonra da</a:t>
                      </a:r>
                    </a:p>
                    <a:p>
                      <a:r>
                        <a:rPr lang="tr-TR" dirty="0"/>
                        <a:t>virgül konmaz</a:t>
                      </a:r>
                      <a:r>
                        <a:rPr lang="tr-TR" dirty="0" smtClean="0"/>
                        <a:t>.</a:t>
                      </a:r>
                    </a:p>
                    <a:p>
                      <a:endParaRPr lang="tr-TR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Ancak, özellikle «</a:t>
                      </a:r>
                      <a:r>
                        <a:rPr lang="tr-TR" i="1" dirty="0" smtClean="0">
                          <a:solidFill>
                            <a:srgbClr val="FF0000"/>
                          </a:solidFill>
                        </a:rPr>
                        <a:t>ve</a:t>
                      </a:r>
                      <a:r>
                        <a:rPr lang="tr-TR" i="1" baseline="0" dirty="0" smtClean="0">
                          <a:solidFill>
                            <a:srgbClr val="FF0000"/>
                          </a:solidFill>
                        </a:rPr>
                        <a:t> , de/da»</a:t>
                      </a:r>
                      <a:r>
                        <a:rPr lang="tr-TR" dirty="0" smtClean="0">
                          <a:solidFill>
                            <a:srgbClr val="FF0000"/>
                          </a:solidFill>
                        </a:rPr>
                        <a:t> bağlaçlarından sonra bir ara söz getirilecekse virgül kullanılabilmektedir.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/>
                        <a:t>Ya </a:t>
                      </a:r>
                      <a:r>
                        <a:rPr lang="tr-TR" i="1" dirty="0" smtClean="0"/>
                        <a:t>olduğun gibi görün ya göründüğün gibi ol.</a:t>
                      </a:r>
                      <a:endParaRPr lang="tr-TR" i="1" dirty="0"/>
                    </a:p>
                    <a:p>
                      <a:r>
                        <a:rPr lang="tr-TR" i="1" dirty="0" smtClean="0"/>
                        <a:t>Ne doğan güne hükmüm geçer ne hâlden anlayan bulunur. </a:t>
                      </a:r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Gerek nesirde gerek nazımda yeni bir söyleyişe ulaşılmıştır.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altLang="tr-TR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altLang="tr-TR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Bir kuş da,</a:t>
                      </a:r>
                      <a:r>
                        <a:rPr lang="tr-TR" altLang="tr-TR" sz="1800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bir çiçek de bir böcek de, ne bileyim ben, her şey onun ilgisini çekiyordu.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2257604"/>
                  </a:ext>
                </a:extLst>
              </a:tr>
              <a:tr h="814116">
                <a:tc>
                  <a:txBody>
                    <a:bodyPr/>
                    <a:lstStyle/>
                    <a:p>
                      <a:r>
                        <a:rPr lang="tr-TR" dirty="0"/>
                        <a:t>Pekiştirme ve bağlama görevinde kullanılan da / de bağlacından sonra virgül konmaz.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/>
                        <a:t>Bilip de konuşmayan, bilmeyip de konuşan kadar suçludur.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81749658"/>
                  </a:ext>
                </a:extLst>
              </a:tr>
            </a:tbl>
          </a:graphicData>
        </a:graphic>
      </p:graphicFrame>
      <p:sp>
        <p:nvSpPr>
          <p:cNvPr id="5" name="Unvan 1">
            <a:extLst>
              <a:ext uri="{FF2B5EF4-FFF2-40B4-BE49-F238E27FC236}">
                <a16:creationId xmlns:a16="http://schemas.microsoft.com/office/drawing/2014/main" xmlns="" id="{F8D290A0-8FFE-4F0E-944E-CA797D76A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1908" y="145775"/>
            <a:ext cx="3349692" cy="622852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tr-TR" sz="2400" b="1" dirty="0" smtClean="0">
                <a:latin typeface="+mn-lt"/>
              </a:rPr>
              <a:t>   </a:t>
            </a:r>
            <a:r>
              <a:rPr lang="tr-T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VİRGÜL (,)</a:t>
            </a:r>
            <a:endParaRPr lang="tr-TR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graphicFrame>
        <p:nvGraphicFramePr>
          <p:cNvPr id="6" name="İçerik Yer Tutucusu 3">
            <a:extLst>
              <a:ext uri="{FF2B5EF4-FFF2-40B4-BE49-F238E27FC236}">
                <a16:creationId xmlns:a16="http://schemas.microsoft.com/office/drawing/2014/main" xmlns="" id="{50800112-F5CB-47BD-98D6-50C4754319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971083"/>
              </p:ext>
            </p:extLst>
          </p:nvPr>
        </p:nvGraphicFramePr>
        <p:xfrm>
          <a:off x="225288" y="5109902"/>
          <a:ext cx="11767930" cy="14789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88764">
                  <a:extLst>
                    <a:ext uri="{9D8B030D-6E8A-4147-A177-3AD203B41FA5}">
                      <a16:colId xmlns:a16="http://schemas.microsoft.com/office/drawing/2014/main" xmlns="" val="3684623852"/>
                    </a:ext>
                  </a:extLst>
                </a:gridCol>
                <a:gridCol w="5579166">
                  <a:extLst>
                    <a:ext uri="{9D8B030D-6E8A-4147-A177-3AD203B41FA5}">
                      <a16:colId xmlns:a16="http://schemas.microsoft.com/office/drawing/2014/main" xmlns="" val="3240600154"/>
                    </a:ext>
                  </a:extLst>
                </a:gridCol>
              </a:tblGrid>
              <a:tr h="500133">
                <a:tc>
                  <a:txBody>
                    <a:bodyPr/>
                    <a:lstStyle/>
                    <a:p>
                      <a:endParaRPr lang="tr-TR" sz="1000" dirty="0" smtClean="0"/>
                    </a:p>
                    <a:p>
                      <a:r>
                        <a:rPr lang="tr-TR" dirty="0" smtClean="0"/>
                        <a:t>Cümle</a:t>
                      </a:r>
                      <a:r>
                        <a:rPr lang="tr-TR" baseline="0" dirty="0" smtClean="0"/>
                        <a:t> içinde –</a:t>
                      </a:r>
                      <a:r>
                        <a:rPr lang="tr-TR" baseline="0" dirty="0" err="1" smtClean="0"/>
                        <a:t>ınca</a:t>
                      </a:r>
                      <a:r>
                        <a:rPr lang="tr-TR" baseline="0" dirty="0" smtClean="0"/>
                        <a:t>, -ince anlamında z</a:t>
                      </a:r>
                      <a:r>
                        <a:rPr lang="tr-TR" dirty="0" smtClean="0"/>
                        <a:t>arf-fiil </a:t>
                      </a:r>
                      <a:r>
                        <a:rPr lang="tr-TR" dirty="0"/>
                        <a:t>görevinde kullanılan mı/mi ekinden sonra </a:t>
                      </a:r>
                      <a:r>
                        <a:rPr lang="tr-TR" dirty="0" smtClean="0"/>
                        <a:t>virgül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konmaz.</a:t>
                      </a:r>
                    </a:p>
                    <a:p>
                      <a:endParaRPr lang="tr-T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100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i="1" dirty="0" smtClean="0"/>
                        <a:t>Sonbahar geldi mi yapraklar sararır, çiçekler</a:t>
                      </a:r>
                      <a:r>
                        <a:rPr lang="tr-TR" i="1" baseline="0" dirty="0" smtClean="0"/>
                        <a:t> solar.</a:t>
                      </a:r>
                      <a:endParaRPr lang="tr-TR" i="1" dirty="0"/>
                    </a:p>
                    <a:p>
                      <a:r>
                        <a:rPr lang="tr-TR" sz="18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 aç yattım mı kötü kötü rüyalar görürüm nedense.       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22798610"/>
                  </a:ext>
                </a:extLst>
              </a:tr>
              <a:tr h="526429">
                <a:tc>
                  <a:txBody>
                    <a:bodyPr/>
                    <a:lstStyle/>
                    <a:p>
                      <a:r>
                        <a:rPr lang="tr-TR" dirty="0"/>
                        <a:t>Şart ekinden sonra virgül konmaz.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i="1" dirty="0" smtClean="0"/>
                        <a:t>Sinemaya gitmek için karar verirseniz bana</a:t>
                      </a:r>
                      <a:r>
                        <a:rPr lang="tr-TR" i="1" baseline="0" dirty="0" smtClean="0"/>
                        <a:t> telefon edin.</a:t>
                      </a:r>
                      <a:endParaRPr lang="tr-TR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82712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341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10223</TotalTime>
  <Words>3686</Words>
  <Application>Microsoft Office PowerPoint</Application>
  <PresentationFormat>Geniş ekran</PresentationFormat>
  <Paragraphs>580</Paragraphs>
  <Slides>37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6" baseType="lpstr">
      <vt:lpstr>SimSun</vt:lpstr>
      <vt:lpstr>arial</vt:lpstr>
      <vt:lpstr>arial</vt:lpstr>
      <vt:lpstr>Calibri</vt:lpstr>
      <vt:lpstr>Calibri Light</vt:lpstr>
      <vt:lpstr>Times New Roman</vt:lpstr>
      <vt:lpstr>Times New Roman</vt:lpstr>
      <vt:lpstr>Wingdings</vt:lpstr>
      <vt:lpstr>Office Teması</vt:lpstr>
      <vt:lpstr>Noktalama İşaretleri</vt:lpstr>
      <vt:lpstr>PowerPoint Sunusu</vt:lpstr>
      <vt:lpstr>PowerPoint Sunusu</vt:lpstr>
      <vt:lpstr>         1. NOKTA (.)</vt:lpstr>
      <vt:lpstr>         1. NOKTA (.)</vt:lpstr>
      <vt:lpstr>PowerPoint Sunusu</vt:lpstr>
      <vt:lpstr>     VİRGÜL (,)  : Virgül, anlama doğrudan etki eden ve cümlede karışmayı önleyen ayırıcı işarettir. </vt:lpstr>
      <vt:lpstr>   VİRGÜL (,)</vt:lpstr>
      <vt:lpstr>   VİRGÜL (,)</vt:lpstr>
      <vt:lpstr>PowerPoint Sunusu</vt:lpstr>
      <vt:lpstr>PowerPoint Sunusu</vt:lpstr>
      <vt:lpstr>PowerPoint Sunusu</vt:lpstr>
      <vt:lpstr> İki nokta, kendinden sonra bir açıklama ya da birkaç örnek geldiğini bildirir. Bunun dışında söyleyişi etkili kılmak için de  iki nokta kullanılır. </vt:lpstr>
      <vt:lpstr> İKİ NOKTA (:)</vt:lpstr>
      <vt:lpstr> İKİ NOKTA (:)</vt:lpstr>
      <vt:lpstr>  Sözün istenmeyen şekilde bitmesini, kesik cümlelerde okuyana bırakılan parçayı göstermede, ayıp karşılanan kelimelerin yerine, metinlerin okunamayan yerlerini göstermede kullanılan yardımcı işarettir.</vt:lpstr>
      <vt:lpstr>PowerPoint Sunusu</vt:lpstr>
      <vt:lpstr>PowerPoint Sunusu</vt:lpstr>
      <vt:lpstr>7. ÜNLEM İŞARETİ (!)  </vt:lpstr>
      <vt:lpstr>PowerPoint Sunusu</vt:lpstr>
      <vt:lpstr>PowerPoint Sunusu</vt:lpstr>
      <vt:lpstr>PowerPoint Sunusu</vt:lpstr>
      <vt:lpstr>9. TIRNAK İŞARETİ (‘’…’’): Metin içinde vurgulama amacıyla kullanılır.</vt:lpstr>
      <vt:lpstr>10. TEK TIRNAK İŞARETİ ( ‘…’ ):</vt:lpstr>
      <vt:lpstr>PowerPoint Sunusu</vt:lpstr>
      <vt:lpstr>PowerPoint Sunusu</vt:lpstr>
      <vt:lpstr>PowerPoint Sunusu</vt:lpstr>
      <vt:lpstr>12. KÖŞELİ AYRAÇ  ( [ ] )</vt:lpstr>
      <vt:lpstr>PowerPoint Sunusu</vt:lpstr>
      <vt:lpstr>    KESME İŞARETİ (’)</vt:lpstr>
      <vt:lpstr>    KESME İŞARETİ (’)</vt:lpstr>
      <vt:lpstr>    KESME İŞARETİ (’)</vt:lpstr>
      <vt:lpstr>PowerPoint Sunusu</vt:lpstr>
      <vt:lpstr>PowerPoint Sunusu</vt:lpstr>
      <vt:lpstr>Metin üzerinde eksik olan noktalama işaretlerini yerleştirelim:</vt:lpstr>
      <vt:lpstr>PowerPoint Sunusu</vt:lpstr>
      <vt:lpstr> YARARLANILAN KAYNAKLAR: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PARAGRAF OLUŞTURMA</dc:title>
  <dc:creator>melike özyurt</dc:creator>
  <cp:lastModifiedBy>Kevser CANDEMİR</cp:lastModifiedBy>
  <cp:revision>580</cp:revision>
  <dcterms:created xsi:type="dcterms:W3CDTF">2019-06-11T14:11:54Z</dcterms:created>
  <dcterms:modified xsi:type="dcterms:W3CDTF">2020-10-12T20:54:55Z</dcterms:modified>
</cp:coreProperties>
</file>