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82" r:id="rId20"/>
    <p:sldId id="275" r:id="rId21"/>
    <p:sldId id="276" r:id="rId22"/>
    <p:sldId id="277" r:id="rId23"/>
    <p:sldId id="278" r:id="rId24"/>
    <p:sldId id="283" r:id="rId25"/>
    <p:sldId id="279" r:id="rId26"/>
    <p:sldId id="280" r:id="rId27"/>
    <p:sldId id="284" r:id="rId28"/>
    <p:sldId id="281" r:id="rId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946" y="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tr-TR" smtClean="0"/>
              <a:t>Asıl başlık stili için tıklatın</a:t>
            </a:r>
            <a:endParaRPr kumimoji="0" lang="en-US"/>
          </a:p>
        </p:txBody>
      </p:sp>
      <p:sp>
        <p:nvSpPr>
          <p:cNvPr id="28" name="27 Veri Yer Tutucusu"/>
          <p:cNvSpPr>
            <a:spLocks noGrp="1"/>
          </p:cNvSpPr>
          <p:nvPr>
            <p:ph type="dt" sz="half" idx="10"/>
          </p:nvPr>
        </p:nvSpPr>
        <p:spPr/>
        <p:txBody>
          <a:bodyPr/>
          <a:lstStyle/>
          <a:p>
            <a:fld id="{2B492FEB-DAB0-4A92-B070-5C0C02F45F31}" type="datetimeFigureOut">
              <a:rPr lang="tr-TR" smtClean="0"/>
              <a:t>13.10.2020</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a:lstStyle/>
          <a:p>
            <a:fld id="{07E49D31-7660-475A-B53E-363962E7FD50}" type="slidenum">
              <a:rPr lang="tr-TR" smtClean="0"/>
              <a:t>‹#›</a:t>
            </a:fld>
            <a:endParaRPr lang="tr-TR"/>
          </a:p>
        </p:txBody>
      </p:sp>
      <p:sp>
        <p:nvSpPr>
          <p:cNvPr id="9" name="8 Alt Başlık"/>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B492FEB-DAB0-4A92-B070-5C0C02F45F31}" type="datetimeFigureOut">
              <a:rPr lang="tr-TR" smtClean="0"/>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7E49D31-7660-475A-B53E-363962E7FD5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B492FEB-DAB0-4A92-B070-5C0C02F45F31}" type="datetimeFigureOut">
              <a:rPr lang="tr-TR" smtClean="0"/>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7E49D31-7660-475A-B53E-363962E7FD50}"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B492FEB-DAB0-4A92-B070-5C0C02F45F31}" type="datetimeFigureOut">
              <a:rPr lang="tr-TR" smtClean="0"/>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7E49D31-7660-475A-B53E-363962E7FD50}"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3">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2B492FEB-DAB0-4A92-B070-5C0C02F45F31}" type="datetimeFigureOut">
              <a:rPr lang="tr-TR" smtClean="0"/>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a:xfrm>
            <a:off x="7924800" y="6416675"/>
            <a:ext cx="762000" cy="365125"/>
          </a:xfrm>
        </p:spPr>
        <p:txBody>
          <a:bodyPr/>
          <a:lstStyle/>
          <a:p>
            <a:fld id="{07E49D31-7660-475A-B53E-363962E7FD50}"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2B492FEB-DAB0-4A92-B070-5C0C02F45F31}" type="datetimeFigureOut">
              <a:rPr lang="tr-TR" smtClean="0"/>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7E49D31-7660-475A-B53E-363962E7FD50}"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2B492FEB-DAB0-4A92-B070-5C0C02F45F31}" type="datetimeFigureOut">
              <a:rPr lang="tr-TR" smtClean="0"/>
              <a:t>13.10.2020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7E49D31-7660-475A-B53E-363962E7FD50}"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2B492FEB-DAB0-4A92-B070-5C0C02F45F31}" type="datetimeFigureOut">
              <a:rPr lang="tr-TR" smtClean="0"/>
              <a:t>13.10.2020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7E49D31-7660-475A-B53E-363962E7FD50}"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B492FEB-DAB0-4A92-B070-5C0C02F45F31}" type="datetimeFigureOut">
              <a:rPr lang="tr-TR" smtClean="0"/>
              <a:t>13.10.2020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7E49D31-7660-475A-B53E-363962E7FD5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2B492FEB-DAB0-4A92-B070-5C0C02F45F31}" type="datetimeFigureOut">
              <a:rPr lang="tr-TR" smtClean="0"/>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7E49D31-7660-475A-B53E-363962E7FD50}"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4" name="3 Metin Yer Tutucusu"/>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2B492FEB-DAB0-4A92-B070-5C0C02F45F31}" type="datetimeFigureOut">
              <a:rPr lang="tr-TR" smtClean="0"/>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7E49D31-7660-475A-B53E-363962E7FD50}"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B492FEB-DAB0-4A92-B070-5C0C02F45F31}" type="datetimeFigureOut">
              <a:rPr lang="tr-TR" smtClean="0"/>
              <a:t>13.10.2020</a:t>
            </a:fld>
            <a:endParaRPr lang="tr-TR"/>
          </a:p>
        </p:txBody>
      </p:sp>
      <p:sp>
        <p:nvSpPr>
          <p:cNvPr id="3" name="2 Altbilgi Yer Tutucusu"/>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tr-TR"/>
          </a:p>
        </p:txBody>
      </p:sp>
      <p:sp>
        <p:nvSpPr>
          <p:cNvPr id="23" name="22 Slayt Numarası Yer Tutucusu"/>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7E49D31-7660-475A-B53E-363962E7FD50}"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428604"/>
            <a:ext cx="8229600" cy="1143000"/>
          </a:xfrm>
        </p:spPr>
        <p:txBody>
          <a:bodyPr>
            <a:normAutofit/>
          </a:bodyPr>
          <a:lstStyle/>
          <a:p>
            <a:r>
              <a:rPr lang="tr-TR" sz="5400" dirty="0" smtClean="0">
                <a:solidFill>
                  <a:srgbClr val="FF0000"/>
                </a:solidFill>
              </a:rPr>
              <a:t>Etkinlikler</a:t>
            </a:r>
            <a:endParaRPr lang="tr-TR" sz="5400" dirty="0">
              <a:solidFill>
                <a:srgbClr val="FF0000"/>
              </a:solidFill>
            </a:endParaRPr>
          </a:p>
        </p:txBody>
      </p:sp>
      <p:sp>
        <p:nvSpPr>
          <p:cNvPr id="4" name="3 İçerik Yer Tutucusu"/>
          <p:cNvSpPr>
            <a:spLocks noGrp="1"/>
          </p:cNvSpPr>
          <p:nvPr>
            <p:ph idx="1"/>
          </p:nvPr>
        </p:nvSpPr>
        <p:spPr>
          <a:xfrm>
            <a:off x="142844" y="1600200"/>
            <a:ext cx="8786874" cy="4709160"/>
          </a:xfrm>
        </p:spPr>
        <p:txBody>
          <a:bodyPr>
            <a:normAutofit/>
          </a:bodyPr>
          <a:lstStyle/>
          <a:p>
            <a:pPr algn="just">
              <a:lnSpc>
                <a:spcPct val="150000"/>
              </a:lnSpc>
              <a:buNone/>
            </a:pPr>
            <a:r>
              <a:rPr lang="tr-TR" sz="3600" b="1" dirty="0" smtClean="0">
                <a:latin typeface="Arial" pitchFamily="34" charset="0"/>
                <a:cs typeface="Arial" pitchFamily="34" charset="0"/>
              </a:rPr>
              <a:t>1. Aşağıdaki cümlelerde hangi gönderim biçimi kullanılmıştır?</a:t>
            </a:r>
          </a:p>
          <a:p>
            <a:pPr algn="just">
              <a:lnSpc>
                <a:spcPct val="150000"/>
              </a:lnSpc>
              <a:buNone/>
            </a:pPr>
            <a:r>
              <a:rPr lang="tr-TR" sz="3600" b="1" dirty="0" smtClean="0">
                <a:latin typeface="Arial" pitchFamily="34" charset="0"/>
                <a:cs typeface="Arial" pitchFamily="34" charset="0"/>
              </a:rPr>
              <a:t>	"Hasan sürekli şiir yazardı. Ancak onun şiirlerini biz beğenmezdik."</a:t>
            </a:r>
          </a:p>
          <a:p>
            <a:pPr algn="just">
              <a:lnSpc>
                <a:spcPct val="150000"/>
              </a:lnSpc>
              <a:buNone/>
            </a:pPr>
            <a:endParaRPr lang="tr-TR" sz="3600" b="1" dirty="0" smtClean="0">
              <a:latin typeface="Arial" pitchFamily="34" charset="0"/>
              <a:cs typeface="Arial" pitchFamily="34" charset="0"/>
            </a:endParaRPr>
          </a:p>
          <a:p>
            <a:pPr algn="just">
              <a:lnSpc>
                <a:spcPct val="150000"/>
              </a:lnSpc>
              <a:buNone/>
            </a:pPr>
            <a:endParaRPr lang="tr-TR" sz="3600" b="1" dirty="0">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2844" y="1935480"/>
            <a:ext cx="8858312" cy="4389120"/>
          </a:xfrm>
        </p:spPr>
        <p:txBody>
          <a:bodyPr>
            <a:normAutofit/>
          </a:bodyPr>
          <a:lstStyle/>
          <a:p>
            <a:pPr algn="just">
              <a:lnSpc>
                <a:spcPct val="150000"/>
              </a:lnSpc>
              <a:buNone/>
            </a:pPr>
            <a:r>
              <a:rPr lang="tr-TR" sz="3600" dirty="0" smtClean="0">
                <a:latin typeface="Arial" pitchFamily="34" charset="0"/>
                <a:cs typeface="Arial" pitchFamily="34" charset="0"/>
              </a:rPr>
              <a:t>	</a:t>
            </a:r>
            <a:r>
              <a:rPr lang="tr-TR" sz="3600" b="1" dirty="0" smtClean="0">
                <a:latin typeface="Arial" pitchFamily="34" charset="0"/>
                <a:cs typeface="Arial" pitchFamily="34" charset="0"/>
              </a:rPr>
              <a:t>Yanıt-5:</a:t>
            </a:r>
            <a:r>
              <a:rPr lang="tr-TR" sz="3600" dirty="0" smtClean="0">
                <a:latin typeface="Arial" pitchFamily="34" charset="0"/>
                <a:cs typeface="Arial" pitchFamily="34" charset="0"/>
              </a:rPr>
              <a:t> Hem art gönderim hem ön gönderim sayesinde metnin anlaşılırlığı ve akıcılığı sağlanır. Gönderim unsurları çeşitli unsurlarla yapılır.</a:t>
            </a:r>
          </a:p>
          <a:p>
            <a:pPr algn="just">
              <a:lnSpc>
                <a:spcPct val="150000"/>
              </a:lnSpc>
              <a:buNone/>
            </a:pPr>
            <a:endParaRPr lang="tr-TR" sz="3600"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1360" y="571480"/>
            <a:ext cx="9144000" cy="4389120"/>
          </a:xfrm>
        </p:spPr>
        <p:txBody>
          <a:bodyPr>
            <a:noAutofit/>
          </a:bodyPr>
          <a:lstStyle/>
          <a:p>
            <a:pPr algn="just">
              <a:lnSpc>
                <a:spcPct val="150000"/>
              </a:lnSpc>
              <a:buNone/>
            </a:pPr>
            <a:r>
              <a:rPr lang="tr-TR" sz="3600" dirty="0" smtClean="0">
                <a:latin typeface="Arial" pitchFamily="34" charset="0"/>
                <a:cs typeface="Arial" pitchFamily="34" charset="0"/>
              </a:rPr>
              <a:t>	6.  Aşağıdaki cümleler birbirine metinsel ölçütlerden hangi tutarlılık bağlantısıyla bağlanmış olabilir?</a:t>
            </a:r>
          </a:p>
          <a:p>
            <a:pPr algn="just">
              <a:lnSpc>
                <a:spcPct val="150000"/>
              </a:lnSpc>
              <a:buNone/>
            </a:pPr>
            <a:r>
              <a:rPr lang="tr-TR" sz="3600" dirty="0" smtClean="0">
                <a:latin typeface="Arial" pitchFamily="34" charset="0"/>
                <a:cs typeface="Arial" pitchFamily="34" charset="0"/>
              </a:rPr>
              <a:t>	– Fırat, ders sonrası hemen hastaneye gitti.</a:t>
            </a:r>
          </a:p>
          <a:p>
            <a:pPr algn="just">
              <a:lnSpc>
                <a:spcPct val="150000"/>
              </a:lnSpc>
              <a:buNone/>
            </a:pPr>
            <a:r>
              <a:rPr lang="tr-TR" sz="3600" dirty="0" smtClean="0">
                <a:latin typeface="Arial" pitchFamily="34" charset="0"/>
                <a:cs typeface="Arial" pitchFamily="34" charset="0"/>
              </a:rPr>
              <a:t>	– Başı ağrıyordu ve gözleri kararıyordu.</a:t>
            </a:r>
          </a:p>
          <a:p>
            <a:pPr algn="just">
              <a:lnSpc>
                <a:spcPct val="150000"/>
              </a:lnSpc>
              <a:buNone/>
            </a:pPr>
            <a:endParaRPr lang="tr-TR" sz="3600"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428736"/>
            <a:ext cx="8786874" cy="4389120"/>
          </a:xfrm>
        </p:spPr>
        <p:txBody>
          <a:bodyPr>
            <a:normAutofit/>
          </a:bodyPr>
          <a:lstStyle/>
          <a:p>
            <a:pPr algn="just">
              <a:lnSpc>
                <a:spcPct val="150000"/>
              </a:lnSpc>
              <a:buNone/>
            </a:pPr>
            <a:r>
              <a:rPr lang="tr-TR" sz="3600" dirty="0" smtClean="0">
                <a:latin typeface="Arial" pitchFamily="34" charset="0"/>
                <a:cs typeface="Arial" pitchFamily="34" charset="0"/>
              </a:rPr>
              <a:t>	</a:t>
            </a:r>
            <a:r>
              <a:rPr lang="tr-TR" sz="3600" b="1" dirty="0" smtClean="0">
                <a:latin typeface="Arial" pitchFamily="34" charset="0"/>
                <a:cs typeface="Arial" pitchFamily="34" charset="0"/>
              </a:rPr>
              <a:t>Yanıt-6:</a:t>
            </a:r>
            <a:r>
              <a:rPr lang="tr-TR" sz="3600" dirty="0" smtClean="0">
                <a:latin typeface="Arial" pitchFamily="34" charset="0"/>
                <a:cs typeface="Arial" pitchFamily="34" charset="0"/>
              </a:rPr>
              <a:t> İkinci cümle ilk cümleye «neden» bağlantısıyla bağlanmıştır.</a:t>
            </a:r>
          </a:p>
          <a:p>
            <a:pPr algn="just">
              <a:lnSpc>
                <a:spcPct val="150000"/>
              </a:lnSpc>
              <a:buNone/>
            </a:pPr>
            <a:r>
              <a:rPr lang="tr-TR" sz="3600" dirty="0" smtClean="0">
                <a:latin typeface="Arial" pitchFamily="34" charset="0"/>
                <a:cs typeface="Arial" pitchFamily="34" charset="0"/>
              </a:rPr>
              <a:t>	Bu örnekte bütüncül tutarlılık görülmektedir.</a:t>
            </a:r>
          </a:p>
          <a:p>
            <a:pPr algn="just">
              <a:lnSpc>
                <a:spcPct val="150000"/>
              </a:lnSpc>
              <a:buNone/>
            </a:pPr>
            <a:endParaRPr lang="tr-TR" sz="3600"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071546"/>
            <a:ext cx="8929718" cy="4389120"/>
          </a:xfrm>
        </p:spPr>
        <p:txBody>
          <a:bodyPr>
            <a:noAutofit/>
          </a:bodyPr>
          <a:lstStyle/>
          <a:p>
            <a:pPr algn="just">
              <a:lnSpc>
                <a:spcPct val="150000"/>
              </a:lnSpc>
              <a:buNone/>
            </a:pPr>
            <a:r>
              <a:rPr lang="tr-TR" sz="3200" dirty="0" smtClean="0">
                <a:latin typeface="Arial" pitchFamily="34" charset="0"/>
                <a:cs typeface="Arial" pitchFamily="34" charset="0"/>
              </a:rPr>
              <a:t>	7. Aşağıdaki metnin bağlantı </a:t>
            </a:r>
            <a:r>
              <a:rPr lang="tr-TR" sz="3200" dirty="0" err="1" smtClean="0">
                <a:latin typeface="Arial" pitchFamily="34" charset="0"/>
                <a:cs typeface="Arial" pitchFamily="34" charset="0"/>
              </a:rPr>
              <a:t>ögeleri</a:t>
            </a:r>
            <a:r>
              <a:rPr lang="tr-TR" sz="3200" dirty="0" smtClean="0">
                <a:latin typeface="Arial" pitchFamily="34" charset="0"/>
                <a:cs typeface="Arial" pitchFamily="34" charset="0"/>
              </a:rPr>
              <a:t> için ne söylenebilir?</a:t>
            </a:r>
          </a:p>
          <a:p>
            <a:pPr algn="just">
              <a:lnSpc>
                <a:spcPct val="150000"/>
              </a:lnSpc>
              <a:buNone/>
            </a:pPr>
            <a:r>
              <a:rPr lang="tr-TR" sz="3200" dirty="0" smtClean="0">
                <a:latin typeface="Arial" pitchFamily="34" charset="0"/>
                <a:cs typeface="Arial" pitchFamily="34" charset="0"/>
              </a:rPr>
              <a:t>	"Artık kışlar eskisi gibi soğuk geçmiyor. Bilim adamları küresel ısınmanın birçok olumsuz etkisi olduğunu söylüyorlar. Okyanuslardaki adalar birkaç yıla kadar sular altında kalacakmış (…)"</a:t>
            </a:r>
          </a:p>
          <a:p>
            <a:pPr algn="just">
              <a:lnSpc>
                <a:spcPct val="150000"/>
              </a:lnSpc>
              <a:buNone/>
            </a:pPr>
            <a:endParaRPr lang="tr-TR" sz="3200"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346" y="642918"/>
            <a:ext cx="9144064" cy="4389120"/>
          </a:xfrm>
        </p:spPr>
        <p:txBody>
          <a:bodyPr>
            <a:noAutofit/>
          </a:bodyPr>
          <a:lstStyle/>
          <a:p>
            <a:pPr algn="just">
              <a:lnSpc>
                <a:spcPct val="150000"/>
              </a:lnSpc>
              <a:buNone/>
            </a:pPr>
            <a:r>
              <a:rPr lang="tr-TR" sz="3600" dirty="0" smtClean="0">
                <a:latin typeface="Arial" pitchFamily="34" charset="0"/>
                <a:cs typeface="Arial" pitchFamily="34" charset="0"/>
              </a:rPr>
              <a:t>	</a:t>
            </a:r>
            <a:r>
              <a:rPr lang="tr-TR" sz="3600" b="1" dirty="0" smtClean="0">
                <a:latin typeface="Arial" pitchFamily="34" charset="0"/>
                <a:cs typeface="Arial" pitchFamily="34" charset="0"/>
              </a:rPr>
              <a:t>Yanıt-7:</a:t>
            </a:r>
            <a:r>
              <a:rPr lang="tr-TR" sz="3600" dirty="0" smtClean="0">
                <a:latin typeface="Arial" pitchFamily="34" charset="0"/>
                <a:cs typeface="Arial" pitchFamily="34" charset="0"/>
              </a:rPr>
              <a:t> Yukarıdaki metinde hiçbir art gönderim ve bağlantı </a:t>
            </a:r>
            <a:r>
              <a:rPr lang="tr-TR" sz="3600" dirty="0" err="1" smtClean="0">
                <a:latin typeface="Arial" pitchFamily="34" charset="0"/>
                <a:cs typeface="Arial" pitchFamily="34" charset="0"/>
              </a:rPr>
              <a:t>ögesi</a:t>
            </a:r>
            <a:r>
              <a:rPr lang="tr-TR" sz="3600" dirty="0" smtClean="0">
                <a:latin typeface="Arial" pitchFamily="34" charset="0"/>
                <a:cs typeface="Arial" pitchFamily="34" charset="0"/>
              </a:rPr>
              <a:t> içermeyen bir tümce dizisi var, yazanın okuyanların dış dünya gerçekleriyle ilgili bilgileriyle bütünleşip birbirlerine eklenerek, kendi içinde bir anlam bütünlüğü oluşturulmaktadır.</a:t>
            </a:r>
          </a:p>
          <a:p>
            <a:pPr algn="just">
              <a:lnSpc>
                <a:spcPct val="150000"/>
              </a:lnSpc>
              <a:buNone/>
            </a:pPr>
            <a:endParaRPr lang="tr-TR" sz="3600"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346" y="428604"/>
            <a:ext cx="9144064" cy="4389120"/>
          </a:xfrm>
        </p:spPr>
        <p:txBody>
          <a:bodyPr>
            <a:noAutofit/>
          </a:bodyPr>
          <a:lstStyle/>
          <a:p>
            <a:pPr algn="just">
              <a:lnSpc>
                <a:spcPct val="150000"/>
              </a:lnSpc>
              <a:buNone/>
            </a:pPr>
            <a:r>
              <a:rPr lang="tr-TR" sz="3600" dirty="0" smtClean="0">
                <a:latin typeface="Arial" pitchFamily="34" charset="0"/>
                <a:cs typeface="Arial" pitchFamily="34" charset="0"/>
              </a:rPr>
              <a:t>	8. Aşağıdakilerden hangisi metinsellik ölçütlerinden biri </a:t>
            </a:r>
            <a:r>
              <a:rPr lang="tr-TR" sz="3600" u="sng" dirty="0" smtClean="0">
                <a:latin typeface="Arial" pitchFamily="34" charset="0"/>
                <a:cs typeface="Arial" pitchFamily="34" charset="0"/>
              </a:rPr>
              <a:t>değildir?</a:t>
            </a:r>
          </a:p>
          <a:p>
            <a:pPr algn="just">
              <a:lnSpc>
                <a:spcPct val="150000"/>
              </a:lnSpc>
              <a:buNone/>
            </a:pPr>
            <a:r>
              <a:rPr lang="tr-TR" sz="3600" dirty="0" smtClean="0">
                <a:latin typeface="Arial" pitchFamily="34" charset="0"/>
                <a:cs typeface="Arial" pitchFamily="34" charset="0"/>
              </a:rPr>
              <a:t>	A. Duruma uygunluk</a:t>
            </a:r>
          </a:p>
          <a:p>
            <a:pPr algn="just">
              <a:lnSpc>
                <a:spcPct val="150000"/>
              </a:lnSpc>
              <a:buNone/>
            </a:pPr>
            <a:r>
              <a:rPr lang="tr-TR" sz="3600" dirty="0" smtClean="0">
                <a:latin typeface="Arial" pitchFamily="34" charset="0"/>
                <a:cs typeface="Arial" pitchFamily="34" charset="0"/>
              </a:rPr>
              <a:t>	B. Tutarlılık</a:t>
            </a:r>
          </a:p>
          <a:p>
            <a:pPr algn="just">
              <a:lnSpc>
                <a:spcPct val="150000"/>
              </a:lnSpc>
              <a:buNone/>
            </a:pPr>
            <a:r>
              <a:rPr lang="tr-TR" sz="3600" dirty="0" smtClean="0">
                <a:latin typeface="Arial" pitchFamily="34" charset="0"/>
                <a:cs typeface="Arial" pitchFamily="34" charset="0"/>
              </a:rPr>
              <a:t>	C. Kabul edilebilirlik</a:t>
            </a:r>
          </a:p>
          <a:p>
            <a:pPr algn="just">
              <a:lnSpc>
                <a:spcPct val="150000"/>
              </a:lnSpc>
              <a:buNone/>
            </a:pPr>
            <a:r>
              <a:rPr lang="tr-TR" sz="3600" dirty="0" smtClean="0">
                <a:latin typeface="Arial" pitchFamily="34" charset="0"/>
                <a:cs typeface="Arial" pitchFamily="34" charset="0"/>
              </a:rPr>
              <a:t>	D. Seçicilik</a:t>
            </a:r>
          </a:p>
          <a:p>
            <a:pPr algn="just">
              <a:lnSpc>
                <a:spcPct val="150000"/>
              </a:lnSpc>
              <a:buNone/>
            </a:pPr>
            <a:r>
              <a:rPr lang="tr-TR" sz="3600" dirty="0" smtClean="0">
                <a:latin typeface="Arial" pitchFamily="34" charset="0"/>
                <a:cs typeface="Arial" pitchFamily="34" charset="0"/>
              </a:rPr>
              <a:t>	E. Bilgilendiricilik</a:t>
            </a:r>
          </a:p>
          <a:p>
            <a:pPr algn="just">
              <a:lnSpc>
                <a:spcPct val="150000"/>
              </a:lnSpc>
              <a:buNone/>
            </a:pPr>
            <a:endParaRPr lang="tr-TR" sz="3600"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357298"/>
            <a:ext cx="8229600" cy="4389120"/>
          </a:xfrm>
        </p:spPr>
        <p:txBody>
          <a:bodyPr>
            <a:normAutofit/>
          </a:bodyPr>
          <a:lstStyle/>
          <a:p>
            <a:pPr algn="just">
              <a:buNone/>
            </a:pPr>
            <a:r>
              <a:rPr lang="tr-TR" sz="3600" b="1" dirty="0" smtClean="0">
                <a:latin typeface="Arial" pitchFamily="34" charset="0"/>
                <a:cs typeface="Arial" pitchFamily="34" charset="0"/>
              </a:rPr>
              <a:t>Yanıt-8:</a:t>
            </a:r>
            <a:r>
              <a:rPr lang="tr-TR" sz="3600" dirty="0" smtClean="0">
                <a:latin typeface="Arial" pitchFamily="34" charset="0"/>
                <a:cs typeface="Arial" pitchFamily="34" charset="0"/>
              </a:rPr>
              <a:t> D Seçicilik</a:t>
            </a:r>
            <a:endParaRPr lang="tr-TR" sz="3600" dirty="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00200"/>
            <a:ext cx="8229600" cy="1900238"/>
          </a:xfrm>
        </p:spPr>
        <p:txBody>
          <a:bodyPr>
            <a:normAutofit/>
          </a:bodyPr>
          <a:lstStyle/>
          <a:p>
            <a:pPr algn="just">
              <a:buNone/>
            </a:pPr>
            <a:r>
              <a:rPr lang="tr-TR" sz="3600" dirty="0" smtClean="0">
                <a:latin typeface="Arial" pitchFamily="34" charset="0"/>
                <a:cs typeface="Arial" pitchFamily="34" charset="0"/>
              </a:rPr>
              <a:t>9. Bağlaşıklık nedir?</a:t>
            </a:r>
            <a:endParaRPr lang="tr-TR" sz="3600" dirty="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346" y="500042"/>
            <a:ext cx="9358346" cy="4389120"/>
          </a:xfrm>
        </p:spPr>
        <p:txBody>
          <a:bodyPr>
            <a:noAutofit/>
          </a:bodyPr>
          <a:lstStyle/>
          <a:p>
            <a:pPr algn="just">
              <a:buNone/>
            </a:pPr>
            <a:r>
              <a:rPr lang="tr-TR" sz="3600" b="1" dirty="0" smtClean="0">
                <a:latin typeface="Arial" pitchFamily="34" charset="0"/>
                <a:cs typeface="Arial" pitchFamily="34" charset="0"/>
              </a:rPr>
              <a:t>	Yanıt-9:</a:t>
            </a:r>
            <a:r>
              <a:rPr lang="tr-TR" sz="3600" dirty="0" smtClean="0">
                <a:latin typeface="Arial" pitchFamily="34" charset="0"/>
                <a:cs typeface="Arial" pitchFamily="34" charset="0"/>
              </a:rPr>
              <a:t> Bağlaşıklık metin tümceleri arasındaki bağı sağlayan dilbilgisel ve sözcüksel bağıntıdır. Bu ilişki yoluyla metin tümceleri birbiriyle birleşerek bir birim-bütün olarak metni biçimlendirir. Bağlaşıklık doğası gereği, metin tümcelerinin parçalarını hem dilbilgisel hem de sözcüksel olarak iki yönlü birbirine bağlar. Ürün metindeki bileşenler dilbilgisel biçimler ve uzlaşmalarla birbirine bağlıdır. </a:t>
            </a:r>
            <a:endParaRPr lang="tr-TR" sz="3600" dirty="0">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071546"/>
            <a:ext cx="9144000" cy="4709160"/>
          </a:xfrm>
        </p:spPr>
        <p:txBody>
          <a:bodyPr>
            <a:noAutofit/>
          </a:bodyPr>
          <a:lstStyle/>
          <a:p>
            <a:pPr lvl="0" algn="just">
              <a:buClr>
                <a:prstClr val="white">
                  <a:shade val="95000"/>
                </a:prstClr>
              </a:buClr>
              <a:buNone/>
            </a:pPr>
            <a:r>
              <a:rPr lang="tr-TR" sz="3600" dirty="0" smtClean="0">
                <a:solidFill>
                  <a:prstClr val="white"/>
                </a:solidFill>
                <a:latin typeface="Arial" pitchFamily="34" charset="0"/>
                <a:cs typeface="Arial" pitchFamily="34" charset="0"/>
              </a:rPr>
              <a:t>	Bir diğer deyişle, bir dil kullanıcısının dilin sözdizimine ilişkin bilgisi metinde bağlaşıklık bağıntısını yapılandırmasında önemli bir rol oynar. Tümceler birbirine bağlandığı için bir tümcenin yorumu, ya bir önceki tümcedeki bazı öğelerle bağıntılıdır ya da önceki öğeler genellikle de önceki tümce hakkında bilgi verir.</a:t>
            </a:r>
          </a:p>
          <a:p>
            <a:endParaRPr lang="tr-TR"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928670"/>
            <a:ext cx="8929718" cy="4389120"/>
          </a:xfrm>
        </p:spPr>
        <p:txBody>
          <a:bodyPr>
            <a:normAutofit/>
          </a:bodyPr>
          <a:lstStyle/>
          <a:p>
            <a:pPr algn="just">
              <a:lnSpc>
                <a:spcPct val="150000"/>
              </a:lnSpc>
              <a:buNone/>
            </a:pPr>
            <a:r>
              <a:rPr lang="tr-TR" sz="3600" b="1" dirty="0" smtClean="0">
                <a:latin typeface="Arial" pitchFamily="34" charset="0"/>
                <a:cs typeface="Arial" pitchFamily="34" charset="0"/>
              </a:rPr>
              <a:t>Yanıt-1: </a:t>
            </a:r>
          </a:p>
          <a:p>
            <a:pPr algn="just">
              <a:lnSpc>
                <a:spcPct val="150000"/>
              </a:lnSpc>
              <a:buNone/>
            </a:pPr>
            <a:r>
              <a:rPr lang="tr-TR" sz="3600" dirty="0" smtClean="0">
                <a:latin typeface="Arial" pitchFamily="34" charset="0"/>
                <a:cs typeface="Arial" pitchFamily="34" charset="0"/>
              </a:rPr>
              <a:t>	Art gönderim biçimi kullanılmıştır çünkü; isim, kendisi için kullanılan adıldan öncedir.</a:t>
            </a:r>
          </a:p>
          <a:p>
            <a:pPr algn="just">
              <a:lnSpc>
                <a:spcPct val="150000"/>
              </a:lnSpc>
              <a:buNone/>
            </a:pPr>
            <a:endParaRPr lang="tr-TR" sz="3600" dirty="0">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buNone/>
            </a:pPr>
            <a:r>
              <a:rPr lang="tr-TR" sz="3600" dirty="0" smtClean="0">
                <a:latin typeface="Arial" pitchFamily="34" charset="0"/>
                <a:cs typeface="Arial" pitchFamily="34" charset="0"/>
              </a:rPr>
              <a:t>10. Bağdaşıklık nedir?</a:t>
            </a:r>
          </a:p>
          <a:p>
            <a:pPr algn="just">
              <a:buNone/>
            </a:pPr>
            <a:endParaRPr lang="tr-TR" sz="3600" dirty="0">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1502" y="857232"/>
            <a:ext cx="9215502" cy="4389120"/>
          </a:xfrm>
        </p:spPr>
        <p:txBody>
          <a:bodyPr>
            <a:noAutofit/>
          </a:bodyPr>
          <a:lstStyle/>
          <a:p>
            <a:pPr algn="just">
              <a:lnSpc>
                <a:spcPct val="150000"/>
              </a:lnSpc>
              <a:buNone/>
            </a:pPr>
            <a:r>
              <a:rPr lang="tr-TR" sz="3600" dirty="0" smtClean="0">
                <a:latin typeface="Arial" pitchFamily="34" charset="0"/>
                <a:cs typeface="Arial" pitchFamily="34" charset="0"/>
              </a:rPr>
              <a:t>	</a:t>
            </a:r>
            <a:r>
              <a:rPr lang="tr-TR" sz="3600" b="1" dirty="0" smtClean="0">
                <a:latin typeface="Arial" pitchFamily="34" charset="0"/>
                <a:cs typeface="Arial" pitchFamily="34" charset="0"/>
              </a:rPr>
              <a:t>Yanıt-10:</a:t>
            </a:r>
            <a:r>
              <a:rPr lang="tr-TR" sz="3600" dirty="0" smtClean="0">
                <a:latin typeface="Arial" pitchFamily="34" charset="0"/>
                <a:cs typeface="Arial" pitchFamily="34" charset="0"/>
              </a:rPr>
              <a:t> Bağdaşıklık, bir metni oluşturan birimler arasındaki dil bilgisel bağlılığı esas alır. Metnin içinde bulunan bağlaçlar, değiştirim </a:t>
            </a:r>
            <a:r>
              <a:rPr lang="tr-TR" sz="3600" dirty="0" err="1" smtClean="0">
                <a:latin typeface="Arial" pitchFamily="34" charset="0"/>
                <a:cs typeface="Arial" pitchFamily="34" charset="0"/>
              </a:rPr>
              <a:t>ögeleri</a:t>
            </a:r>
            <a:r>
              <a:rPr lang="tr-TR" sz="3600" dirty="0" smtClean="0">
                <a:latin typeface="Arial" pitchFamily="34" charset="0"/>
                <a:cs typeface="Arial" pitchFamily="34" charset="0"/>
              </a:rPr>
              <a:t>, </a:t>
            </a:r>
            <a:r>
              <a:rPr lang="tr-TR" sz="3600" dirty="0" err="1" smtClean="0">
                <a:latin typeface="Arial" pitchFamily="34" charset="0"/>
                <a:cs typeface="Arial" pitchFamily="34" charset="0"/>
              </a:rPr>
              <a:t>eksiltili</a:t>
            </a:r>
            <a:r>
              <a:rPr lang="tr-TR" sz="3600" dirty="0" smtClean="0">
                <a:latin typeface="Arial" pitchFamily="34" charset="0"/>
                <a:cs typeface="Arial" pitchFamily="34" charset="0"/>
              </a:rPr>
              <a:t> cümleler, zaman ve kişi ekleri, kelimeler arasındaki ilişkiler bağdaşıklığı sağlar.</a:t>
            </a:r>
          </a:p>
          <a:p>
            <a:pPr algn="just">
              <a:lnSpc>
                <a:spcPct val="150000"/>
              </a:lnSpc>
              <a:buNone/>
            </a:pPr>
            <a:endParaRPr lang="tr-TR" sz="3600" dirty="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2844" y="1935480"/>
            <a:ext cx="8786874" cy="2707966"/>
          </a:xfrm>
        </p:spPr>
        <p:txBody>
          <a:bodyPr>
            <a:normAutofit/>
          </a:bodyPr>
          <a:lstStyle/>
          <a:p>
            <a:pPr algn="just">
              <a:lnSpc>
                <a:spcPct val="150000"/>
              </a:lnSpc>
              <a:buNone/>
            </a:pPr>
            <a:r>
              <a:rPr lang="tr-TR" sz="3600" dirty="0" smtClean="0">
                <a:latin typeface="Arial" pitchFamily="34" charset="0"/>
                <a:cs typeface="Arial" pitchFamily="34" charset="0"/>
              </a:rPr>
              <a:t>11. Metinsellik ölçütlerinden biri olan "metinler </a:t>
            </a:r>
            <a:r>
              <a:rPr lang="tr-TR" sz="3600" dirty="0" err="1" smtClean="0">
                <a:latin typeface="Arial" pitchFamily="34" charset="0"/>
                <a:cs typeface="Arial" pitchFamily="34" charset="0"/>
              </a:rPr>
              <a:t>arasılık</a:t>
            </a:r>
            <a:r>
              <a:rPr lang="tr-TR" sz="3600" dirty="0" smtClean="0">
                <a:latin typeface="Arial" pitchFamily="34" charset="0"/>
                <a:cs typeface="Arial" pitchFamily="34" charset="0"/>
              </a:rPr>
              <a:t>" nedir?</a:t>
            </a:r>
          </a:p>
          <a:p>
            <a:pPr algn="just">
              <a:lnSpc>
                <a:spcPct val="150000"/>
              </a:lnSpc>
              <a:buNone/>
            </a:pPr>
            <a:endParaRPr lang="tr-TR" sz="3600" dirty="0">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0680" y="857232"/>
            <a:ext cx="9144000" cy="4389120"/>
          </a:xfrm>
        </p:spPr>
        <p:txBody>
          <a:bodyPr>
            <a:noAutofit/>
          </a:bodyPr>
          <a:lstStyle/>
          <a:p>
            <a:pPr algn="just">
              <a:lnSpc>
                <a:spcPct val="150000"/>
              </a:lnSpc>
              <a:buNone/>
            </a:pPr>
            <a:r>
              <a:rPr lang="tr-TR" sz="3600" dirty="0" smtClean="0">
                <a:latin typeface="Arial" pitchFamily="34" charset="0"/>
                <a:cs typeface="Arial" pitchFamily="34" charset="0"/>
              </a:rPr>
              <a:t>	</a:t>
            </a:r>
            <a:r>
              <a:rPr lang="tr-TR" sz="3600" b="1" dirty="0" smtClean="0">
                <a:latin typeface="Arial" pitchFamily="34" charset="0"/>
                <a:cs typeface="Arial" pitchFamily="34" charset="0"/>
              </a:rPr>
              <a:t>Yanıt-11:</a:t>
            </a:r>
            <a:r>
              <a:rPr lang="tr-TR" sz="3600" dirty="0" smtClean="0">
                <a:latin typeface="Arial" pitchFamily="34" charset="0"/>
                <a:cs typeface="Arial" pitchFamily="34" charset="0"/>
              </a:rPr>
              <a:t> Metinsellik ölçütlerinden en önemli ilkelerden biridir. Metinler </a:t>
            </a:r>
            <a:r>
              <a:rPr lang="tr-TR" sz="3600" dirty="0" err="1" smtClean="0">
                <a:latin typeface="Arial" pitchFamily="34" charset="0"/>
                <a:cs typeface="Arial" pitchFamily="34" charset="0"/>
              </a:rPr>
              <a:t>arasılık</a:t>
            </a:r>
            <a:r>
              <a:rPr lang="tr-TR" sz="3600" dirty="0" smtClean="0">
                <a:latin typeface="Arial" pitchFamily="34" charset="0"/>
                <a:cs typeface="Arial" pitchFamily="34" charset="0"/>
              </a:rPr>
              <a:t> bir metnin içinde geçen her hangi bir olayın başka bir metne gönderme yapmasıdır. </a:t>
            </a:r>
            <a:endParaRPr lang="tr-TR" sz="3600" dirty="0">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2884" y="928670"/>
            <a:ext cx="9144000" cy="4709160"/>
          </a:xfrm>
        </p:spPr>
        <p:txBody>
          <a:bodyPr>
            <a:normAutofit lnSpcReduction="10000"/>
          </a:bodyPr>
          <a:lstStyle/>
          <a:p>
            <a:pPr algn="just">
              <a:lnSpc>
                <a:spcPct val="150000"/>
              </a:lnSpc>
              <a:buNone/>
            </a:pPr>
            <a:r>
              <a:rPr lang="tr-TR" sz="3600" dirty="0" smtClean="0">
                <a:solidFill>
                  <a:prstClr val="white"/>
                </a:solidFill>
                <a:latin typeface="Arial" pitchFamily="34" charset="0"/>
                <a:cs typeface="Arial" pitchFamily="34" charset="0"/>
              </a:rPr>
              <a:t>	Bir kaynakta bahsedilen olayın farklı karakterle başka kaynakta bahsediliyor olmasıdır. Burada Telmih sanatına da sık sık başvurulur. Hatırlatmalarla farklı kaynaklarla iletişim kurulur. Bu durum metinler </a:t>
            </a:r>
            <a:r>
              <a:rPr lang="tr-TR" sz="3600" dirty="0" err="1" smtClean="0">
                <a:solidFill>
                  <a:prstClr val="white"/>
                </a:solidFill>
                <a:latin typeface="Arial" pitchFamily="34" charset="0"/>
                <a:cs typeface="Arial" pitchFamily="34" charset="0"/>
              </a:rPr>
              <a:t>arasılıkla</a:t>
            </a:r>
            <a:r>
              <a:rPr lang="tr-TR" sz="3600" dirty="0" smtClean="0">
                <a:solidFill>
                  <a:prstClr val="white"/>
                </a:solidFill>
                <a:latin typeface="Arial" pitchFamily="34" charset="0"/>
                <a:cs typeface="Arial" pitchFamily="34" charset="0"/>
              </a:rPr>
              <a:t> açıklanabilir.</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5366" y="293414"/>
            <a:ext cx="9358346" cy="4389120"/>
          </a:xfrm>
        </p:spPr>
        <p:txBody>
          <a:bodyPr>
            <a:noAutofit/>
          </a:bodyPr>
          <a:lstStyle/>
          <a:p>
            <a:pPr algn="just">
              <a:lnSpc>
                <a:spcPct val="150000"/>
              </a:lnSpc>
              <a:buNone/>
            </a:pPr>
            <a:r>
              <a:rPr lang="tr-TR" sz="3600" dirty="0" smtClean="0">
                <a:latin typeface="Arial" pitchFamily="34" charset="0"/>
                <a:cs typeface="Arial" pitchFamily="34" charset="0"/>
              </a:rPr>
              <a:t>	12- Paragrafta her cümle, bir sonrakine mantıklı bir şekilde bağlanarak tutarlılık sağlanmalıdır.</a:t>
            </a:r>
          </a:p>
          <a:p>
            <a:pPr algn="just">
              <a:lnSpc>
                <a:spcPct val="150000"/>
              </a:lnSpc>
              <a:buNone/>
            </a:pPr>
            <a:r>
              <a:rPr lang="tr-TR" sz="3600" dirty="0" smtClean="0">
                <a:latin typeface="Arial" pitchFamily="34" charset="0"/>
                <a:cs typeface="Arial" pitchFamily="34" charset="0"/>
              </a:rPr>
              <a:t>	Aşağıdaki metinde yapısal bir düzen oluşturmak için “karşıt görüş, anahtar kelime tekrarı, zaman,  sebep-sonuç tutarlılığı hangi sözcüklerle sağlanmıştır? </a:t>
            </a:r>
          </a:p>
          <a:p>
            <a:pPr algn="just">
              <a:lnSpc>
                <a:spcPct val="150000"/>
              </a:lnSpc>
            </a:pPr>
            <a:endParaRPr lang="tr-TR" sz="3600" dirty="0" smtClean="0">
              <a:latin typeface="Arial" pitchFamily="34" charset="0"/>
              <a:cs typeface="Arial" pitchFamily="34" charset="0"/>
            </a:endParaRPr>
          </a:p>
          <a:p>
            <a:pPr algn="just">
              <a:lnSpc>
                <a:spcPct val="150000"/>
              </a:lnSpc>
              <a:buNone/>
            </a:pPr>
            <a:r>
              <a:rPr lang="tr-TR" sz="3600" dirty="0" smtClean="0">
                <a:latin typeface="Arial" pitchFamily="34" charset="0"/>
                <a:cs typeface="Arial" pitchFamily="34" charset="0"/>
              </a:rPr>
              <a:t>	</a:t>
            </a:r>
          </a:p>
          <a:p>
            <a:pPr algn="just">
              <a:lnSpc>
                <a:spcPct val="150000"/>
              </a:lnSpc>
              <a:buNone/>
            </a:pPr>
            <a:endParaRPr lang="tr-TR" sz="3600" dirty="0">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39156" y="702484"/>
            <a:ext cx="9144000" cy="4389120"/>
          </a:xfrm>
        </p:spPr>
        <p:txBody>
          <a:bodyPr>
            <a:noAutofit/>
          </a:bodyPr>
          <a:lstStyle/>
          <a:p>
            <a:pPr algn="just">
              <a:lnSpc>
                <a:spcPct val="150000"/>
              </a:lnSpc>
              <a:buNone/>
            </a:pPr>
            <a:r>
              <a:rPr lang="tr-TR" sz="3600" dirty="0" smtClean="0">
                <a:latin typeface="Arial" pitchFamily="34" charset="0"/>
                <a:cs typeface="Arial" pitchFamily="34" charset="0"/>
              </a:rPr>
              <a:t>	“Mercan kayalıkları, dünya yüzeyinin %1’inden daha azını kaplar. Buna rağmen, okyanus türlerinin %25’inden fazlası için bir yaşam alanı sağlarlar. Mercanlar, denizanası gibi küçük, omurgasız hayvanlardır. </a:t>
            </a:r>
            <a:endParaRPr lang="tr-TR" sz="3600" dirty="0">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0" y="714356"/>
            <a:ext cx="9144000" cy="4991816"/>
          </a:xfrm>
          <a:prstGeom prst="rect">
            <a:avLst/>
          </a:prstGeom>
        </p:spPr>
        <p:txBody>
          <a:bodyPr wrap="square">
            <a:spAutoFit/>
          </a:bodyPr>
          <a:lstStyle/>
          <a:p>
            <a:pPr algn="just">
              <a:lnSpc>
                <a:spcPct val="150000"/>
              </a:lnSpc>
            </a:pPr>
            <a:r>
              <a:rPr lang="tr-TR" sz="3600" dirty="0">
                <a:solidFill>
                  <a:prstClr val="white"/>
                </a:solidFill>
                <a:latin typeface="Arial" pitchFamily="34" charset="0"/>
                <a:cs typeface="Arial" pitchFamily="34" charset="0"/>
              </a:rPr>
              <a:t>Mercanlar, sert dış iskeletlerini oluşturmak için kalsiyum karbonat veya kireç taşı üretirler. Mercanlar, öldükten sonra arkalarında kireç taşı iskeletlerini bırakırlar. Böylece yeni mercanların büyümesi için bir temel oluştururlar.”</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428604"/>
            <a:ext cx="8786874" cy="4389120"/>
          </a:xfrm>
        </p:spPr>
        <p:txBody>
          <a:bodyPr>
            <a:noAutofit/>
          </a:bodyPr>
          <a:lstStyle/>
          <a:p>
            <a:pPr algn="just">
              <a:lnSpc>
                <a:spcPct val="150000"/>
              </a:lnSpc>
              <a:buNone/>
            </a:pPr>
            <a:r>
              <a:rPr lang="tr-TR" sz="3600" dirty="0" smtClean="0">
                <a:latin typeface="Arial" pitchFamily="34" charset="0"/>
                <a:cs typeface="Arial" pitchFamily="34" charset="0"/>
              </a:rPr>
              <a:t>	</a:t>
            </a:r>
            <a:r>
              <a:rPr lang="tr-TR" sz="3600" b="1" dirty="0" smtClean="0">
                <a:latin typeface="Arial" pitchFamily="34" charset="0"/>
                <a:cs typeface="Arial" pitchFamily="34" charset="0"/>
              </a:rPr>
              <a:t>Yanıt-12:</a:t>
            </a:r>
          </a:p>
          <a:p>
            <a:pPr algn="just">
              <a:lnSpc>
                <a:spcPct val="150000"/>
              </a:lnSpc>
              <a:buNone/>
            </a:pPr>
            <a:r>
              <a:rPr lang="tr-TR" sz="3600" dirty="0" smtClean="0">
                <a:solidFill>
                  <a:srgbClr val="FF0000"/>
                </a:solidFill>
                <a:latin typeface="Arial" pitchFamily="34" charset="0"/>
                <a:cs typeface="Arial" pitchFamily="34" charset="0"/>
              </a:rPr>
              <a:t>	Karşıt görüş </a:t>
            </a:r>
            <a:r>
              <a:rPr lang="tr-TR" sz="3600" dirty="0" smtClean="0">
                <a:latin typeface="Arial" pitchFamily="34" charset="0"/>
                <a:cs typeface="Arial" pitchFamily="34" charset="0"/>
              </a:rPr>
              <a:t>– buna rağmen</a:t>
            </a:r>
          </a:p>
          <a:p>
            <a:pPr algn="just">
              <a:lnSpc>
                <a:spcPct val="150000"/>
              </a:lnSpc>
              <a:buNone/>
            </a:pPr>
            <a:r>
              <a:rPr lang="tr-TR" sz="3600" dirty="0" smtClean="0">
                <a:solidFill>
                  <a:srgbClr val="FF0000"/>
                </a:solidFill>
                <a:latin typeface="Arial" pitchFamily="34" charset="0"/>
                <a:cs typeface="Arial" pitchFamily="34" charset="0"/>
              </a:rPr>
              <a:t>	Anahtar kelime tekrarı </a:t>
            </a:r>
            <a:r>
              <a:rPr lang="tr-TR" sz="3600" dirty="0" smtClean="0">
                <a:latin typeface="Arial" pitchFamily="34" charset="0"/>
                <a:cs typeface="Arial" pitchFamily="34" charset="0"/>
              </a:rPr>
              <a:t>– mercan kayalıkları, mercanlar, mercanlar</a:t>
            </a:r>
          </a:p>
          <a:p>
            <a:pPr algn="just">
              <a:lnSpc>
                <a:spcPct val="150000"/>
              </a:lnSpc>
              <a:buNone/>
            </a:pPr>
            <a:r>
              <a:rPr lang="tr-TR" sz="3600" dirty="0" smtClean="0">
                <a:solidFill>
                  <a:srgbClr val="FF0000"/>
                </a:solidFill>
                <a:latin typeface="Arial" pitchFamily="34" charset="0"/>
                <a:cs typeface="Arial" pitchFamily="34" charset="0"/>
              </a:rPr>
              <a:t>	Zaman</a:t>
            </a:r>
            <a:r>
              <a:rPr lang="tr-TR" sz="3600" dirty="0" smtClean="0">
                <a:latin typeface="Arial" pitchFamily="34" charset="0"/>
                <a:cs typeface="Arial" pitchFamily="34" charset="0"/>
              </a:rPr>
              <a:t> –öldürdükten sonra</a:t>
            </a:r>
          </a:p>
          <a:p>
            <a:pPr algn="just">
              <a:lnSpc>
                <a:spcPct val="150000"/>
              </a:lnSpc>
              <a:buNone/>
            </a:pPr>
            <a:r>
              <a:rPr lang="tr-TR" sz="3600" dirty="0" smtClean="0">
                <a:solidFill>
                  <a:srgbClr val="FF0000"/>
                </a:solidFill>
                <a:latin typeface="Arial" pitchFamily="34" charset="0"/>
                <a:cs typeface="Arial" pitchFamily="34" charset="0"/>
              </a:rPr>
              <a:t>	Sebep-sonuç ilişkisi </a:t>
            </a:r>
            <a:r>
              <a:rPr lang="tr-TR" sz="3600" dirty="0" smtClean="0">
                <a:latin typeface="Arial" pitchFamily="34" charset="0"/>
                <a:cs typeface="Arial" pitchFamily="34" charset="0"/>
              </a:rPr>
              <a:t>- böylece</a:t>
            </a:r>
            <a:endParaRPr lang="tr-TR" sz="36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428736"/>
            <a:ext cx="8929718" cy="4389120"/>
          </a:xfrm>
        </p:spPr>
        <p:txBody>
          <a:bodyPr>
            <a:noAutofit/>
          </a:bodyPr>
          <a:lstStyle/>
          <a:p>
            <a:pPr marL="514350" indent="-514350" algn="just">
              <a:lnSpc>
                <a:spcPct val="150000"/>
              </a:lnSpc>
              <a:buNone/>
            </a:pPr>
            <a:r>
              <a:rPr lang="tr-TR" sz="3600" dirty="0" smtClean="0">
                <a:latin typeface="Arial" pitchFamily="34" charset="0"/>
                <a:cs typeface="Arial" pitchFamily="34" charset="0"/>
              </a:rPr>
              <a:t>	2-Aşağıdaki cümlelerde hangi gönderim biçimi kullanılmıştır?</a:t>
            </a:r>
          </a:p>
          <a:p>
            <a:pPr algn="just">
              <a:lnSpc>
                <a:spcPct val="150000"/>
              </a:lnSpc>
              <a:buNone/>
            </a:pPr>
            <a:r>
              <a:rPr lang="tr-TR" sz="3600" dirty="0" smtClean="0">
                <a:latin typeface="Arial" pitchFamily="34" charset="0"/>
                <a:cs typeface="Arial" pitchFamily="34" charset="0"/>
              </a:rPr>
              <a:t>	  "Her şeyi sanki yalnızca o biliyor.  Gören de bilgin sanır Ferhat’ı."</a:t>
            </a:r>
          </a:p>
          <a:p>
            <a:pPr algn="just">
              <a:lnSpc>
                <a:spcPct val="150000"/>
              </a:lnSpc>
              <a:buNone/>
            </a:pPr>
            <a:endParaRPr lang="tr-TR" sz="36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142984"/>
            <a:ext cx="8929718" cy="4709160"/>
          </a:xfrm>
        </p:spPr>
        <p:txBody>
          <a:bodyPr>
            <a:normAutofit/>
          </a:bodyPr>
          <a:lstStyle/>
          <a:p>
            <a:pPr algn="just">
              <a:lnSpc>
                <a:spcPct val="150000"/>
              </a:lnSpc>
              <a:buNone/>
            </a:pPr>
            <a:r>
              <a:rPr lang="tr-TR" sz="3600" dirty="0" smtClean="0">
                <a:latin typeface="Arial" pitchFamily="34" charset="0"/>
                <a:cs typeface="Arial" pitchFamily="34" charset="0"/>
              </a:rPr>
              <a:t>	</a:t>
            </a:r>
            <a:r>
              <a:rPr lang="tr-TR" sz="3600" b="1" dirty="0" smtClean="0">
                <a:latin typeface="Arial" pitchFamily="34" charset="0"/>
                <a:cs typeface="Arial" pitchFamily="34" charset="0"/>
              </a:rPr>
              <a:t>Yanıt-2:</a:t>
            </a:r>
          </a:p>
          <a:p>
            <a:pPr algn="just">
              <a:lnSpc>
                <a:spcPct val="150000"/>
              </a:lnSpc>
              <a:buNone/>
            </a:pPr>
            <a:r>
              <a:rPr lang="tr-TR" sz="3600" dirty="0" smtClean="0">
                <a:latin typeface="Arial" pitchFamily="34" charset="0"/>
                <a:cs typeface="Arial" pitchFamily="34" charset="0"/>
              </a:rPr>
              <a:t>	Ön gönderim biçimi kullanılmıştır çünkü; zamirden sonra isim kullanılmışsa bu gönderim yapılmış olmaktadır.</a:t>
            </a:r>
          </a:p>
          <a:p>
            <a:pPr algn="just">
              <a:lnSpc>
                <a:spcPct val="150000"/>
              </a:lnSpc>
              <a:buNone/>
            </a:pPr>
            <a:endParaRPr lang="tr-TR" sz="36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67292" y="571480"/>
            <a:ext cx="9144000" cy="4389120"/>
          </a:xfrm>
        </p:spPr>
        <p:txBody>
          <a:bodyPr>
            <a:noAutofit/>
          </a:bodyPr>
          <a:lstStyle/>
          <a:p>
            <a:pPr algn="just">
              <a:lnSpc>
                <a:spcPct val="150000"/>
              </a:lnSpc>
              <a:buNone/>
            </a:pPr>
            <a:r>
              <a:rPr lang="tr-TR" sz="3600" dirty="0" smtClean="0">
                <a:latin typeface="Arial" pitchFamily="34" charset="0"/>
                <a:cs typeface="Arial" pitchFamily="34" charset="0"/>
              </a:rPr>
              <a:t>	3. Aşağıdaki cümlelerde metin içi gönderim olarak hangi gönderim biçimi kullanılmıştır?</a:t>
            </a:r>
          </a:p>
          <a:p>
            <a:pPr algn="just">
              <a:lnSpc>
                <a:spcPct val="150000"/>
              </a:lnSpc>
              <a:buNone/>
            </a:pPr>
            <a:r>
              <a:rPr lang="tr-TR" sz="3600" dirty="0" smtClean="0">
                <a:latin typeface="Arial" pitchFamily="34" charset="0"/>
                <a:cs typeface="Arial" pitchFamily="34" charset="0"/>
              </a:rPr>
              <a:t>	“Dünkü maçta takımın kazanmasındaki en önemli faktörlerden biri de şuydu ki, taraftar maç boyunca takımı çok iyi destekledi.”</a:t>
            </a:r>
          </a:p>
          <a:p>
            <a:pPr algn="just">
              <a:lnSpc>
                <a:spcPct val="150000"/>
              </a:lnSpc>
              <a:buNone/>
            </a:pPr>
            <a:endParaRPr lang="tr-TR" sz="3600"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37632" y="833488"/>
            <a:ext cx="9195912" cy="4709160"/>
          </a:xfrm>
        </p:spPr>
        <p:txBody>
          <a:bodyPr>
            <a:normAutofit/>
          </a:bodyPr>
          <a:lstStyle/>
          <a:p>
            <a:pPr algn="just">
              <a:lnSpc>
                <a:spcPct val="150000"/>
              </a:lnSpc>
              <a:buNone/>
            </a:pPr>
            <a:r>
              <a:rPr lang="tr-TR" sz="2800" dirty="0" smtClean="0">
                <a:latin typeface="Arial" pitchFamily="34" charset="0"/>
                <a:cs typeface="Arial" pitchFamily="34" charset="0"/>
              </a:rPr>
              <a:t>	</a:t>
            </a:r>
            <a:r>
              <a:rPr lang="tr-TR" sz="3600" dirty="0" smtClean="0">
                <a:latin typeface="Arial" pitchFamily="34" charset="0"/>
                <a:cs typeface="Arial" pitchFamily="34" charset="0"/>
              </a:rPr>
              <a:t>Yanıt-3: Ön gönderim çünkü,  örnekteki “</a:t>
            </a:r>
            <a:r>
              <a:rPr lang="tr-TR" sz="3600" b="1" dirty="0" smtClean="0">
                <a:latin typeface="Arial" pitchFamily="34" charset="0"/>
                <a:cs typeface="Arial" pitchFamily="34" charset="0"/>
              </a:rPr>
              <a:t>şuydu</a:t>
            </a:r>
            <a:r>
              <a:rPr lang="tr-TR" sz="3600" dirty="0" smtClean="0">
                <a:latin typeface="Arial" pitchFamily="34" charset="0"/>
                <a:cs typeface="Arial" pitchFamily="34" charset="0"/>
              </a:rPr>
              <a:t>” sözcüğüyle kendisinden sonra gelecek olan “</a:t>
            </a:r>
            <a:r>
              <a:rPr lang="tr-TR" sz="3600" b="1" dirty="0" smtClean="0">
                <a:latin typeface="Arial" pitchFamily="34" charset="0"/>
                <a:cs typeface="Arial" pitchFamily="34" charset="0"/>
              </a:rPr>
              <a:t>taraftar maç boyunca takımı çok iyi destekledi</a:t>
            </a:r>
            <a:r>
              <a:rPr lang="tr-TR" sz="3600" dirty="0" smtClean="0">
                <a:latin typeface="Arial" pitchFamily="34" charset="0"/>
                <a:cs typeface="Arial" pitchFamily="34" charset="0"/>
              </a:rPr>
              <a:t>” cümlesine gönderimde bulunuyor.</a:t>
            </a:r>
          </a:p>
          <a:p>
            <a:pPr algn="just">
              <a:lnSpc>
                <a:spcPct val="150000"/>
              </a:lnSpc>
              <a:buNone/>
            </a:pPr>
            <a:endParaRPr lang="tr-TR" sz="28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214290"/>
            <a:ext cx="9001156" cy="4389120"/>
          </a:xfrm>
        </p:spPr>
        <p:txBody>
          <a:bodyPr>
            <a:noAutofit/>
          </a:bodyPr>
          <a:lstStyle/>
          <a:p>
            <a:pPr algn="just">
              <a:lnSpc>
                <a:spcPct val="150000"/>
              </a:lnSpc>
              <a:buNone/>
            </a:pPr>
            <a:r>
              <a:rPr lang="tr-TR" sz="3200" dirty="0" smtClean="0">
                <a:latin typeface="Arial" pitchFamily="34" charset="0"/>
                <a:cs typeface="Arial" pitchFamily="34" charset="0"/>
              </a:rPr>
              <a:t>	4. Aşağıdaki cümlelerde metin içi gönderim olarak hangi gönderim biçimi kullanılmıştır?</a:t>
            </a:r>
          </a:p>
          <a:p>
            <a:pPr algn="just">
              <a:lnSpc>
                <a:spcPct val="150000"/>
              </a:lnSpc>
              <a:buNone/>
            </a:pPr>
            <a:r>
              <a:rPr lang="tr-TR" sz="3200" dirty="0" smtClean="0">
                <a:latin typeface="Arial" pitchFamily="34" charset="0"/>
                <a:cs typeface="Arial" pitchFamily="34" charset="0"/>
              </a:rPr>
              <a:t> 	‘‘(1)Galatasaray kalecisi </a:t>
            </a:r>
            <a:r>
              <a:rPr lang="tr-TR" sz="3200" dirty="0" err="1" smtClean="0">
                <a:latin typeface="Arial" pitchFamily="34" charset="0"/>
                <a:cs typeface="Arial" pitchFamily="34" charset="0"/>
              </a:rPr>
              <a:t>Fernando</a:t>
            </a:r>
            <a:r>
              <a:rPr lang="tr-TR" sz="3200" dirty="0" smtClean="0">
                <a:latin typeface="Arial" pitchFamily="34" charset="0"/>
                <a:cs typeface="Arial" pitchFamily="34" charset="0"/>
              </a:rPr>
              <a:t> </a:t>
            </a:r>
            <a:r>
              <a:rPr lang="tr-TR" sz="3200" dirty="0" err="1" smtClean="0">
                <a:latin typeface="Arial" pitchFamily="34" charset="0"/>
                <a:cs typeface="Arial" pitchFamily="34" charset="0"/>
              </a:rPr>
              <a:t>Muslera</a:t>
            </a:r>
            <a:r>
              <a:rPr lang="tr-TR" sz="3200" dirty="0" smtClean="0">
                <a:latin typeface="Arial" pitchFamily="34" charset="0"/>
                <a:cs typeface="Arial" pitchFamily="34" charset="0"/>
              </a:rPr>
              <a:t> bir sezon boyunca forma giydiği maçların 16 tanesinde kalesini gole kapattı. (2)Bu, o takımda bugüne kadar forma giyen kalecilerin daha önce ulaşamadığı bir başarıydı.”</a:t>
            </a:r>
            <a:endParaRPr lang="tr-TR" sz="3200"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346" y="214290"/>
            <a:ext cx="9215502" cy="4389120"/>
          </a:xfrm>
        </p:spPr>
        <p:txBody>
          <a:bodyPr>
            <a:noAutofit/>
          </a:bodyPr>
          <a:lstStyle/>
          <a:p>
            <a:pPr algn="just">
              <a:lnSpc>
                <a:spcPct val="150000"/>
              </a:lnSpc>
              <a:buNone/>
            </a:pPr>
            <a:r>
              <a:rPr lang="tr-TR" sz="3200" dirty="0" smtClean="0">
                <a:latin typeface="Arial" pitchFamily="34" charset="0"/>
                <a:cs typeface="Arial" pitchFamily="34" charset="0"/>
              </a:rPr>
              <a:t>	</a:t>
            </a:r>
            <a:r>
              <a:rPr lang="tr-TR" sz="3200" b="1" dirty="0" smtClean="0">
                <a:latin typeface="Arial" pitchFamily="34" charset="0"/>
                <a:cs typeface="Arial" pitchFamily="34" charset="0"/>
              </a:rPr>
              <a:t>Yanıt-4:  </a:t>
            </a:r>
            <a:r>
              <a:rPr lang="tr-TR" sz="3200" dirty="0" smtClean="0">
                <a:latin typeface="Arial" pitchFamily="34" charset="0"/>
                <a:cs typeface="Arial" pitchFamily="34" charset="0"/>
              </a:rPr>
              <a:t>Art gönderim biçimi kullanılmış çünkü, 2. cümledeki “bu” sözcüğüyle kendisinden önce geçen “bir sezon boyunca forma giydiği maçların 16 tanesinde kalesini gole kapattı.” Cümlesine göndermede bulunurken aynı şekilde 2. cümledeki “o takımda”  sözcükleriyle yine kendisinden önce kullanılan ‘‘Galatasaray’’ sözcüğüne gönderimde bulunulmuştur.</a:t>
            </a:r>
          </a:p>
          <a:p>
            <a:pPr algn="just">
              <a:lnSpc>
                <a:spcPct val="150000"/>
              </a:lnSpc>
              <a:buNone/>
            </a:pPr>
            <a:endParaRPr lang="tr-TR" sz="3200"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1935480"/>
            <a:ext cx="8472518" cy="2565090"/>
          </a:xfrm>
        </p:spPr>
        <p:txBody>
          <a:bodyPr>
            <a:normAutofit/>
          </a:bodyPr>
          <a:lstStyle/>
          <a:p>
            <a:pPr algn="just">
              <a:buNone/>
            </a:pPr>
            <a:r>
              <a:rPr lang="tr-TR" sz="3600" dirty="0" smtClean="0">
                <a:latin typeface="Arial" pitchFamily="34" charset="0"/>
                <a:cs typeface="Arial" pitchFamily="34" charset="0"/>
              </a:rPr>
              <a:t>	5. Metinlerde art gönderim ve ön gönderim neden yapılır?</a:t>
            </a:r>
          </a:p>
          <a:p>
            <a:pPr algn="just"/>
            <a:endParaRPr lang="tr-TR" sz="3600"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ven">
  <a:themeElements>
    <a:clrScheme name="Güven">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Güven">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Güven">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29</TotalTime>
  <Words>71</Words>
  <Application>Microsoft Office PowerPoint</Application>
  <PresentationFormat>Ekran Gösterisi (4:3)</PresentationFormat>
  <Paragraphs>51</Paragraphs>
  <Slides>28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28</vt:i4>
      </vt:variant>
    </vt:vector>
  </HeadingPairs>
  <TitlesOfParts>
    <vt:vector size="35" baseType="lpstr">
      <vt:lpstr>Arial</vt:lpstr>
      <vt:lpstr>Book Antiqua</vt:lpstr>
      <vt:lpstr>Lucida Sans</vt:lpstr>
      <vt:lpstr>Wingdings</vt:lpstr>
      <vt:lpstr>Wingdings 2</vt:lpstr>
      <vt:lpstr>Wingdings 3</vt:lpstr>
      <vt:lpstr>Güven</vt:lpstr>
      <vt:lpstr>Etkinlikler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Etkinlikler</dc:title>
  <dc:creator>sabahat</dc:creator>
  <cp:lastModifiedBy>Kevser CANDEMİR</cp:lastModifiedBy>
  <cp:revision>3</cp:revision>
  <dcterms:created xsi:type="dcterms:W3CDTF">2020-09-28T14:05:13Z</dcterms:created>
  <dcterms:modified xsi:type="dcterms:W3CDTF">2020-10-13T19:25:30Z</dcterms:modified>
</cp:coreProperties>
</file>