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1" r:id="rId3"/>
    <p:sldId id="260" r:id="rId4"/>
    <p:sldId id="257" r:id="rId5"/>
    <p:sldId id="289" r:id="rId6"/>
    <p:sldId id="288" r:id="rId7"/>
    <p:sldId id="268" r:id="rId8"/>
    <p:sldId id="263" r:id="rId9"/>
    <p:sldId id="280" r:id="rId10"/>
    <p:sldId id="264" r:id="rId11"/>
    <p:sldId id="281" r:id="rId12"/>
    <p:sldId id="265" r:id="rId13"/>
    <p:sldId id="266" r:id="rId14"/>
    <p:sldId id="283" r:id="rId15"/>
    <p:sldId id="267" r:id="rId16"/>
    <p:sldId id="284" r:id="rId17"/>
    <p:sldId id="282" r:id="rId18"/>
    <p:sldId id="269" r:id="rId19"/>
    <p:sldId id="278" r:id="rId20"/>
    <p:sldId id="270" r:id="rId21"/>
    <p:sldId id="271" r:id="rId22"/>
    <p:sldId id="285" r:id="rId23"/>
    <p:sldId id="272" r:id="rId24"/>
    <p:sldId id="273" r:id="rId25"/>
    <p:sldId id="286" r:id="rId26"/>
    <p:sldId id="274" r:id="rId27"/>
    <p:sldId id="275" r:id="rId28"/>
    <p:sldId id="276" r:id="rId29"/>
    <p:sldId id="277" r:id="rId30"/>
    <p:sldId id="279"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1" autoAdjust="0"/>
    <p:restoredTop sz="94660"/>
  </p:normalViewPr>
  <p:slideViewPr>
    <p:cSldViewPr snapToGrid="0">
      <p:cViewPr varScale="1">
        <p:scale>
          <a:sx n="59" d="100"/>
          <a:sy n="59" d="100"/>
        </p:scale>
        <p:origin x="31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56CB3CD-2C87-4054-8722-B40F1E0A52F3}" type="datetimeFigureOut">
              <a:rPr lang="tr-TR" smtClean="0"/>
              <a:t>11.10.2020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7A5065-AEA2-4DE4-98F7-5D022AC4E50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57686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A56CB3CD-2C87-4054-8722-B40F1E0A52F3}" type="datetimeFigureOut">
              <a:rPr lang="tr-TR" smtClean="0"/>
              <a:t>11.10.2020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3614325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6CB3CD-2C87-4054-8722-B40F1E0A52F3}" type="datetimeFigureOut">
              <a:rPr lang="tr-TR" smtClean="0"/>
              <a:t>11.10.2020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2073011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6CB3CD-2C87-4054-8722-B40F1E0A52F3}" type="datetimeFigureOut">
              <a:rPr lang="tr-TR" smtClean="0"/>
              <a:t>11.10.2020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7A5065-AEA2-4DE4-98F7-5D022AC4E50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475850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6CB3CD-2C87-4054-8722-B40F1E0A52F3}" type="datetimeFigureOut">
              <a:rPr lang="tr-TR" smtClean="0"/>
              <a:t>11.10.2020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2440030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6CB3CD-2C87-4054-8722-B40F1E0A52F3}" type="datetimeFigureOut">
              <a:rPr lang="tr-TR" smtClean="0"/>
              <a:t>11.10.2020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7A5065-AEA2-4DE4-98F7-5D022AC4E50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949376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6CB3CD-2C87-4054-8722-B40F1E0A52F3}" type="datetimeFigureOut">
              <a:rPr lang="tr-TR" smtClean="0"/>
              <a:t>11.10.2020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1179273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6CB3CD-2C87-4054-8722-B40F1E0A52F3}" type="datetimeFigureOut">
              <a:rPr lang="tr-TR" smtClean="0"/>
              <a:t>11.10.2020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1208054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6CB3CD-2C87-4054-8722-B40F1E0A52F3}" type="datetimeFigureOut">
              <a:rPr lang="tr-TR" smtClean="0"/>
              <a:t>11.10.2020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823281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6CB3CD-2C87-4054-8722-B40F1E0A52F3}" type="datetimeFigureOut">
              <a:rPr lang="tr-TR" smtClean="0"/>
              <a:t>11.10.2020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1899441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6CB3CD-2C87-4054-8722-B40F1E0A52F3}" type="datetimeFigureOut">
              <a:rPr lang="tr-TR" smtClean="0"/>
              <a:t>11.10.2020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3290606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56CB3CD-2C87-4054-8722-B40F1E0A52F3}" type="datetimeFigureOut">
              <a:rPr lang="tr-TR" smtClean="0"/>
              <a:t>11.10.2020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1197679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56CB3CD-2C87-4054-8722-B40F1E0A52F3}" type="datetimeFigureOut">
              <a:rPr lang="tr-TR" smtClean="0"/>
              <a:t>11.10.2020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1619981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6CB3CD-2C87-4054-8722-B40F1E0A52F3}" type="datetimeFigureOut">
              <a:rPr lang="tr-TR" smtClean="0"/>
              <a:t>11.10.2020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667401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6CB3CD-2C87-4054-8722-B40F1E0A52F3}" type="datetimeFigureOut">
              <a:rPr lang="tr-TR" smtClean="0"/>
              <a:t>11.10.2020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153938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56CB3CD-2C87-4054-8722-B40F1E0A52F3}" type="datetimeFigureOut">
              <a:rPr lang="tr-TR" smtClean="0"/>
              <a:t>11.10.2020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191600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56CB3CD-2C87-4054-8722-B40F1E0A52F3}" type="datetimeFigureOut">
              <a:rPr lang="tr-TR" smtClean="0"/>
              <a:t>11.10.2020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7A5065-AEA2-4DE4-98F7-5D022AC4E50A}" type="slidenum">
              <a:rPr lang="tr-TR" smtClean="0"/>
              <a:t>‹#›</a:t>
            </a:fld>
            <a:endParaRPr lang="tr-TR"/>
          </a:p>
        </p:txBody>
      </p:sp>
    </p:spTree>
    <p:extLst>
      <p:ext uri="{BB962C8B-B14F-4D97-AF65-F5344CB8AC3E}">
        <p14:creationId xmlns:p14="http://schemas.microsoft.com/office/powerpoint/2010/main" val="3289715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56CB3CD-2C87-4054-8722-B40F1E0A52F3}" type="datetimeFigureOut">
              <a:rPr lang="tr-TR" smtClean="0"/>
              <a:t>11.10.2020</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07A5065-AEA2-4DE4-98F7-5D022AC4E50A}" type="slidenum">
              <a:rPr lang="tr-TR" smtClean="0"/>
              <a:t>‹#›</a:t>
            </a:fld>
            <a:endParaRPr lang="tr-TR"/>
          </a:p>
        </p:txBody>
      </p:sp>
    </p:spTree>
    <p:extLst>
      <p:ext uri="{BB962C8B-B14F-4D97-AF65-F5344CB8AC3E}">
        <p14:creationId xmlns:p14="http://schemas.microsoft.com/office/powerpoint/2010/main" val="96862737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dirty="0" smtClean="0"/>
              <a:t>EĞİTİM FAKÜLTESİ </a:t>
            </a:r>
            <a:br>
              <a:rPr lang="tr-TR" sz="4400" dirty="0" smtClean="0"/>
            </a:br>
            <a:r>
              <a:rPr lang="tr-TR" sz="4400" dirty="0" smtClean="0"/>
              <a:t>TÜRK DİLİ 1 DERSİ</a:t>
            </a:r>
            <a:r>
              <a:rPr lang="tr-TR" dirty="0" smtClean="0"/>
              <a:t/>
            </a:r>
            <a:br>
              <a:rPr lang="tr-TR" dirty="0" smtClean="0"/>
            </a:br>
            <a:r>
              <a:rPr lang="tr-TR" sz="3600" dirty="0" smtClean="0"/>
              <a:t>YAZILI VE SÖZLÜ ANLATIMIN ÖZELLİKLERİ</a:t>
            </a:r>
            <a:endParaRPr lang="tr-TR" sz="3600" dirty="0"/>
          </a:p>
        </p:txBody>
      </p:sp>
      <p:sp>
        <p:nvSpPr>
          <p:cNvPr id="3" name="Alt Başlık 2"/>
          <p:cNvSpPr>
            <a:spLocks noGrp="1"/>
          </p:cNvSpPr>
          <p:nvPr>
            <p:ph type="subTitle" idx="1"/>
          </p:nvPr>
        </p:nvSpPr>
        <p:spPr/>
        <p:txBody>
          <a:bodyPr/>
          <a:lstStyle/>
          <a:p>
            <a:r>
              <a:rPr lang="tr-TR" dirty="0" err="1" smtClean="0"/>
              <a:t>Öğr</a:t>
            </a:r>
            <a:r>
              <a:rPr lang="tr-TR" dirty="0" smtClean="0"/>
              <a:t>. Gör. Kevser </a:t>
            </a:r>
            <a:r>
              <a:rPr lang="tr-TR" dirty="0" smtClean="0"/>
              <a:t>CANDEMİR</a:t>
            </a:r>
            <a:endParaRPr lang="tr-TR" dirty="0"/>
          </a:p>
        </p:txBody>
      </p:sp>
    </p:spTree>
    <p:extLst>
      <p:ext uri="{BB962C8B-B14F-4D97-AF65-F5344CB8AC3E}">
        <p14:creationId xmlns:p14="http://schemas.microsoft.com/office/powerpoint/2010/main" val="609244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SÖZLÜ ANLATIM</a:t>
            </a:r>
          </a:p>
        </p:txBody>
      </p:sp>
      <p:sp>
        <p:nvSpPr>
          <p:cNvPr id="3" name="İçerik Yer Tutucusu 2"/>
          <p:cNvSpPr>
            <a:spLocks noGrp="1"/>
          </p:cNvSpPr>
          <p:nvPr>
            <p:ph idx="1"/>
          </p:nvPr>
        </p:nvSpPr>
        <p:spPr>
          <a:xfrm>
            <a:off x="838200" y="235131"/>
            <a:ext cx="8958943" cy="3905795"/>
          </a:xfrm>
        </p:spPr>
        <p:txBody>
          <a:bodyPr>
            <a:normAutofit/>
          </a:bodyPr>
          <a:lstStyle/>
          <a:p>
            <a:pPr marL="0" indent="0" algn="just">
              <a:buNone/>
            </a:pPr>
            <a:r>
              <a:rPr lang="tr-TR" sz="2400" dirty="0" smtClean="0">
                <a:latin typeface="Times New Roman" panose="02020603050405020304" pitchFamily="18" charset="0"/>
                <a:cs typeface="Times New Roman" panose="02020603050405020304" pitchFamily="18" charset="0"/>
              </a:rPr>
              <a:t>Konuşma </a:t>
            </a:r>
            <a:r>
              <a:rPr lang="tr-TR" sz="2400" dirty="0">
                <a:latin typeface="Times New Roman" panose="02020603050405020304" pitchFamily="18" charset="0"/>
                <a:cs typeface="Times New Roman" panose="02020603050405020304" pitchFamily="18" charset="0"/>
              </a:rPr>
              <a:t>dili sözlü kültür içinde doğar, gelişir ve olgunlaşır. Olgunlaşan dil, bir yazı sistemi geliştirerek nitelikli edebi ürünler üretebilecek seviyeye gelir ve insanlık mirasına katkıda bulunur. Bu yüzdendir ki sözlü kültür geleneği olmayan bir toplumun yazı dili oluşturabilmesi mümkün değildir. </a:t>
            </a:r>
          </a:p>
        </p:txBody>
      </p:sp>
    </p:spTree>
    <p:extLst>
      <p:ext uri="{BB962C8B-B14F-4D97-AF65-F5344CB8AC3E}">
        <p14:creationId xmlns:p14="http://schemas.microsoft.com/office/powerpoint/2010/main" val="3266057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SÖZLÜ ANLATIM</a:t>
            </a:r>
          </a:p>
        </p:txBody>
      </p:sp>
      <p:sp>
        <p:nvSpPr>
          <p:cNvPr id="3" name="İçerik Yer Tutucusu 2"/>
          <p:cNvSpPr>
            <a:spLocks noGrp="1"/>
          </p:cNvSpPr>
          <p:nvPr>
            <p:ph idx="1"/>
          </p:nvPr>
        </p:nvSpPr>
        <p:spPr>
          <a:xfrm>
            <a:off x="838200" y="1"/>
            <a:ext cx="9390017" cy="4232366"/>
          </a:xfrm>
        </p:spPr>
        <p:txBody>
          <a:bodyPr>
            <a:normAutofit/>
          </a:bodyPr>
          <a:lstStyle/>
          <a:p>
            <a:pPr marL="0" indent="0" algn="just">
              <a:buNone/>
            </a:pPr>
            <a:r>
              <a:rPr lang="tr-TR" sz="2400" dirty="0" smtClean="0">
                <a:latin typeface="Times New Roman" panose="02020603050405020304" pitchFamily="18" charset="0"/>
                <a:cs typeface="Times New Roman" panose="02020603050405020304" pitchFamily="18" charset="0"/>
              </a:rPr>
              <a:t>Türkler</a:t>
            </a:r>
            <a:r>
              <a:rPr lang="tr-TR" sz="2400" dirty="0">
                <a:latin typeface="Times New Roman" panose="02020603050405020304" pitchFamily="18" charset="0"/>
                <a:cs typeface="Times New Roman" panose="02020603050405020304" pitchFamily="18" charset="0"/>
              </a:rPr>
              <a:t>, tarih boyunca eşsiz kaynaklarla beslenen çok güçlü bir sözlü geleneğe ve konuşma dillerine sahip olmuşlardır. Ayrıca birçok kültür ve medeniyetle de sosyal kültürel yönden etkileşime girmiştir. Bu durum, kendilerine özgü yazı dilleri kullanmalarının yanı </a:t>
            </a:r>
            <a:r>
              <a:rPr lang="tr-TR" sz="2400" dirty="0" smtClean="0">
                <a:latin typeface="Times New Roman" panose="02020603050405020304" pitchFamily="18" charset="0"/>
                <a:cs typeface="Times New Roman" panose="02020603050405020304" pitchFamily="18" charset="0"/>
              </a:rPr>
              <a:t>sıra </a:t>
            </a:r>
            <a:r>
              <a:rPr lang="tr-TR" sz="2400" dirty="0">
                <a:latin typeface="Times New Roman" panose="02020603050405020304" pitchFamily="18" charset="0"/>
                <a:cs typeface="Times New Roman" panose="02020603050405020304" pitchFamily="18" charset="0"/>
              </a:rPr>
              <a:t>farklı medeniyetlerin yazı dilini kullanmalarına da zemin hazırlamıştır.</a:t>
            </a:r>
          </a:p>
        </p:txBody>
      </p:sp>
    </p:spTree>
    <p:extLst>
      <p:ext uri="{BB962C8B-B14F-4D97-AF65-F5344CB8AC3E}">
        <p14:creationId xmlns:p14="http://schemas.microsoft.com/office/powerpoint/2010/main" val="3826362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SÖZLÜ ANLATIM</a:t>
            </a:r>
          </a:p>
        </p:txBody>
      </p:sp>
      <p:sp>
        <p:nvSpPr>
          <p:cNvPr id="3" name="İçerik Yer Tutucusu 2"/>
          <p:cNvSpPr>
            <a:spLocks noGrp="1"/>
          </p:cNvSpPr>
          <p:nvPr>
            <p:ph idx="1"/>
          </p:nvPr>
        </p:nvSpPr>
        <p:spPr>
          <a:xfrm>
            <a:off x="838200" y="91439"/>
            <a:ext cx="9154886" cy="3879669"/>
          </a:xfrm>
        </p:spPr>
        <p:txBody>
          <a:bodyPr>
            <a:normAutofit/>
          </a:bodyPr>
          <a:lstStyle/>
          <a:p>
            <a:pPr marL="0" indent="0" algn="just">
              <a:buNone/>
            </a:pPr>
            <a:r>
              <a:rPr lang="tr-TR" sz="2400" dirty="0" smtClean="0">
                <a:latin typeface="Times New Roman" panose="02020603050405020304" pitchFamily="18" charset="0"/>
                <a:cs typeface="Times New Roman" panose="02020603050405020304" pitchFamily="18" charset="0"/>
              </a:rPr>
              <a:t>Konuşma </a:t>
            </a:r>
            <a:r>
              <a:rPr lang="tr-TR" sz="2400" dirty="0">
                <a:latin typeface="Times New Roman" panose="02020603050405020304" pitchFamily="18" charset="0"/>
                <a:cs typeface="Times New Roman" panose="02020603050405020304" pitchFamily="18" charset="0"/>
              </a:rPr>
              <a:t>dili, yazı dilinin temelidir. Bütün yazı dilleri kaynağını konuşma dilinden almıştır. Konuşma dili olmadan yazı dili olamaz ancak yazı olmadan konuşma olabilir. Bu nedenledir ki dünya üzerinde konuşulan dört-beş bin civarında dil varken bunların büyük çoğunluğunun bir yazı sistemi </a:t>
            </a:r>
            <a:r>
              <a:rPr lang="tr-TR" sz="2400" dirty="0" smtClean="0">
                <a:latin typeface="Times New Roman" panose="02020603050405020304" pitchFamily="18" charset="0"/>
                <a:cs typeface="Times New Roman" panose="02020603050405020304" pitchFamily="18" charset="0"/>
              </a:rPr>
              <a:t>yoktur.</a:t>
            </a: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6923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YAZILI ANLATIM</a:t>
            </a:r>
            <a:endParaRPr lang="tr-TR" sz="3200" dirty="0"/>
          </a:p>
        </p:txBody>
      </p:sp>
      <p:sp>
        <p:nvSpPr>
          <p:cNvPr id="3" name="İçerik Yer Tutucusu 2"/>
          <p:cNvSpPr>
            <a:spLocks noGrp="1"/>
          </p:cNvSpPr>
          <p:nvPr>
            <p:ph idx="1"/>
          </p:nvPr>
        </p:nvSpPr>
        <p:spPr/>
        <p:txBody>
          <a:bodyPr>
            <a:normAutofit/>
          </a:bodyPr>
          <a:lstStyle/>
          <a:p>
            <a:pPr algn="just"/>
            <a:r>
              <a:rPr lang="tr-TR" sz="2400" dirty="0">
                <a:latin typeface="Times New Roman" panose="02020603050405020304" pitchFamily="18" charset="0"/>
                <a:cs typeface="Times New Roman" panose="02020603050405020304" pitchFamily="18" charset="0"/>
              </a:rPr>
              <a:t>Yazma, zihindeki duygu, düşünce ve bilgilerin belli işaretlerle tespit </a:t>
            </a:r>
            <a:r>
              <a:rPr lang="tr-TR" sz="2400" dirty="0" smtClean="0">
                <a:latin typeface="Times New Roman" panose="02020603050405020304" pitchFamily="18" charset="0"/>
                <a:cs typeface="Times New Roman" panose="02020603050405020304" pitchFamily="18" charset="0"/>
              </a:rPr>
              <a:t>edilmesidir. </a:t>
            </a:r>
            <a:endParaRPr lang="tr-TR" sz="2400"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Yazma da konuşma gibi yalnızca insana özgü bir niteliktir ve </a:t>
            </a:r>
            <a:r>
              <a:rPr lang="tr-TR" sz="2400" dirty="0" smtClean="0">
                <a:latin typeface="Times New Roman" panose="02020603050405020304" pitchFamily="18" charset="0"/>
                <a:cs typeface="Times New Roman" panose="02020603050405020304" pitchFamily="18" charset="0"/>
              </a:rPr>
              <a:t>ihtiyaçtan doğmuştur; </a:t>
            </a:r>
            <a:r>
              <a:rPr lang="tr-TR" sz="2400" dirty="0">
                <a:latin typeface="Times New Roman" panose="02020603050405020304" pitchFamily="18" charset="0"/>
                <a:cs typeface="Times New Roman" panose="02020603050405020304" pitchFamily="18" charset="0"/>
              </a:rPr>
              <a:t>Eski Mezopotamya’da ticari amaçlarla, Mısır’da ölüm sonrası yaşama ilişkin bilgileri saklama </a:t>
            </a:r>
            <a:r>
              <a:rPr lang="tr-TR" sz="2400" dirty="0" smtClean="0">
                <a:latin typeface="Times New Roman" panose="02020603050405020304" pitchFamily="18" charset="0"/>
                <a:cs typeface="Times New Roman" panose="02020603050405020304" pitchFamily="18" charset="0"/>
              </a:rPr>
              <a:t>amacıyla </a:t>
            </a:r>
            <a:r>
              <a:rPr lang="tr-TR" sz="2400" dirty="0">
                <a:latin typeface="Times New Roman" panose="02020603050405020304" pitchFamily="18" charset="0"/>
                <a:cs typeface="Times New Roman" panose="02020603050405020304" pitchFamily="18" charset="0"/>
              </a:rPr>
              <a:t>Orta Amerika’da astronomik olayları kaydetmek için, Çin’de ise dini gereksinimleri karşılamak üzere yazı kullanıldı. </a:t>
            </a:r>
          </a:p>
        </p:txBody>
      </p:sp>
    </p:spTree>
    <p:extLst>
      <p:ext uri="{BB962C8B-B14F-4D97-AF65-F5344CB8AC3E}">
        <p14:creationId xmlns:p14="http://schemas.microsoft.com/office/powerpoint/2010/main" val="1866580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YAZILI ANLATIM</a:t>
            </a:r>
          </a:p>
        </p:txBody>
      </p:sp>
      <p:sp>
        <p:nvSpPr>
          <p:cNvPr id="3" name="İçerik Yer Tutucusu 2"/>
          <p:cNvSpPr>
            <a:spLocks noGrp="1"/>
          </p:cNvSpPr>
          <p:nvPr>
            <p:ph idx="1"/>
          </p:nvPr>
        </p:nvSpPr>
        <p:spPr/>
        <p:txBody>
          <a:bodyPr/>
          <a:lstStyle/>
          <a:p>
            <a:pPr algn="just"/>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Eski </a:t>
            </a:r>
            <a:r>
              <a:rPr lang="tr-TR" sz="2400" dirty="0">
                <a:latin typeface="Times New Roman" panose="02020603050405020304" pitchFamily="18" charset="0"/>
                <a:cs typeface="Times New Roman" panose="02020603050405020304" pitchFamily="18" charset="0"/>
              </a:rPr>
              <a:t>çağlarda yazı bu şekilde sadece haber ve bilgileri kaydetmede kullanılmıyordu. Geçmişte yaşanan olayların bilinmesi ve gelecek nesillere iletilmesi amaçlarını da taşıyordu. Bu örneklerde eski toplumların başlangıçta yazıyı, konuşulan dili kaydetmek için kullanmadıkları görülmektedir. Böyle bir durum yazının konuşmaya alternatif olarak ortaya çıkarılmadığını göstermektedir. </a:t>
            </a:r>
          </a:p>
          <a:p>
            <a:endParaRPr lang="tr-TR" dirty="0"/>
          </a:p>
        </p:txBody>
      </p:sp>
    </p:spTree>
    <p:extLst>
      <p:ext uri="{BB962C8B-B14F-4D97-AF65-F5344CB8AC3E}">
        <p14:creationId xmlns:p14="http://schemas.microsoft.com/office/powerpoint/2010/main" val="1909674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YAZILI </a:t>
            </a:r>
            <a:r>
              <a:rPr lang="tr-TR" sz="3200" dirty="0"/>
              <a:t>ANLATIM</a:t>
            </a:r>
          </a:p>
        </p:txBody>
      </p:sp>
      <p:sp>
        <p:nvSpPr>
          <p:cNvPr id="3" name="İçerik Yer Tutucusu 2"/>
          <p:cNvSpPr>
            <a:spLocks noGrp="1"/>
          </p:cNvSpPr>
          <p:nvPr>
            <p:ph idx="1"/>
          </p:nvPr>
        </p:nvSpPr>
        <p:spPr>
          <a:xfrm>
            <a:off x="145869" y="1"/>
            <a:ext cx="10056222" cy="3814354"/>
          </a:xfrm>
        </p:spPr>
        <p:txBody>
          <a:bodyPr>
            <a:normAutofit/>
          </a:bodyPr>
          <a:lstStyle/>
          <a:p>
            <a:pPr marL="0" indent="0" algn="just">
              <a:buNone/>
            </a:pPr>
            <a:r>
              <a:rPr lang="tr-TR" sz="2400" dirty="0" smtClean="0">
                <a:latin typeface="Times New Roman" panose="02020603050405020304" pitchFamily="18" charset="0"/>
                <a:cs typeface="Times New Roman" panose="02020603050405020304" pitchFamily="18" charset="0"/>
              </a:rPr>
              <a:t>Toplumsal </a:t>
            </a:r>
            <a:r>
              <a:rPr lang="tr-TR" sz="2400" dirty="0">
                <a:latin typeface="Times New Roman" panose="02020603050405020304" pitchFamily="18" charset="0"/>
                <a:cs typeface="Times New Roman" panose="02020603050405020304" pitchFamily="18" charset="0"/>
              </a:rPr>
              <a:t>ve sosyal yönü gelişen insan zamanla yazıyı iletişim ve bildirişim aracı olarak kullanmaya başlamıştır. </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Böylelikle </a:t>
            </a:r>
            <a:r>
              <a:rPr lang="tr-TR" sz="2400" dirty="0">
                <a:latin typeface="Times New Roman" panose="02020603050405020304" pitchFamily="18" charset="0"/>
                <a:cs typeface="Times New Roman" panose="02020603050405020304" pitchFamily="18" charset="0"/>
              </a:rPr>
              <a:t>yazı zaman içinde hem bireysel hem de toplumsal bir kültürel birikim oluşturmada bir araç işlevi görmüştür. </a:t>
            </a:r>
          </a:p>
        </p:txBody>
      </p:sp>
    </p:spTree>
    <p:extLst>
      <p:ext uri="{BB962C8B-B14F-4D97-AF65-F5344CB8AC3E}">
        <p14:creationId xmlns:p14="http://schemas.microsoft.com/office/powerpoint/2010/main" val="481289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4212" y="4526520"/>
            <a:ext cx="8534400" cy="1507067"/>
          </a:xfrm>
        </p:spPr>
        <p:txBody>
          <a:bodyPr>
            <a:normAutofit/>
          </a:bodyPr>
          <a:lstStyle/>
          <a:p>
            <a:r>
              <a:rPr lang="tr-TR" sz="3200" dirty="0"/>
              <a:t>YAZILI ANLATIM</a:t>
            </a:r>
          </a:p>
        </p:txBody>
      </p:sp>
      <p:sp>
        <p:nvSpPr>
          <p:cNvPr id="3" name="İçerik Yer Tutucusu 2"/>
          <p:cNvSpPr>
            <a:spLocks noGrp="1"/>
          </p:cNvSpPr>
          <p:nvPr>
            <p:ph idx="1"/>
          </p:nvPr>
        </p:nvSpPr>
        <p:spPr>
          <a:xfrm>
            <a:off x="838200" y="287383"/>
            <a:ext cx="9207137" cy="3749040"/>
          </a:xfrm>
        </p:spPr>
        <p:txBody>
          <a:bodyPr/>
          <a:lstStyle/>
          <a:p>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Yazı </a:t>
            </a:r>
            <a:r>
              <a:rPr lang="tr-TR" sz="2400" dirty="0">
                <a:latin typeface="Times New Roman" panose="02020603050405020304" pitchFamily="18" charset="0"/>
                <a:cs typeface="Times New Roman" panose="02020603050405020304" pitchFamily="18" charset="0"/>
              </a:rPr>
              <a:t>dili aynı zamanda bir kültür dilidir ve bir ülkenin </a:t>
            </a:r>
            <a:r>
              <a:rPr lang="tr-TR" sz="2400" dirty="0" smtClean="0">
                <a:latin typeface="Times New Roman" panose="02020603050405020304" pitchFamily="18" charset="0"/>
                <a:cs typeface="Times New Roman" panose="02020603050405020304" pitchFamily="18" charset="0"/>
              </a:rPr>
              <a:t>kültürel</a:t>
            </a:r>
          </a:p>
          <a:p>
            <a:pPr algn="just"/>
            <a:r>
              <a:rPr lang="tr-TR" sz="2400" dirty="0" smtClean="0">
                <a:latin typeface="Times New Roman" panose="02020603050405020304" pitchFamily="18" charset="0"/>
                <a:cs typeface="Times New Roman" panose="02020603050405020304" pitchFamily="18" charset="0"/>
              </a:rPr>
              <a:t>gelişmelerinin </a:t>
            </a:r>
            <a:r>
              <a:rPr lang="tr-TR" sz="2400" dirty="0">
                <a:latin typeface="Times New Roman" panose="02020603050405020304" pitchFamily="18" charset="0"/>
                <a:cs typeface="Times New Roman" panose="02020603050405020304" pitchFamily="18" charset="0"/>
              </a:rPr>
              <a:t>merkezinde olan yerleşim biriminin dilidir.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Türk </a:t>
            </a:r>
            <a:r>
              <a:rPr lang="tr-TR" sz="2400" dirty="0">
                <a:latin typeface="Times New Roman" panose="02020603050405020304" pitchFamily="18" charset="0"/>
                <a:cs typeface="Times New Roman" panose="02020603050405020304" pitchFamily="18" charset="0"/>
              </a:rPr>
              <a:t>yazı dili olarak </a:t>
            </a:r>
            <a:r>
              <a:rPr lang="tr-TR" sz="2400" dirty="0" smtClean="0">
                <a:latin typeface="Times New Roman" panose="02020603050405020304" pitchFamily="18" charset="0"/>
                <a:cs typeface="Times New Roman" panose="02020603050405020304" pitchFamily="18" charset="0"/>
              </a:rPr>
              <a:t>yüzyıllar </a:t>
            </a:r>
            <a:r>
              <a:rPr lang="tr-TR" sz="2400" dirty="0">
                <a:latin typeface="Times New Roman" panose="02020603050405020304" pitchFamily="18" charset="0"/>
                <a:cs typeface="Times New Roman" panose="02020603050405020304" pitchFamily="18" charset="0"/>
              </a:rPr>
              <a:t>boyunca kültürel gelişmelerin merkezinde bulunan İstanbul’da konuşulan dili esas alınmıştır.</a:t>
            </a:r>
          </a:p>
          <a:p>
            <a:endParaRPr lang="tr-TR" dirty="0"/>
          </a:p>
        </p:txBody>
      </p:sp>
    </p:spTree>
    <p:extLst>
      <p:ext uri="{BB962C8B-B14F-4D97-AF65-F5344CB8AC3E}">
        <p14:creationId xmlns:p14="http://schemas.microsoft.com/office/powerpoint/2010/main" val="3120620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YAZILI ANLATIM</a:t>
            </a:r>
          </a:p>
        </p:txBody>
      </p:sp>
      <p:sp>
        <p:nvSpPr>
          <p:cNvPr id="3" name="İçerik Yer Tutucusu 2"/>
          <p:cNvSpPr>
            <a:spLocks noGrp="1"/>
          </p:cNvSpPr>
          <p:nvPr>
            <p:ph idx="1"/>
          </p:nvPr>
        </p:nvSpPr>
        <p:spPr>
          <a:xfrm>
            <a:off x="838200" y="1"/>
            <a:ext cx="8828314" cy="3722914"/>
          </a:xfrm>
        </p:spPr>
        <p:txBody>
          <a:bodyPr>
            <a:normAutofit/>
          </a:bodyPr>
          <a:lstStyle/>
          <a:p>
            <a:pPr marL="0" indent="0" algn="just">
              <a:buNone/>
            </a:pPr>
            <a:r>
              <a:rPr lang="tr-TR" sz="2400" dirty="0" smtClean="0">
                <a:latin typeface="Times New Roman" panose="02020603050405020304" pitchFamily="18" charset="0"/>
                <a:cs typeface="Times New Roman" panose="02020603050405020304" pitchFamily="18" charset="0"/>
              </a:rPr>
              <a:t>Yazı </a:t>
            </a:r>
            <a:r>
              <a:rPr lang="tr-TR" sz="2400" dirty="0">
                <a:latin typeface="Times New Roman" panose="02020603050405020304" pitchFamily="18" charset="0"/>
                <a:cs typeface="Times New Roman" panose="02020603050405020304" pitchFamily="18" charset="0"/>
              </a:rPr>
              <a:t>sayesinde toplumlar etkileşime girmiş, bilginin daha hızlı ve güvenilir biçimde yayılması sağlanmış, bu da medeniyetlerin gelişmesine katkıda bulunmuştur. </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Yazı </a:t>
            </a:r>
            <a:r>
              <a:rPr lang="tr-TR" sz="2400" dirty="0">
                <a:latin typeface="Times New Roman" panose="02020603050405020304" pitchFamily="18" charset="0"/>
                <a:cs typeface="Times New Roman" panose="02020603050405020304" pitchFamily="18" charset="0"/>
              </a:rPr>
              <a:t>dilinin medeniyet dili olarak adlandırılmasının nedeni budur. </a:t>
            </a:r>
          </a:p>
        </p:txBody>
      </p:sp>
    </p:spTree>
    <p:extLst>
      <p:ext uri="{BB962C8B-B14F-4D97-AF65-F5344CB8AC3E}">
        <p14:creationId xmlns:p14="http://schemas.microsoft.com/office/powerpoint/2010/main" val="259183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a:t>
            </a:r>
            <a:r>
              <a:rPr lang="tr-TR" dirty="0" smtClean="0">
                <a:effectLst>
                  <a:outerShdw blurRad="38100" dist="19050" dir="2700000" algn="tl">
                    <a:schemeClr val="dk1">
                      <a:alpha val="40000"/>
                    </a:schemeClr>
                  </a:outerShdw>
                </a:effectLst>
              </a:rPr>
              <a:t>farklılıklar</a:t>
            </a:r>
            <a:endParaRPr lang="tr-TR" dirty="0"/>
          </a:p>
        </p:txBody>
      </p:sp>
      <p:sp>
        <p:nvSpPr>
          <p:cNvPr id="3" name="İçerik Yer Tutucusu 2"/>
          <p:cNvSpPr>
            <a:spLocks noGrp="1"/>
          </p:cNvSpPr>
          <p:nvPr>
            <p:ph idx="1"/>
          </p:nvPr>
        </p:nvSpPr>
        <p:spPr>
          <a:xfrm>
            <a:off x="838199" y="1"/>
            <a:ext cx="9390017" cy="4023360"/>
          </a:xfrm>
        </p:spPr>
        <p:txBody>
          <a:bodyPr>
            <a:normAutofit/>
          </a:bodyPr>
          <a:lstStyle/>
          <a:p>
            <a:pPr marL="0" indent="0" algn="just">
              <a:buNone/>
            </a:pPr>
            <a:r>
              <a:rPr lang="tr-TR" sz="2400" dirty="0" smtClean="0">
                <a:latin typeface="Times New Roman" panose="02020603050405020304" pitchFamily="18" charset="0"/>
                <a:cs typeface="Times New Roman" panose="02020603050405020304" pitchFamily="18" charset="0"/>
              </a:rPr>
              <a:t>Yazı </a:t>
            </a:r>
            <a:r>
              <a:rPr lang="tr-TR" sz="2400" dirty="0">
                <a:latin typeface="Times New Roman" panose="02020603050405020304" pitchFamily="18" charset="0"/>
                <a:cs typeface="Times New Roman" panose="02020603050405020304" pitchFamily="18" charset="0"/>
              </a:rPr>
              <a:t>dilinin sınırları konuşma dilinin sınırlarından daha geniştir. Konuşma diline </a:t>
            </a:r>
            <a:r>
              <a:rPr lang="tr-TR" sz="2400" dirty="0" smtClean="0">
                <a:latin typeface="Times New Roman" panose="02020603050405020304" pitchFamily="18" charset="0"/>
                <a:cs typeface="Times New Roman" panose="02020603050405020304" pitchFamily="18" charset="0"/>
              </a:rPr>
              <a:t>oranla bağlayıcılığı </a:t>
            </a:r>
            <a:r>
              <a:rPr lang="tr-TR" sz="2400" dirty="0">
                <a:latin typeface="Times New Roman" panose="02020603050405020304" pitchFamily="18" charset="0"/>
                <a:cs typeface="Times New Roman" panose="02020603050405020304" pitchFamily="18" charset="0"/>
              </a:rPr>
              <a:t>daha fazladır. </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Bazı </a:t>
            </a:r>
            <a:r>
              <a:rPr lang="tr-TR" sz="2400" dirty="0">
                <a:latin typeface="Times New Roman" panose="02020603050405020304" pitchFamily="18" charset="0"/>
                <a:cs typeface="Times New Roman" panose="02020603050405020304" pitchFamily="18" charset="0"/>
              </a:rPr>
              <a:t>dillerde yazı dili ile konuşma dili arasındaki fark </a:t>
            </a:r>
            <a:r>
              <a:rPr lang="tr-TR" sz="2400" dirty="0" smtClean="0">
                <a:latin typeface="Times New Roman" panose="02020603050405020304" pitchFamily="18" charset="0"/>
                <a:cs typeface="Times New Roman" panose="02020603050405020304" pitchFamily="18" charset="0"/>
              </a:rPr>
              <a:t>çok belirgindir</a:t>
            </a:r>
            <a:r>
              <a:rPr lang="tr-TR" sz="2400" dirty="0">
                <a:latin typeface="Times New Roman" panose="02020603050405020304" pitchFamily="18" charset="0"/>
                <a:cs typeface="Times New Roman" panose="02020603050405020304" pitchFamily="18" charset="0"/>
              </a:rPr>
              <a:t>. Türkçede ise bu fark belirgin değildir.</a:t>
            </a:r>
          </a:p>
        </p:txBody>
      </p:sp>
    </p:spTree>
    <p:extLst>
      <p:ext uri="{BB962C8B-B14F-4D97-AF65-F5344CB8AC3E}">
        <p14:creationId xmlns:p14="http://schemas.microsoft.com/office/powerpoint/2010/main" val="3717598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farklılıklar</a:t>
            </a:r>
            <a:endParaRPr lang="tr-TR" dirty="0"/>
          </a:p>
        </p:txBody>
      </p:sp>
      <p:sp>
        <p:nvSpPr>
          <p:cNvPr id="3" name="İçerik Yer Tutucusu 2"/>
          <p:cNvSpPr>
            <a:spLocks noGrp="1"/>
          </p:cNvSpPr>
          <p:nvPr>
            <p:ph idx="1"/>
          </p:nvPr>
        </p:nvSpPr>
        <p:spPr/>
        <p:txBody>
          <a:bodyPr>
            <a:normAutofit/>
          </a:bodyPr>
          <a:lstStyle/>
          <a:p>
            <a:pPr algn="just"/>
            <a:r>
              <a:rPr lang="tr-TR" sz="2400" dirty="0">
                <a:latin typeface="Times New Roman" panose="02020603050405020304" pitchFamily="18" charset="0"/>
                <a:cs typeface="Times New Roman" panose="02020603050405020304" pitchFamily="18" charset="0"/>
              </a:rPr>
              <a:t>Yazı </a:t>
            </a:r>
            <a:r>
              <a:rPr lang="tr-TR" sz="2400" dirty="0" err="1" smtClean="0">
                <a:latin typeface="Times New Roman" panose="02020603050405020304" pitchFamily="18" charset="0"/>
                <a:cs typeface="Times New Roman" panose="02020603050405020304" pitchFamily="18" charset="0"/>
              </a:rPr>
              <a:t>dili;dilde</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birliği, anlaşma kolaylığını sağlamak için kullanılan kitap dilidir, kültür dilidir, edebî dildir.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Konuşma </a:t>
            </a:r>
            <a:r>
              <a:rPr lang="tr-TR" sz="2400" dirty="0">
                <a:latin typeface="Times New Roman" panose="02020603050405020304" pitchFamily="18" charset="0"/>
                <a:cs typeface="Times New Roman" panose="02020603050405020304" pitchFamily="18" charset="0"/>
              </a:rPr>
              <a:t>dilinin her bölgenin doğal, günlük dili olmasına karşılık yazı dili, okuma yazmada kullanılan ortak dildir</a:t>
            </a:r>
            <a:r>
              <a:rPr lang="tr-TR" sz="2400" dirty="0" smtClean="0">
                <a:latin typeface="Times New Roman" panose="02020603050405020304" pitchFamily="18" charset="0"/>
                <a:cs typeface="Times New Roman" panose="02020603050405020304" pitchFamily="18" charset="0"/>
              </a:rPr>
              <a:t>.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Bir </a:t>
            </a:r>
            <a:r>
              <a:rPr lang="tr-TR" sz="2400" dirty="0">
                <a:latin typeface="Times New Roman" panose="02020603050405020304" pitchFamily="18" charset="0"/>
                <a:cs typeface="Times New Roman" panose="02020603050405020304" pitchFamily="18" charset="0"/>
              </a:rPr>
              <a:t>ülkede bir yazı dili varken birden fazla konuşma dili vardır.</a:t>
            </a:r>
            <a:br>
              <a:rPr lang="tr-TR" sz="2400" dirty="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a:p>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3334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YAZILI VE SÖZLÜ ANLATIM</a:t>
            </a:r>
          </a:p>
        </p:txBody>
      </p:sp>
      <p:sp>
        <p:nvSpPr>
          <p:cNvPr id="3" name="İçerik Yer Tutucusu 2"/>
          <p:cNvSpPr>
            <a:spLocks noGrp="1"/>
          </p:cNvSpPr>
          <p:nvPr>
            <p:ph idx="1"/>
          </p:nvPr>
        </p:nvSpPr>
        <p:spPr>
          <a:xfrm>
            <a:off x="838200" y="1825625"/>
            <a:ext cx="8227423" cy="3425644"/>
          </a:xfrm>
        </p:spPr>
        <p:txBody>
          <a:bodyPr>
            <a:normAutofit/>
          </a:bodyPr>
          <a:lstStyle/>
          <a:p>
            <a:endParaRPr lang="tr-TR" sz="2400" dirty="0" smtClean="0">
              <a:latin typeface="Times New Roman" panose="02020603050405020304" pitchFamily="18" charset="0"/>
              <a:cs typeface="Times New Roman" panose="02020603050405020304" pitchFamily="18" charset="0"/>
            </a:endParaRPr>
          </a:p>
          <a:p>
            <a:endParaRPr lang="tr-TR" sz="2400" dirty="0">
              <a:latin typeface="Times New Roman" panose="02020603050405020304" pitchFamily="18" charset="0"/>
              <a:cs typeface="Times New Roman" panose="02020603050405020304" pitchFamily="18" charset="0"/>
            </a:endParaRPr>
          </a:p>
          <a:p>
            <a:r>
              <a:rPr lang="tr-TR" sz="2400" dirty="0" smtClean="0">
                <a:solidFill>
                  <a:schemeClr val="bg1"/>
                </a:solidFill>
                <a:latin typeface="Times New Roman" panose="02020603050405020304" pitchFamily="18" charset="0"/>
                <a:cs typeface="Times New Roman" panose="02020603050405020304" pitchFamily="18" charset="0"/>
              </a:rPr>
              <a:t>İletişim, yaşamımızın vazgeçilmez gerçeğidir. Dil, insanın var olduğu dünyayı anlamayı ve anlatmayı sağlayan bir iletişim aracıdır</a:t>
            </a:r>
            <a:r>
              <a:rPr lang="tr-TR" sz="2000" dirty="0" smtClean="0">
                <a:solidFill>
                  <a:schemeClr val="bg1"/>
                </a:solidFill>
                <a:latin typeface="Times New Roman" panose="02020603050405020304" pitchFamily="18" charset="0"/>
                <a:cs typeface="Times New Roman" panose="02020603050405020304" pitchFamily="18" charset="0"/>
              </a:rPr>
              <a:t>.</a:t>
            </a:r>
            <a:endParaRPr lang="tr-TR"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3499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farklılıklar</a:t>
            </a:r>
            <a:endParaRPr lang="tr-TR" dirty="0"/>
          </a:p>
        </p:txBody>
      </p:sp>
      <p:sp>
        <p:nvSpPr>
          <p:cNvPr id="3" name="İçerik Yer Tutucusu 2"/>
          <p:cNvSpPr>
            <a:spLocks noGrp="1"/>
          </p:cNvSpPr>
          <p:nvPr>
            <p:ph idx="1"/>
          </p:nvPr>
        </p:nvSpPr>
        <p:spPr/>
        <p:txBody>
          <a:bodyPr/>
          <a:lstStyle/>
          <a:p>
            <a:pPr algn="just"/>
            <a:r>
              <a:rPr lang="tr-TR" sz="2400" dirty="0">
                <a:latin typeface="Times New Roman" panose="02020603050405020304" pitchFamily="18" charset="0"/>
                <a:cs typeface="Times New Roman" panose="02020603050405020304" pitchFamily="18" charset="0"/>
              </a:rPr>
              <a:t>Yazı harfler, konuşma ise sesler yoluyla ifade imkanı bulur. Bu yüzden yazı dili vurgu, tonlama, ritim, </a:t>
            </a:r>
            <a:r>
              <a:rPr lang="tr-TR" sz="2400" dirty="0" err="1">
                <a:latin typeface="Times New Roman" panose="02020603050405020304" pitchFamily="18" charset="0"/>
                <a:cs typeface="Times New Roman" panose="02020603050405020304" pitchFamily="18" charset="0"/>
              </a:rPr>
              <a:t>bükümlülük</a:t>
            </a:r>
            <a:r>
              <a:rPr lang="tr-TR" sz="2400" dirty="0">
                <a:latin typeface="Times New Roman" panose="02020603050405020304" pitchFamily="18" charset="0"/>
                <a:cs typeface="Times New Roman" panose="02020603050405020304" pitchFamily="18" charset="0"/>
              </a:rPr>
              <a:t>, ezgi gibi unsurlara sahip değildir. Bu gibi unsurlar yazı dilinde noktalama işaretleri ve yazım kuralları ile sağlanır.</a:t>
            </a:r>
          </a:p>
          <a:p>
            <a:endParaRPr lang="tr-TR" dirty="0"/>
          </a:p>
        </p:txBody>
      </p:sp>
    </p:spTree>
    <p:extLst>
      <p:ext uri="{BB962C8B-B14F-4D97-AF65-F5344CB8AC3E}">
        <p14:creationId xmlns:p14="http://schemas.microsoft.com/office/powerpoint/2010/main" val="1689601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farklılıklar</a:t>
            </a:r>
            <a:endParaRPr lang="tr-TR" dirty="0"/>
          </a:p>
        </p:txBody>
      </p:sp>
      <p:sp>
        <p:nvSpPr>
          <p:cNvPr id="3" name="İçerik Yer Tutucusu 2"/>
          <p:cNvSpPr>
            <a:spLocks noGrp="1"/>
          </p:cNvSpPr>
          <p:nvPr>
            <p:ph idx="1"/>
          </p:nvPr>
        </p:nvSpPr>
        <p:spPr>
          <a:xfrm>
            <a:off x="838200" y="0"/>
            <a:ext cx="9429206" cy="3853543"/>
          </a:xfrm>
        </p:spPr>
        <p:txBody>
          <a:bodyPr>
            <a:normAutofit/>
          </a:bodyPr>
          <a:lstStyle/>
          <a:p>
            <a:pPr marL="0" indent="0" algn="just">
              <a:buNone/>
            </a:pPr>
            <a:r>
              <a:rPr lang="tr-TR" sz="2400" dirty="0" smtClean="0">
                <a:latin typeface="Times New Roman" panose="02020603050405020304" pitchFamily="18" charset="0"/>
                <a:cs typeface="Times New Roman" panose="02020603050405020304" pitchFamily="18" charset="0"/>
              </a:rPr>
              <a:t>Yazı </a:t>
            </a:r>
            <a:r>
              <a:rPr lang="tr-TR" sz="2400" dirty="0">
                <a:latin typeface="Times New Roman" panose="02020603050405020304" pitchFamily="18" charset="0"/>
                <a:cs typeface="Times New Roman" panose="02020603050405020304" pitchFamily="18" charset="0"/>
              </a:rPr>
              <a:t>dili ve konuşma dili her durumda birbirinin yerine kullanılmaz. Konuşma </a:t>
            </a:r>
            <a:r>
              <a:rPr lang="tr-TR" sz="2400" dirty="0" smtClean="0">
                <a:latin typeface="Times New Roman" panose="02020603050405020304" pitchFamily="18" charset="0"/>
                <a:cs typeface="Times New Roman" panose="02020603050405020304" pitchFamily="18" charset="0"/>
              </a:rPr>
              <a:t>çoğunlukla bilgiyi </a:t>
            </a:r>
            <a:r>
              <a:rPr lang="tr-TR" sz="2400" dirty="0">
                <a:latin typeface="Times New Roman" panose="02020603050405020304" pitchFamily="18" charset="0"/>
                <a:cs typeface="Times New Roman" panose="02020603050405020304" pitchFamily="18" charset="0"/>
              </a:rPr>
              <a:t>veren kişiyle dinleyenin aynı ortamda bulunduğu durumlarda kullanılır. </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Yazma </a:t>
            </a:r>
            <a:r>
              <a:rPr lang="tr-TR" sz="2400" dirty="0">
                <a:latin typeface="Times New Roman" panose="02020603050405020304" pitchFamily="18" charset="0"/>
                <a:cs typeface="Times New Roman" panose="02020603050405020304" pitchFamily="18" charset="0"/>
              </a:rPr>
              <a:t>bu </a:t>
            </a:r>
            <a:r>
              <a:rPr lang="tr-TR" sz="2400" dirty="0" smtClean="0">
                <a:latin typeface="Times New Roman" panose="02020603050405020304" pitchFamily="18" charset="0"/>
                <a:cs typeface="Times New Roman" panose="02020603050405020304" pitchFamily="18" charset="0"/>
              </a:rPr>
              <a:t>gibi şartlarda </a:t>
            </a:r>
            <a:r>
              <a:rPr lang="tr-TR" sz="2400" dirty="0">
                <a:latin typeface="Times New Roman" panose="02020603050405020304" pitchFamily="18" charset="0"/>
                <a:cs typeface="Times New Roman" panose="02020603050405020304" pitchFamily="18" charset="0"/>
              </a:rPr>
              <a:t>çok nadir kullanılır. </a:t>
            </a:r>
            <a:endParaRPr lang="tr-TR"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5359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farklılıklar</a:t>
            </a:r>
            <a:endParaRPr lang="tr-TR" dirty="0"/>
          </a:p>
        </p:txBody>
      </p:sp>
      <p:sp>
        <p:nvSpPr>
          <p:cNvPr id="3" name="İçerik Yer Tutucusu 2"/>
          <p:cNvSpPr>
            <a:spLocks noGrp="1"/>
          </p:cNvSpPr>
          <p:nvPr>
            <p:ph idx="1"/>
          </p:nvPr>
        </p:nvSpPr>
        <p:spPr>
          <a:xfrm>
            <a:off x="838200" y="0"/>
            <a:ext cx="9912531" cy="3984171"/>
          </a:xfrm>
        </p:spPr>
        <p:txBody>
          <a:bodyPr/>
          <a:lstStyle/>
          <a:p>
            <a:endParaRPr lang="tr-TR" dirty="0" smtClean="0">
              <a:latin typeface="Times New Roman" panose="02020603050405020304" pitchFamily="18" charset="0"/>
              <a:cs typeface="Times New Roman" panose="02020603050405020304" pitchFamily="18" charset="0"/>
            </a:endParaRPr>
          </a:p>
          <a:p>
            <a:r>
              <a:rPr lang="tr-TR" sz="2400" dirty="0" smtClean="0">
                <a:latin typeface="Times New Roman" panose="02020603050405020304" pitchFamily="18" charset="0"/>
                <a:cs typeface="Times New Roman" panose="02020603050405020304" pitchFamily="18" charset="0"/>
              </a:rPr>
              <a:t>Konuşma </a:t>
            </a:r>
            <a:r>
              <a:rPr lang="tr-TR" sz="2400" dirty="0">
                <a:latin typeface="Times New Roman" panose="02020603050405020304" pitchFamily="18" charset="0"/>
                <a:cs typeface="Times New Roman" panose="02020603050405020304" pitchFamily="18" charset="0"/>
              </a:rPr>
              <a:t>dili, özel bir dinleyiciye ya da küçük bir dinleyici kitlesine mesaj vermek için kullanılmaktadır. </a:t>
            </a:r>
            <a:endParaRPr lang="tr-TR" sz="2400" dirty="0" smtClean="0">
              <a:latin typeface="Times New Roman" panose="02020603050405020304" pitchFamily="18" charset="0"/>
              <a:cs typeface="Times New Roman" panose="02020603050405020304" pitchFamily="18" charset="0"/>
            </a:endParaRPr>
          </a:p>
          <a:p>
            <a:r>
              <a:rPr lang="tr-TR" sz="2400" dirty="0" smtClean="0">
                <a:latin typeface="Times New Roman" panose="02020603050405020304" pitchFamily="18" charset="0"/>
                <a:cs typeface="Times New Roman" panose="02020603050405020304" pitchFamily="18" charset="0"/>
              </a:rPr>
              <a:t>Yazı </a:t>
            </a:r>
            <a:r>
              <a:rPr lang="tr-TR" sz="2400" dirty="0">
                <a:latin typeface="Times New Roman" panose="02020603050405020304" pitchFamily="18" charset="0"/>
                <a:cs typeface="Times New Roman" panose="02020603050405020304" pitchFamily="18" charset="0"/>
              </a:rPr>
              <a:t>dili ise çoğunlukla belirsiz bir okuyucuya hitap eder. </a:t>
            </a:r>
          </a:p>
          <a:p>
            <a:endParaRPr lang="tr-TR" dirty="0"/>
          </a:p>
        </p:txBody>
      </p:sp>
    </p:spTree>
    <p:extLst>
      <p:ext uri="{BB962C8B-B14F-4D97-AF65-F5344CB8AC3E}">
        <p14:creationId xmlns:p14="http://schemas.microsoft.com/office/powerpoint/2010/main" val="340616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farklılıklar</a:t>
            </a:r>
            <a:endParaRPr lang="tr-TR" dirty="0"/>
          </a:p>
        </p:txBody>
      </p:sp>
      <p:sp>
        <p:nvSpPr>
          <p:cNvPr id="3" name="İçerik Yer Tutucusu 2"/>
          <p:cNvSpPr>
            <a:spLocks noGrp="1"/>
          </p:cNvSpPr>
          <p:nvPr>
            <p:ph idx="1"/>
          </p:nvPr>
        </p:nvSpPr>
        <p:spPr>
          <a:xfrm>
            <a:off x="838200" y="1"/>
            <a:ext cx="9442269" cy="3931920"/>
          </a:xfrm>
        </p:spPr>
        <p:txBody>
          <a:bodyPr>
            <a:normAutofit/>
          </a:bodyPr>
          <a:lstStyle/>
          <a:p>
            <a:pPr algn="just"/>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Etkileşimsel </a:t>
            </a:r>
            <a:r>
              <a:rPr lang="tr-TR" sz="2400" dirty="0">
                <a:latin typeface="Times New Roman" panose="02020603050405020304" pitchFamily="18" charset="0"/>
                <a:cs typeface="Times New Roman" panose="02020603050405020304" pitchFamily="18" charset="0"/>
              </a:rPr>
              <a:t>bir ortamda, konuşmacı dinleyicilere göre konuşmasının seviyesini ayarlayabilir. Gerektiğinde, anlatımının düzeyini ya da dilini değiştirebilir. Yazıda ise böyle </a:t>
            </a:r>
            <a:r>
              <a:rPr lang="tr-TR" sz="2400" dirty="0" smtClean="0">
                <a:latin typeface="Times New Roman" panose="02020603050405020304" pitchFamily="18" charset="0"/>
                <a:cs typeface="Times New Roman" panose="02020603050405020304" pitchFamily="18" charset="0"/>
              </a:rPr>
              <a:t>bir imkan </a:t>
            </a:r>
            <a:r>
              <a:rPr lang="tr-TR" sz="2400" dirty="0">
                <a:latin typeface="Times New Roman" panose="02020603050405020304" pitchFamily="18" charset="0"/>
                <a:cs typeface="Times New Roman" panose="02020603050405020304" pitchFamily="18" charset="0"/>
              </a:rPr>
              <a:t>söz konusu değildir. Hedef kitleye göre yazıyı düzenlemek zordur.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Ayrıca </a:t>
            </a:r>
            <a:r>
              <a:rPr lang="tr-TR" sz="2400" dirty="0" smtClean="0">
                <a:latin typeface="Times New Roman" panose="02020603050405020304" pitchFamily="18" charset="0"/>
                <a:cs typeface="Times New Roman" panose="02020603050405020304" pitchFamily="18" charset="0"/>
              </a:rPr>
              <a:t>sözlü anlatımda </a:t>
            </a:r>
            <a:r>
              <a:rPr lang="tr-TR" sz="2400" dirty="0">
                <a:latin typeface="Times New Roman" panose="02020603050405020304" pitchFamily="18" charset="0"/>
                <a:cs typeface="Times New Roman" panose="02020603050405020304" pitchFamily="18" charset="0"/>
              </a:rPr>
              <a:t>dinleyiciler konuşmacıya geri bildirimde bulunabilir. Bu sayede iletişim daha </a:t>
            </a:r>
            <a:r>
              <a:rPr lang="tr-TR" sz="2400" dirty="0" smtClean="0">
                <a:latin typeface="Times New Roman" panose="02020603050405020304" pitchFamily="18" charset="0"/>
                <a:cs typeface="Times New Roman" panose="02020603050405020304" pitchFamily="18" charset="0"/>
              </a:rPr>
              <a:t>sağlıklı ve </a:t>
            </a:r>
            <a:r>
              <a:rPr lang="tr-TR" sz="2400" dirty="0">
                <a:latin typeface="Times New Roman" panose="02020603050405020304" pitchFamily="18" charset="0"/>
                <a:cs typeface="Times New Roman" panose="02020603050405020304" pitchFamily="18" charset="0"/>
              </a:rPr>
              <a:t>olması gerektiği gibi gerçekleşmiş olur.</a:t>
            </a:r>
          </a:p>
        </p:txBody>
      </p:sp>
    </p:spTree>
    <p:extLst>
      <p:ext uri="{BB962C8B-B14F-4D97-AF65-F5344CB8AC3E}">
        <p14:creationId xmlns:p14="http://schemas.microsoft.com/office/powerpoint/2010/main" val="2457915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farklılıklar</a:t>
            </a:r>
            <a:endParaRPr lang="tr-TR" dirty="0"/>
          </a:p>
        </p:txBody>
      </p:sp>
      <p:sp>
        <p:nvSpPr>
          <p:cNvPr id="3" name="İçerik Yer Tutucusu 2"/>
          <p:cNvSpPr>
            <a:spLocks noGrp="1"/>
          </p:cNvSpPr>
          <p:nvPr>
            <p:ph idx="1"/>
          </p:nvPr>
        </p:nvSpPr>
        <p:spPr>
          <a:xfrm>
            <a:off x="838200" y="0"/>
            <a:ext cx="9128760" cy="3644537"/>
          </a:xfrm>
        </p:spPr>
        <p:txBody>
          <a:bodyPr>
            <a:normAutofit/>
          </a:bodyPr>
          <a:lstStyle/>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Yazılı </a:t>
            </a:r>
            <a:r>
              <a:rPr lang="tr-TR" sz="2400" dirty="0">
                <a:latin typeface="Times New Roman" panose="02020603050405020304" pitchFamily="18" charset="0"/>
                <a:cs typeface="Times New Roman" panose="02020603050405020304" pitchFamily="18" charset="0"/>
              </a:rPr>
              <a:t>anlatım çoğunlukla belli bir plan dahilinde yapıldığı için oluşturulması </a:t>
            </a:r>
            <a:r>
              <a:rPr lang="tr-TR" sz="2400" dirty="0" smtClean="0">
                <a:latin typeface="Times New Roman" panose="02020603050405020304" pitchFamily="18" charset="0"/>
                <a:cs typeface="Times New Roman" panose="02020603050405020304" pitchFamily="18" charset="0"/>
              </a:rPr>
              <a:t>sürecinde zamana </a:t>
            </a:r>
            <a:r>
              <a:rPr lang="tr-TR" sz="2400" dirty="0">
                <a:latin typeface="Times New Roman" panose="02020603050405020304" pitchFamily="18" charset="0"/>
                <a:cs typeface="Times New Roman" panose="02020603050405020304" pitchFamily="18" charset="0"/>
              </a:rPr>
              <a:t>ihtiyaç vardır.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Konuşmada </a:t>
            </a:r>
            <a:r>
              <a:rPr lang="tr-TR" sz="2400" dirty="0">
                <a:latin typeface="Times New Roman" panose="02020603050405020304" pitchFamily="18" charset="0"/>
                <a:cs typeface="Times New Roman" panose="02020603050405020304" pitchFamily="18" charset="0"/>
              </a:rPr>
              <a:t>ise konuya uygun sözcüklerin zihinde tasarlanması ve </a:t>
            </a:r>
            <a:r>
              <a:rPr lang="tr-TR" sz="2400" dirty="0" smtClean="0">
                <a:latin typeface="Times New Roman" panose="02020603050405020304" pitchFamily="18" charset="0"/>
                <a:cs typeface="Times New Roman" panose="02020603050405020304" pitchFamily="18" charset="0"/>
              </a:rPr>
              <a:t>karşı tarafa </a:t>
            </a:r>
            <a:r>
              <a:rPr lang="tr-TR" sz="2400" dirty="0">
                <a:latin typeface="Times New Roman" panose="02020603050405020304" pitchFamily="18" charset="0"/>
                <a:cs typeface="Times New Roman" panose="02020603050405020304" pitchFamily="18" charset="0"/>
              </a:rPr>
              <a:t>iletilmesi süresi çok kısadır. </a:t>
            </a:r>
            <a:endParaRPr lang="tr-TR"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4090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farklılıklar</a:t>
            </a:r>
            <a:endParaRPr lang="tr-TR" dirty="0"/>
          </a:p>
        </p:txBody>
      </p:sp>
      <p:sp>
        <p:nvSpPr>
          <p:cNvPr id="3" name="İçerik Yer Tutucusu 2"/>
          <p:cNvSpPr>
            <a:spLocks noGrp="1"/>
          </p:cNvSpPr>
          <p:nvPr>
            <p:ph idx="1"/>
          </p:nvPr>
        </p:nvSpPr>
        <p:spPr>
          <a:xfrm>
            <a:off x="851263" y="0"/>
            <a:ext cx="9050383" cy="3435531"/>
          </a:xfrm>
        </p:spPr>
        <p:txBody>
          <a:bodyPr/>
          <a:lstStyle/>
          <a:p>
            <a:pPr algn="just"/>
            <a:endParaRPr lang="tr-TR"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Yazıda </a:t>
            </a:r>
            <a:r>
              <a:rPr lang="tr-TR" sz="2400" dirty="0">
                <a:latin typeface="Times New Roman" panose="02020603050405020304" pitchFamily="18" charset="0"/>
                <a:cs typeface="Times New Roman" panose="02020603050405020304" pitchFamily="18" charset="0"/>
              </a:rPr>
              <a:t>kullandığımız kelimeler nispeten daha zordur. Çünkü aynı durumu benzer kelimelerle ifade etmek yazarı sıradanlığa düşme tehlikesiyle karşı karşıya bırakır.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Konuşmada </a:t>
            </a:r>
            <a:r>
              <a:rPr lang="tr-TR" sz="2400" dirty="0">
                <a:latin typeface="Times New Roman" panose="02020603050405020304" pitchFamily="18" charset="0"/>
                <a:cs typeface="Times New Roman" panose="02020603050405020304" pitchFamily="18" charset="0"/>
              </a:rPr>
              <a:t>kullanılan kelimelerse günlük ve her zaman kullanılan türdendir. Bu yönüyle daha sıradandır.</a:t>
            </a:r>
          </a:p>
          <a:p>
            <a:pPr algn="just"/>
            <a:endParaRPr lang="tr-TR" dirty="0"/>
          </a:p>
        </p:txBody>
      </p:sp>
    </p:spTree>
    <p:extLst>
      <p:ext uri="{BB962C8B-B14F-4D97-AF65-F5344CB8AC3E}">
        <p14:creationId xmlns:p14="http://schemas.microsoft.com/office/powerpoint/2010/main" val="2495947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farklılıklar</a:t>
            </a:r>
            <a:endParaRPr lang="tr-TR" dirty="0"/>
          </a:p>
        </p:txBody>
      </p:sp>
      <p:sp>
        <p:nvSpPr>
          <p:cNvPr id="3" name="İçerik Yer Tutucusu 2"/>
          <p:cNvSpPr>
            <a:spLocks noGrp="1"/>
          </p:cNvSpPr>
          <p:nvPr>
            <p:ph idx="1"/>
          </p:nvPr>
        </p:nvSpPr>
        <p:spPr>
          <a:xfrm>
            <a:off x="838200" y="0"/>
            <a:ext cx="9873343" cy="3827417"/>
          </a:xfrm>
        </p:spPr>
        <p:txBody>
          <a:bodyPr>
            <a:normAutofit/>
          </a:bodyPr>
          <a:lstStyle/>
          <a:p>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Yazı</a:t>
            </a:r>
            <a:r>
              <a:rPr lang="tr-TR" sz="2400" dirty="0">
                <a:latin typeface="Times New Roman" panose="02020603050405020304" pitchFamily="18" charset="0"/>
                <a:cs typeface="Times New Roman" panose="02020603050405020304" pitchFamily="18" charset="0"/>
              </a:rPr>
              <a:t>, konuşmaya göre </a:t>
            </a:r>
            <a:r>
              <a:rPr lang="tr-TR" sz="2400" dirty="0" smtClean="0">
                <a:latin typeface="Times New Roman" panose="02020603050405020304" pitchFamily="18" charset="0"/>
                <a:cs typeface="Times New Roman" panose="02020603050405020304" pitchFamily="18" charset="0"/>
              </a:rPr>
              <a:t>daha </a:t>
            </a:r>
            <a:r>
              <a:rPr lang="tr-TR" sz="2400" dirty="0">
                <a:latin typeface="Times New Roman" panose="02020603050405020304" pitchFamily="18" charset="0"/>
                <a:cs typeface="Times New Roman" panose="02020603050405020304" pitchFamily="18" charset="0"/>
              </a:rPr>
              <a:t>kalıcıdır. Yeryüzünde bir zamanlar konuşulan ancak zamanla kullanılmadığı </a:t>
            </a:r>
            <a:r>
              <a:rPr lang="tr-TR" sz="2400" dirty="0" smtClean="0">
                <a:latin typeface="Times New Roman" panose="02020603050405020304" pitchFamily="18" charset="0"/>
                <a:cs typeface="Times New Roman" panose="02020603050405020304" pitchFamily="18" charset="0"/>
              </a:rPr>
              <a:t>için günümüzde </a:t>
            </a:r>
            <a:r>
              <a:rPr lang="tr-TR" sz="2400" dirty="0">
                <a:latin typeface="Times New Roman" panose="02020603050405020304" pitchFamily="18" charset="0"/>
                <a:cs typeface="Times New Roman" panose="02020603050405020304" pitchFamily="18" charset="0"/>
              </a:rPr>
              <a:t>geçerliliğini yitiren yüzlerce dil vardır. Ancak bir şey yazıya geçirildiği </a:t>
            </a:r>
            <a:r>
              <a:rPr lang="tr-TR" sz="2400" dirty="0" smtClean="0">
                <a:latin typeface="Times New Roman" panose="02020603050405020304" pitchFamily="18" charset="0"/>
                <a:cs typeface="Times New Roman" panose="02020603050405020304" pitchFamily="18" charset="0"/>
              </a:rPr>
              <a:t>biçimiyle varlığını </a:t>
            </a:r>
            <a:r>
              <a:rPr lang="tr-TR" sz="2400" dirty="0">
                <a:latin typeface="Times New Roman" panose="02020603050405020304" pitchFamily="18" charset="0"/>
                <a:cs typeface="Times New Roman" panose="02020603050405020304" pitchFamily="18" charset="0"/>
              </a:rPr>
              <a:t>yüzyıllar boyunca devam ettirebilir. Yazı dilindeki bu kalıcılık, milletlerin </a:t>
            </a:r>
            <a:r>
              <a:rPr lang="tr-TR" sz="2400" dirty="0" smtClean="0">
                <a:latin typeface="Times New Roman" panose="02020603050405020304" pitchFamily="18" charset="0"/>
                <a:cs typeface="Times New Roman" panose="02020603050405020304" pitchFamily="18" charset="0"/>
              </a:rPr>
              <a:t>oluşturduğu maddi </a:t>
            </a:r>
            <a:r>
              <a:rPr lang="tr-TR" sz="2400" dirty="0">
                <a:latin typeface="Times New Roman" panose="02020603050405020304" pitchFamily="18" charset="0"/>
                <a:cs typeface="Times New Roman" panose="02020603050405020304" pitchFamily="18" charset="0"/>
              </a:rPr>
              <a:t>ve manevi mirasın gelecek kuşaklara aktarılmasını sağlamıştır. </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Toplumların kültürel gelişimi </a:t>
            </a:r>
            <a:r>
              <a:rPr lang="tr-TR" sz="2400" dirty="0">
                <a:latin typeface="Times New Roman" panose="02020603050405020304" pitchFamily="18" charset="0"/>
                <a:cs typeface="Times New Roman" panose="02020603050405020304" pitchFamily="18" charset="0"/>
              </a:rPr>
              <a:t>yazı dilleri aracılığıyla </a:t>
            </a:r>
            <a:r>
              <a:rPr lang="tr-TR" sz="2400" dirty="0" smtClean="0">
                <a:latin typeface="Times New Roman" panose="02020603050405020304" pitchFamily="18" charset="0"/>
                <a:cs typeface="Times New Roman" panose="02020603050405020304" pitchFamily="18" charset="0"/>
              </a:rPr>
              <a:t>öğrenilebilir.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8430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farklılıklar</a:t>
            </a:r>
            <a:endParaRPr lang="tr-TR" dirty="0"/>
          </a:p>
        </p:txBody>
      </p:sp>
      <p:sp>
        <p:nvSpPr>
          <p:cNvPr id="3" name="İçerik Yer Tutucusu 2"/>
          <p:cNvSpPr>
            <a:spLocks noGrp="1"/>
          </p:cNvSpPr>
          <p:nvPr>
            <p:ph idx="1"/>
          </p:nvPr>
        </p:nvSpPr>
        <p:spPr/>
        <p:txBody>
          <a:bodyPr>
            <a:normAutofit fontScale="92500" lnSpcReduction="20000"/>
          </a:bodyPr>
          <a:lstStyle/>
          <a:p>
            <a:pPr algn="just"/>
            <a:endParaRPr lang="tr-TR" sz="2400" dirty="0" smtClean="0">
              <a:latin typeface="Times New Roman" panose="02020603050405020304" pitchFamily="18" charset="0"/>
              <a:cs typeface="Times New Roman" panose="02020603050405020304" pitchFamily="18" charset="0"/>
            </a:endParaRPr>
          </a:p>
          <a:p>
            <a:pPr algn="just"/>
            <a:r>
              <a:rPr lang="tr-TR" sz="2600" dirty="0" smtClean="0">
                <a:latin typeface="Times New Roman" panose="02020603050405020304" pitchFamily="18" charset="0"/>
                <a:cs typeface="Times New Roman" panose="02020603050405020304" pitchFamily="18" charset="0"/>
              </a:rPr>
              <a:t>Yazı, etkileşime </a:t>
            </a:r>
            <a:r>
              <a:rPr lang="tr-TR" sz="2600" dirty="0">
                <a:latin typeface="Times New Roman" panose="02020603050405020304" pitchFamily="18" charset="0"/>
                <a:cs typeface="Times New Roman" panose="02020603050405020304" pitchFamily="18" charset="0"/>
              </a:rPr>
              <a:t>ve iletişime daha az </a:t>
            </a:r>
            <a:r>
              <a:rPr lang="tr-TR" sz="2600" dirty="0" smtClean="0">
                <a:latin typeface="Times New Roman" panose="02020603050405020304" pitchFamily="18" charset="0"/>
                <a:cs typeface="Times New Roman" panose="02020603050405020304" pitchFamily="18" charset="0"/>
              </a:rPr>
              <a:t>müsaittir. </a:t>
            </a:r>
            <a:r>
              <a:rPr lang="tr-TR" sz="2600" dirty="0">
                <a:latin typeface="Times New Roman" panose="02020603050405020304" pitchFamily="18" charset="0"/>
                <a:cs typeface="Times New Roman" panose="02020603050405020304" pitchFamily="18" charset="0"/>
              </a:rPr>
              <a:t>Yazıda, yazar ve dinleyiciler arasında genellikle fiziksel bir mesafe söz konusudur.</a:t>
            </a:r>
          </a:p>
          <a:p>
            <a:pPr algn="just"/>
            <a:r>
              <a:rPr lang="tr-TR" sz="2600" dirty="0">
                <a:latin typeface="Times New Roman" panose="02020603050405020304" pitchFamily="18" charset="0"/>
                <a:cs typeface="Times New Roman" panose="02020603050405020304" pitchFamily="18" charset="0"/>
              </a:rPr>
              <a:t>Yazıda kullanılan dil daha rasyonel ve daha az duygusaldır. Konuşmada ise duygular daha </a:t>
            </a:r>
            <a:r>
              <a:rPr lang="tr-TR" sz="2600" dirty="0" smtClean="0">
                <a:latin typeface="Times New Roman" panose="02020603050405020304" pitchFamily="18" charset="0"/>
                <a:cs typeface="Times New Roman" panose="02020603050405020304" pitchFamily="18" charset="0"/>
              </a:rPr>
              <a:t>ön plandadır.</a:t>
            </a:r>
            <a:r>
              <a:rPr lang="tr-TR" sz="2600" dirty="0">
                <a:latin typeface="Times New Roman" panose="02020603050405020304" pitchFamily="18" charset="0"/>
                <a:cs typeface="Times New Roman" panose="02020603050405020304" pitchFamily="18" charset="0"/>
              </a:rPr>
              <a:t> </a:t>
            </a:r>
            <a:endParaRPr lang="tr-TR" sz="2600" dirty="0" smtClean="0">
              <a:latin typeface="Times New Roman" panose="02020603050405020304" pitchFamily="18" charset="0"/>
              <a:cs typeface="Times New Roman" panose="02020603050405020304" pitchFamily="18" charset="0"/>
            </a:endParaRPr>
          </a:p>
          <a:p>
            <a:pPr algn="just"/>
            <a:r>
              <a:rPr lang="tr-TR" sz="2600" dirty="0" smtClean="0">
                <a:latin typeface="Times New Roman" panose="02020603050405020304" pitchFamily="18" charset="0"/>
                <a:cs typeface="Times New Roman" panose="02020603050405020304" pitchFamily="18" charset="0"/>
              </a:rPr>
              <a:t>Konuşma </a:t>
            </a:r>
            <a:r>
              <a:rPr lang="tr-TR" sz="2600" dirty="0">
                <a:latin typeface="Times New Roman" panose="02020603050405020304" pitchFamily="18" charset="0"/>
                <a:cs typeface="Times New Roman" panose="02020603050405020304" pitchFamily="18" charset="0"/>
              </a:rPr>
              <a:t>dili konuşmacının dinleyiciye belli bir mesaj vermek </a:t>
            </a:r>
            <a:r>
              <a:rPr lang="tr-TR" sz="2600" dirty="0" smtClean="0">
                <a:latin typeface="Times New Roman" panose="02020603050405020304" pitchFamily="18" charset="0"/>
                <a:cs typeface="Times New Roman" panose="02020603050405020304" pitchFamily="18" charset="0"/>
              </a:rPr>
              <a:t>için takındığı </a:t>
            </a:r>
            <a:r>
              <a:rPr lang="tr-TR" sz="2600" dirty="0">
                <a:latin typeface="Times New Roman" panose="02020603050405020304" pitchFamily="18" charset="0"/>
                <a:cs typeface="Times New Roman" panose="02020603050405020304" pitchFamily="18" charset="0"/>
              </a:rPr>
              <a:t>tutumu ve buna uygun ifadeleri içerir. Kişiler arası ifadeler olarak adlandırılan içtenlik, nezaket, aşağılama vb. ifadeler yazı dilinde konuşma dilindeki kadar etkili şekilde kullanılamaz.</a:t>
            </a:r>
          </a:p>
          <a:p>
            <a:pPr algn="just"/>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8375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farklılıklar</a:t>
            </a:r>
            <a:endParaRPr lang="tr-TR" dirty="0"/>
          </a:p>
        </p:txBody>
      </p:sp>
      <p:sp>
        <p:nvSpPr>
          <p:cNvPr id="3" name="İçerik Yer Tutucusu 2"/>
          <p:cNvSpPr>
            <a:spLocks noGrp="1"/>
          </p:cNvSpPr>
          <p:nvPr>
            <p:ph idx="1"/>
          </p:nvPr>
        </p:nvSpPr>
        <p:spPr>
          <a:xfrm>
            <a:off x="684212" y="-1"/>
            <a:ext cx="9165182" cy="4676503"/>
          </a:xfrm>
        </p:spPr>
        <p:txBody>
          <a:bodyPr>
            <a:normAutofit fontScale="55000" lnSpcReduction="20000"/>
          </a:bodyPr>
          <a:lstStyle/>
          <a:p>
            <a:pPr algn="just"/>
            <a:endParaRPr lang="tr-TR" sz="2400" dirty="0" smtClean="0">
              <a:latin typeface="Times New Roman" panose="02020603050405020304" pitchFamily="18" charset="0"/>
              <a:cs typeface="Times New Roman" panose="02020603050405020304" pitchFamily="18" charset="0"/>
            </a:endParaRPr>
          </a:p>
          <a:p>
            <a:pPr algn="just"/>
            <a:r>
              <a:rPr lang="tr-TR" sz="4400" dirty="0" smtClean="0">
                <a:latin typeface="Times New Roman" panose="02020603050405020304" pitchFamily="18" charset="0"/>
                <a:cs typeface="Times New Roman" panose="02020603050405020304" pitchFamily="18" charset="0"/>
              </a:rPr>
              <a:t>Konuşmada</a:t>
            </a:r>
            <a:r>
              <a:rPr lang="tr-TR" sz="4400" dirty="0">
                <a:latin typeface="Times New Roman" panose="02020603050405020304" pitchFamily="18" charset="0"/>
                <a:cs typeface="Times New Roman" panose="02020603050405020304" pitchFamily="18" charset="0"/>
              </a:rPr>
              <a:t>, konuşan ve dinleyici aynı yerde aynı zamanda olduğunda, ortak bir dilsel bağlamı paylaşabilirler. Çoğu ifade, doğru bir şekilde hedefini bulabilir. Örneğin, </a:t>
            </a:r>
            <a:r>
              <a:rPr lang="tr-TR" sz="4400" dirty="0" smtClean="0">
                <a:latin typeface="Times New Roman" panose="02020603050405020304" pitchFamily="18" charset="0"/>
                <a:cs typeface="Times New Roman" panose="02020603050405020304" pitchFamily="18" charset="0"/>
              </a:rPr>
              <a:t>konuşmacı açısından </a:t>
            </a:r>
            <a:r>
              <a:rPr lang="tr-TR" sz="4400" dirty="0">
                <a:latin typeface="Times New Roman" panose="02020603050405020304" pitchFamily="18" charset="0"/>
                <a:cs typeface="Times New Roman" panose="02020603050405020304" pitchFamily="18" charset="0"/>
              </a:rPr>
              <a:t>bakıldığında “ben” konuşmacıyı, “sen” dinleyiciyi, “ şimdi” konuşmanın zamanını</a:t>
            </a:r>
            <a:r>
              <a:rPr lang="tr-TR" sz="4400" dirty="0" smtClean="0">
                <a:latin typeface="Times New Roman" panose="02020603050405020304" pitchFamily="18" charset="0"/>
                <a:cs typeface="Times New Roman" panose="02020603050405020304" pitchFamily="18" charset="0"/>
              </a:rPr>
              <a:t>, “</a:t>
            </a:r>
            <a:r>
              <a:rPr lang="tr-TR" sz="4400" dirty="0">
                <a:latin typeface="Times New Roman" panose="02020603050405020304" pitchFamily="18" charset="0"/>
                <a:cs typeface="Times New Roman" panose="02020603050405020304" pitchFamily="18" charset="0"/>
              </a:rPr>
              <a:t>burası” konuşmanın yapıldığı yeri ifade </a:t>
            </a:r>
            <a:r>
              <a:rPr lang="tr-TR" sz="4400" dirty="0" smtClean="0">
                <a:latin typeface="Times New Roman" panose="02020603050405020304" pitchFamily="18" charset="0"/>
                <a:cs typeface="Times New Roman" panose="02020603050405020304" pitchFamily="18" charset="0"/>
              </a:rPr>
              <a:t>eder</a:t>
            </a:r>
            <a:r>
              <a:rPr lang="tr-TR" sz="4400" dirty="0" smtClean="0">
                <a:latin typeface="Times New Roman" panose="02020603050405020304" pitchFamily="18" charset="0"/>
                <a:cs typeface="Times New Roman" panose="02020603050405020304" pitchFamily="18" charset="0"/>
              </a:rPr>
              <a:t>.</a:t>
            </a:r>
          </a:p>
          <a:p>
            <a:pPr algn="just"/>
            <a:r>
              <a:rPr lang="tr-TR" sz="4400" dirty="0" smtClean="0">
                <a:latin typeface="Times New Roman" panose="02020603050405020304" pitchFamily="18" charset="0"/>
                <a:cs typeface="Times New Roman" panose="02020603050405020304" pitchFamily="18" charset="0"/>
              </a:rPr>
              <a:t> </a:t>
            </a:r>
            <a:r>
              <a:rPr lang="tr-TR" sz="4400" dirty="0" smtClean="0">
                <a:latin typeface="Times New Roman" panose="02020603050405020304" pitchFamily="18" charset="0"/>
                <a:cs typeface="Times New Roman" panose="02020603050405020304" pitchFamily="18" charset="0"/>
              </a:rPr>
              <a:t>Yazmada </a:t>
            </a:r>
            <a:r>
              <a:rPr lang="tr-TR" sz="4400" dirty="0">
                <a:latin typeface="Times New Roman" panose="02020603050405020304" pitchFamily="18" charset="0"/>
                <a:cs typeface="Times New Roman" panose="02020603050405020304" pitchFamily="18" charset="0"/>
              </a:rPr>
              <a:t>bu </a:t>
            </a:r>
            <a:r>
              <a:rPr lang="tr-TR" sz="4400" dirty="0" smtClean="0">
                <a:latin typeface="Times New Roman" panose="02020603050405020304" pitchFamily="18" charset="0"/>
                <a:cs typeface="Times New Roman" panose="02020603050405020304" pitchFamily="18" charset="0"/>
              </a:rPr>
              <a:t>ifadelerin yorumlanması </a:t>
            </a:r>
            <a:r>
              <a:rPr lang="tr-TR" sz="4400" dirty="0">
                <a:latin typeface="Times New Roman" panose="02020603050405020304" pitchFamily="18" charset="0"/>
                <a:cs typeface="Times New Roman" panose="02020603050405020304" pitchFamily="18" charset="0"/>
              </a:rPr>
              <a:t>daha karmaşıktır. </a:t>
            </a:r>
            <a:r>
              <a:rPr lang="tr-TR" sz="4400" i="1" dirty="0">
                <a:latin typeface="Times New Roman" panose="02020603050405020304" pitchFamily="18" charset="0"/>
                <a:cs typeface="Times New Roman" panose="02020603050405020304" pitchFamily="18" charset="0"/>
              </a:rPr>
              <a:t>“Kardeşini göremedim.” </a:t>
            </a:r>
            <a:r>
              <a:rPr lang="tr-TR" sz="4400" dirty="0">
                <a:latin typeface="Times New Roman" panose="02020603050405020304" pitchFamily="18" charset="0"/>
                <a:cs typeface="Times New Roman" panose="02020603050405020304" pitchFamily="18" charset="0"/>
              </a:rPr>
              <a:t>cümlesinde kardeşin kimin </a:t>
            </a:r>
            <a:r>
              <a:rPr lang="tr-TR" sz="4400" dirty="0" smtClean="0">
                <a:latin typeface="Times New Roman" panose="02020603050405020304" pitchFamily="18" charset="0"/>
                <a:cs typeface="Times New Roman" panose="02020603050405020304" pitchFamily="18" charset="0"/>
              </a:rPr>
              <a:t>kardeşi olduğu </a:t>
            </a:r>
            <a:r>
              <a:rPr lang="tr-TR" sz="4400" dirty="0">
                <a:latin typeface="Times New Roman" panose="02020603050405020304" pitchFamily="18" charset="0"/>
                <a:cs typeface="Times New Roman" panose="02020603050405020304" pitchFamily="18" charset="0"/>
              </a:rPr>
              <a:t>belirsizdir. Bu cümleden, </a:t>
            </a:r>
            <a:r>
              <a:rPr lang="tr-TR" sz="4400" i="1" dirty="0">
                <a:latin typeface="Times New Roman" panose="02020603050405020304" pitchFamily="18" charset="0"/>
                <a:cs typeface="Times New Roman" panose="02020603050405020304" pitchFamily="18" charset="0"/>
              </a:rPr>
              <a:t>“Senin kardeşini göremedim.” </a:t>
            </a:r>
            <a:r>
              <a:rPr lang="tr-TR" sz="4400" dirty="0">
                <a:latin typeface="Times New Roman" panose="02020603050405020304" pitchFamily="18" charset="0"/>
                <a:cs typeface="Times New Roman" panose="02020603050405020304" pitchFamily="18" charset="0"/>
              </a:rPr>
              <a:t>ya da </a:t>
            </a:r>
            <a:r>
              <a:rPr lang="tr-TR" sz="4400" i="1" dirty="0">
                <a:latin typeface="Times New Roman" panose="02020603050405020304" pitchFamily="18" charset="0"/>
                <a:cs typeface="Times New Roman" panose="02020603050405020304" pitchFamily="18" charset="0"/>
              </a:rPr>
              <a:t>“Onun </a:t>
            </a:r>
            <a:r>
              <a:rPr lang="tr-TR" sz="4400" i="1" dirty="0" smtClean="0">
                <a:latin typeface="Times New Roman" panose="02020603050405020304" pitchFamily="18" charset="0"/>
                <a:cs typeface="Times New Roman" panose="02020603050405020304" pitchFamily="18" charset="0"/>
              </a:rPr>
              <a:t>kardeşin </a:t>
            </a:r>
            <a:r>
              <a:rPr lang="tr-TR" sz="4400" i="1" dirty="0" err="1" smtClean="0">
                <a:latin typeface="Times New Roman" panose="02020603050405020304" pitchFamily="18" charset="0"/>
                <a:cs typeface="Times New Roman" panose="02020603050405020304" pitchFamily="18" charset="0"/>
              </a:rPr>
              <a:t>göremedim</a:t>
            </a:r>
            <a:r>
              <a:rPr lang="tr-TR" sz="4400" i="1" dirty="0" err="1">
                <a:latin typeface="Times New Roman" panose="02020603050405020304" pitchFamily="18" charset="0"/>
                <a:cs typeface="Times New Roman" panose="02020603050405020304" pitchFamily="18" charset="0"/>
              </a:rPr>
              <a:t>.”</a:t>
            </a:r>
            <a:r>
              <a:rPr lang="tr-TR" sz="4400" dirty="0" err="1">
                <a:latin typeface="Times New Roman" panose="02020603050405020304" pitchFamily="18" charset="0"/>
                <a:cs typeface="Times New Roman" panose="02020603050405020304" pitchFamily="18" charset="0"/>
              </a:rPr>
              <a:t>anlamlarının</a:t>
            </a:r>
            <a:r>
              <a:rPr lang="tr-TR" sz="4400" dirty="0">
                <a:latin typeface="Times New Roman" panose="02020603050405020304" pitchFamily="18" charset="0"/>
                <a:cs typeface="Times New Roman" panose="02020603050405020304" pitchFamily="18" charset="0"/>
              </a:rPr>
              <a:t> her ikisi de çıkabilir</a:t>
            </a:r>
            <a:r>
              <a:rPr lang="tr-TR" sz="4400" i="1" dirty="0">
                <a:latin typeface="Times New Roman" panose="02020603050405020304" pitchFamily="18" charset="0"/>
                <a:cs typeface="Times New Roman" panose="02020603050405020304" pitchFamily="18" charset="0"/>
              </a:rPr>
              <a:t>. </a:t>
            </a:r>
            <a:r>
              <a:rPr lang="tr-TR" sz="4400" dirty="0">
                <a:latin typeface="Times New Roman" panose="02020603050405020304" pitchFamily="18" charset="0"/>
                <a:cs typeface="Times New Roman" panose="02020603050405020304" pitchFamily="18" charset="0"/>
              </a:rPr>
              <a:t>Ancak konuşma dilinde bu </a:t>
            </a:r>
            <a:r>
              <a:rPr lang="tr-TR" sz="4400" dirty="0" smtClean="0">
                <a:latin typeface="Times New Roman" panose="02020603050405020304" pitchFamily="18" charset="0"/>
                <a:cs typeface="Times New Roman" panose="02020603050405020304" pitchFamily="18" charset="0"/>
              </a:rPr>
              <a:t>belirsizliğin yaşanma </a:t>
            </a:r>
            <a:r>
              <a:rPr lang="tr-TR" sz="4400" dirty="0">
                <a:latin typeface="Times New Roman" panose="02020603050405020304" pitchFamily="18" charset="0"/>
                <a:cs typeface="Times New Roman" panose="02020603050405020304" pitchFamily="18" charset="0"/>
              </a:rPr>
              <a:t>ihtimali çok daha azdır.</a:t>
            </a: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7549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farklılıklar</a:t>
            </a:r>
            <a:endParaRPr lang="tr-TR" dirty="0"/>
          </a:p>
        </p:txBody>
      </p:sp>
      <p:sp>
        <p:nvSpPr>
          <p:cNvPr id="3" name="İçerik Yer Tutucusu 2"/>
          <p:cNvSpPr>
            <a:spLocks noGrp="1"/>
          </p:cNvSpPr>
          <p:nvPr>
            <p:ph idx="1"/>
          </p:nvPr>
        </p:nvSpPr>
        <p:spPr>
          <a:xfrm>
            <a:off x="838200" y="130629"/>
            <a:ext cx="9167949" cy="3631474"/>
          </a:xfrm>
        </p:spPr>
        <p:txBody>
          <a:bodyPr>
            <a:normAutofit/>
          </a:bodyPr>
          <a:lstStyle/>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Bilim insanları araştırma ve incelemelerinin sonuçlarını yazılı olarak tespit etmek zorundadırlar. İnsanlığın buluş ve düşünceler </a:t>
            </a:r>
            <a:r>
              <a:rPr lang="tr-TR" sz="2400" dirty="0" smtClean="0">
                <a:latin typeface="Times New Roman" panose="02020603050405020304" pitchFamily="18" charset="0"/>
                <a:cs typeface="Times New Roman" panose="02020603050405020304" pitchFamily="18" charset="0"/>
              </a:rPr>
              <a:t>yazıyla </a:t>
            </a:r>
            <a:r>
              <a:rPr lang="tr-TR" sz="2400" dirty="0" smtClean="0">
                <a:latin typeface="Times New Roman" panose="02020603050405020304" pitchFamily="18" charset="0"/>
                <a:cs typeface="Times New Roman" panose="02020603050405020304" pitchFamily="18" charset="0"/>
              </a:rPr>
              <a:t>ortaya konulur. Bu buluş ve düşüncelerden yararlanmak ve devamlılığını sağlamak yazıyla mümkündür.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095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YAZILI VE SÖZLÜ ANLATIM</a:t>
            </a:r>
          </a:p>
        </p:txBody>
      </p:sp>
      <p:sp>
        <p:nvSpPr>
          <p:cNvPr id="3" name="İçerik Yer Tutucusu 2"/>
          <p:cNvSpPr>
            <a:spLocks noGrp="1"/>
          </p:cNvSpPr>
          <p:nvPr>
            <p:ph idx="1"/>
          </p:nvPr>
        </p:nvSpPr>
        <p:spPr>
          <a:xfrm>
            <a:off x="684212" y="685801"/>
            <a:ext cx="8534400" cy="71846"/>
          </a:xfrm>
        </p:spPr>
        <p:txBody>
          <a:bodyPr>
            <a:normAutofit fontScale="25000" lnSpcReduction="20000"/>
          </a:bodyPr>
          <a:lstStyle/>
          <a:p>
            <a:endParaRPr lang="tr-TR" dirty="0"/>
          </a:p>
        </p:txBody>
      </p:sp>
      <p:sp>
        <p:nvSpPr>
          <p:cNvPr id="4" name="Dikdörtgen 3"/>
          <p:cNvSpPr/>
          <p:nvPr/>
        </p:nvSpPr>
        <p:spPr>
          <a:xfrm>
            <a:off x="684212" y="1750423"/>
            <a:ext cx="8120154" cy="1938992"/>
          </a:xfrm>
          <a:prstGeom prst="rect">
            <a:avLst/>
          </a:prstGeom>
        </p:spPr>
        <p:txBody>
          <a:bodyPr wrap="square">
            <a:spAutoFit/>
          </a:bodyPr>
          <a:lstStyle/>
          <a:p>
            <a:pPr algn="just"/>
            <a:r>
              <a:rPr lang="tr-TR" sz="2400" dirty="0" smtClean="0">
                <a:solidFill>
                  <a:schemeClr val="bg1"/>
                </a:solidFill>
                <a:latin typeface="Times New Roman" panose="02020603050405020304" pitchFamily="18" charset="0"/>
                <a:cs typeface="Times New Roman" panose="02020603050405020304" pitchFamily="18" charset="0"/>
              </a:rPr>
              <a:t>Anlama, konuşma ya da yazı yoluyla aktarılanı algılamaktır. Dinleme ve okuma bir «anlama </a:t>
            </a:r>
            <a:r>
              <a:rPr lang="tr-TR" sz="2400" dirty="0" err="1" smtClean="0">
                <a:solidFill>
                  <a:schemeClr val="bg1"/>
                </a:solidFill>
                <a:latin typeface="Times New Roman" panose="02020603050405020304" pitchFamily="18" charset="0"/>
                <a:cs typeface="Times New Roman" panose="02020603050405020304" pitchFamily="18" charset="0"/>
              </a:rPr>
              <a:t>etkinliği»dir</a:t>
            </a:r>
            <a:r>
              <a:rPr lang="tr-TR" sz="2400" dirty="0" smtClean="0">
                <a:solidFill>
                  <a:schemeClr val="bg1"/>
                </a:solidFill>
                <a:latin typeface="Times New Roman" panose="02020603050405020304" pitchFamily="18" charset="0"/>
                <a:cs typeface="Times New Roman" panose="02020603050405020304" pitchFamily="18" charset="0"/>
              </a:rPr>
              <a:t>. Anlatma ise duygu, düşünce, tasarı ve yaşantıların söz ya da yazıyla aktarımıdır. Doğru ve etkili anlatım her şeyden önce düzenli düşünme alışkanlığının ürünüdür</a:t>
            </a:r>
            <a:r>
              <a:rPr lang="tr-TR" dirty="0" smtClean="0">
                <a:solidFill>
                  <a:schemeClr val="bg1"/>
                </a:solidFill>
                <a:latin typeface="Arial Black" panose="020B0A04020102020204" pitchFamily="34" charset="0"/>
              </a:rPr>
              <a:t>.</a:t>
            </a:r>
            <a:endParaRPr lang="tr-TR"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9805432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effectLst>
                  <a:outerShdw blurRad="38100" dist="19050" dir="2700000" algn="tl">
                    <a:schemeClr val="dk1">
                      <a:alpha val="40000"/>
                    </a:schemeClr>
                  </a:outerShdw>
                </a:effectLst>
              </a:rPr>
              <a:t>Yazı diliyle konuşma dili arasındaki farklılıklar</a:t>
            </a:r>
            <a:endParaRPr lang="tr-TR" dirty="0"/>
          </a:p>
        </p:txBody>
      </p:sp>
      <p:sp>
        <p:nvSpPr>
          <p:cNvPr id="3" name="İçerik Yer Tutucusu 2"/>
          <p:cNvSpPr>
            <a:spLocks noGrp="1"/>
          </p:cNvSpPr>
          <p:nvPr>
            <p:ph idx="1"/>
          </p:nvPr>
        </p:nvSpPr>
        <p:spPr/>
        <p:txBody>
          <a:bodyPr>
            <a:normAutofit/>
          </a:bodyPr>
          <a:lstStyle/>
          <a:p>
            <a:r>
              <a:rPr lang="tr-TR" sz="2400" dirty="0" smtClean="0">
                <a:latin typeface="Times New Roman" panose="02020603050405020304" pitchFamily="18" charset="0"/>
                <a:cs typeface="Times New Roman" panose="02020603050405020304" pitchFamily="18" charset="0"/>
              </a:rPr>
              <a:t>Doğru ve etkili yazmanın, doğru konuşmanın en temel yollarının sürekli okumak, düşünerek konuşmak ve yazmak, düzenli anlatım alıştırmaları yapmak olduğu unutulmamalıdır. Bu süreç, iletişim ve düşünme aracı olan dilimizi yetkin biçimde kullanmamıza katkı sağlayacaktır.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312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YAZILI VE SÖZLÜ ANLATIM</a:t>
            </a:r>
          </a:p>
        </p:txBody>
      </p:sp>
      <p:sp>
        <p:nvSpPr>
          <p:cNvPr id="3" name="İçerik Yer Tutucusu 2"/>
          <p:cNvSpPr>
            <a:spLocks noGrp="1"/>
          </p:cNvSpPr>
          <p:nvPr>
            <p:ph idx="1"/>
          </p:nvPr>
        </p:nvSpPr>
        <p:spPr>
          <a:xfrm>
            <a:off x="185056" y="2021569"/>
            <a:ext cx="9742715" cy="2184671"/>
          </a:xfrm>
        </p:spPr>
        <p:txBody>
          <a:bodyPr>
            <a:normAutofit/>
          </a:bodyPr>
          <a:lstStyle/>
          <a:p>
            <a:pPr algn="just"/>
            <a:r>
              <a:rPr lang="tr-TR" sz="2400" dirty="0" smtClean="0">
                <a:latin typeface="Times New Roman" panose="02020603050405020304" pitchFamily="18" charset="0"/>
                <a:cs typeface="Times New Roman" panose="02020603050405020304" pitchFamily="18" charset="0"/>
              </a:rPr>
              <a:t>İnsanlar </a:t>
            </a:r>
            <a:r>
              <a:rPr lang="tr-TR" sz="2400" dirty="0">
                <a:latin typeface="Times New Roman" panose="02020603050405020304" pitchFamily="18" charset="0"/>
                <a:cs typeface="Times New Roman" panose="02020603050405020304" pitchFamily="18" charset="0"/>
              </a:rPr>
              <a:t>sesli- sözlü olarak anlaşmak </a:t>
            </a:r>
            <a:r>
              <a:rPr lang="tr-TR" sz="2400" dirty="0" smtClean="0">
                <a:latin typeface="Times New Roman" panose="02020603050405020304" pitchFamily="18" charset="0"/>
                <a:cs typeface="Times New Roman" panose="02020603050405020304" pitchFamily="18" charset="0"/>
              </a:rPr>
              <a:t>istediklerinde konuşma </a:t>
            </a:r>
            <a:r>
              <a:rPr lang="tr-TR" sz="2400" dirty="0">
                <a:latin typeface="Times New Roman" panose="02020603050405020304" pitchFamily="18" charset="0"/>
                <a:cs typeface="Times New Roman" panose="02020603050405020304" pitchFamily="18" charset="0"/>
              </a:rPr>
              <a:t>dilini; duygu, düşünce, istek ve </a:t>
            </a:r>
            <a:r>
              <a:rPr lang="tr-TR" sz="2400" dirty="0" smtClean="0">
                <a:latin typeface="Times New Roman" panose="02020603050405020304" pitchFamily="18" charset="0"/>
                <a:cs typeface="Times New Roman" panose="02020603050405020304" pitchFamily="18" charset="0"/>
              </a:rPr>
              <a:t>dileklerini </a:t>
            </a:r>
            <a:r>
              <a:rPr lang="tr-TR" sz="2400" dirty="0">
                <a:latin typeface="Times New Roman" panose="02020603050405020304" pitchFamily="18" charset="0"/>
                <a:cs typeface="Times New Roman" panose="02020603050405020304" pitchFamily="18" charset="0"/>
              </a:rPr>
              <a:t>yazılı olarak anlatmak </a:t>
            </a:r>
            <a:r>
              <a:rPr lang="tr-TR" sz="2400" dirty="0" smtClean="0">
                <a:latin typeface="Times New Roman" panose="02020603050405020304" pitchFamily="18" charset="0"/>
                <a:cs typeface="Times New Roman" panose="02020603050405020304" pitchFamily="18" charset="0"/>
              </a:rPr>
              <a:t>istediklerinde yazı </a:t>
            </a:r>
            <a:r>
              <a:rPr lang="tr-TR" sz="2400" dirty="0">
                <a:latin typeface="Times New Roman" panose="02020603050405020304" pitchFamily="18" charset="0"/>
                <a:cs typeface="Times New Roman" panose="02020603050405020304" pitchFamily="18" charset="0"/>
              </a:rPr>
              <a:t>dilini kullanır.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Yazı </a:t>
            </a:r>
            <a:r>
              <a:rPr lang="tr-TR" sz="2400" dirty="0">
                <a:latin typeface="Times New Roman" panose="02020603050405020304" pitchFamily="18" charset="0"/>
                <a:cs typeface="Times New Roman" panose="02020603050405020304" pitchFamily="18" charset="0"/>
              </a:rPr>
              <a:t>dili bir </a:t>
            </a:r>
            <a:r>
              <a:rPr lang="tr-TR" sz="2400" dirty="0" smtClean="0">
                <a:latin typeface="Times New Roman" panose="02020603050405020304" pitchFamily="18" charset="0"/>
                <a:cs typeface="Times New Roman" panose="02020603050405020304" pitchFamily="18" charset="0"/>
              </a:rPr>
              <a:t>ulusun </a:t>
            </a:r>
            <a:r>
              <a:rPr lang="tr-TR" sz="2400" dirty="0">
                <a:latin typeface="Times New Roman" panose="02020603050405020304" pitchFamily="18" charset="0"/>
                <a:cs typeface="Times New Roman" panose="02020603050405020304" pitchFamily="18" charset="0"/>
              </a:rPr>
              <a:t>kültür ve edebiyat </a:t>
            </a:r>
            <a:r>
              <a:rPr lang="tr-TR" sz="2400" dirty="0" smtClean="0">
                <a:latin typeface="Times New Roman" panose="02020603050405020304" pitchFamily="18" charset="0"/>
                <a:cs typeface="Times New Roman" panose="02020603050405020304" pitchFamily="18" charset="0"/>
              </a:rPr>
              <a:t>diliyken </a:t>
            </a:r>
            <a:r>
              <a:rPr lang="tr-TR" sz="2400" dirty="0">
                <a:latin typeface="Times New Roman" panose="02020603050405020304" pitchFamily="18" charset="0"/>
                <a:cs typeface="Times New Roman" panose="02020603050405020304" pitchFamily="18" charset="0"/>
              </a:rPr>
              <a:t>konuşma dili </a:t>
            </a:r>
            <a:r>
              <a:rPr lang="tr-TR" sz="2400" dirty="0" smtClean="0">
                <a:latin typeface="Times New Roman" panose="02020603050405020304" pitchFamily="18" charset="0"/>
                <a:cs typeface="Times New Roman" panose="02020603050405020304" pitchFamily="18" charset="0"/>
              </a:rPr>
              <a:t>sosyal çevreye </a:t>
            </a:r>
            <a:r>
              <a:rPr lang="tr-TR" sz="2400" dirty="0">
                <a:latin typeface="Times New Roman" panose="02020603050405020304" pitchFamily="18" charset="0"/>
                <a:cs typeface="Times New Roman" panose="02020603050405020304" pitchFamily="18" charset="0"/>
              </a:rPr>
              <a:t>bağlı olarak çeşitlilik </a:t>
            </a:r>
            <a:r>
              <a:rPr lang="tr-TR" sz="2400" dirty="0" smtClean="0">
                <a:latin typeface="Times New Roman" panose="02020603050405020304" pitchFamily="18" charset="0"/>
                <a:cs typeface="Times New Roman" panose="02020603050405020304" pitchFamily="18" charset="0"/>
              </a:rPr>
              <a:t>göstermektedir.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0986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SÖZLÜ </a:t>
            </a:r>
            <a:r>
              <a:rPr lang="tr-TR" dirty="0"/>
              <a:t>ANLATIM</a:t>
            </a:r>
          </a:p>
        </p:txBody>
      </p:sp>
      <p:sp>
        <p:nvSpPr>
          <p:cNvPr id="3" name="İçerik Yer Tutucusu 2"/>
          <p:cNvSpPr>
            <a:spLocks noGrp="1"/>
          </p:cNvSpPr>
          <p:nvPr>
            <p:ph idx="1"/>
          </p:nvPr>
        </p:nvSpPr>
        <p:spPr/>
        <p:txBody>
          <a:bodyPr/>
          <a:lstStyle/>
          <a:p>
            <a:pPr algn="just"/>
            <a:r>
              <a:rPr lang="tr-TR" sz="2400" dirty="0">
                <a:latin typeface="Times New Roman" panose="02020603050405020304" pitchFamily="18" charset="0"/>
                <a:cs typeface="Times New Roman" panose="02020603050405020304" pitchFamily="18" charset="0"/>
              </a:rPr>
              <a:t>İçimizdeki duygu ve düşünceleri birbirimize olanca sıcaklığıyla ancak konuşma yoluyla iletebiliriz. Toplum yaşamındaki etkinliklerinin çoğu </a:t>
            </a:r>
            <a:r>
              <a:rPr lang="tr-TR" sz="2400" dirty="0" smtClean="0">
                <a:latin typeface="Times New Roman" panose="02020603050405020304" pitchFamily="18" charset="0"/>
                <a:cs typeface="Times New Roman" panose="02020603050405020304" pitchFamily="18" charset="0"/>
              </a:rPr>
              <a:t>konuşmayı </a:t>
            </a:r>
            <a:r>
              <a:rPr lang="tr-TR" sz="2400" dirty="0">
                <a:latin typeface="Times New Roman" panose="02020603050405020304" pitchFamily="18" charset="0"/>
                <a:cs typeface="Times New Roman" panose="02020603050405020304" pitchFamily="18" charset="0"/>
              </a:rPr>
              <a:t>gerektirir. Çağımızın vazgeçilmez bir çalışma yolu olan “işbirliği” de konuşarak gerçekleştirilebilir.</a:t>
            </a:r>
          </a:p>
          <a:p>
            <a:endParaRPr lang="tr-TR" dirty="0"/>
          </a:p>
        </p:txBody>
      </p:sp>
    </p:spTree>
    <p:extLst>
      <p:ext uri="{BB962C8B-B14F-4D97-AF65-F5344CB8AC3E}">
        <p14:creationId xmlns:p14="http://schemas.microsoft.com/office/powerpoint/2010/main" val="526618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SÖZLÜ ANLATIM</a:t>
            </a:r>
          </a:p>
        </p:txBody>
      </p:sp>
      <p:sp>
        <p:nvSpPr>
          <p:cNvPr id="3" name="İçerik Yer Tutucusu 2"/>
          <p:cNvSpPr>
            <a:spLocks noGrp="1"/>
          </p:cNvSpPr>
          <p:nvPr>
            <p:ph idx="1"/>
          </p:nvPr>
        </p:nvSpPr>
        <p:spPr/>
        <p:txBody>
          <a:bodyPr/>
          <a:lstStyle/>
          <a:p>
            <a:pPr algn="just"/>
            <a:r>
              <a:rPr lang="tr-TR" sz="2400" dirty="0">
                <a:latin typeface="Times New Roman" panose="02020603050405020304" pitchFamily="18" charset="0"/>
                <a:cs typeface="Times New Roman" panose="02020603050405020304" pitchFamily="18" charset="0"/>
              </a:rPr>
              <a:t>Konuşma, çağlar boyunca insanın insanla ilişkilerini düzenlemede, kişilerin birbirini etkilemede değerinden bir şey yitirmemiştir; çünkü insanın insana ulaşma yoludur konuşmak.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Konuşma </a:t>
            </a:r>
            <a:r>
              <a:rPr lang="tr-TR" sz="2400" dirty="0">
                <a:latin typeface="Times New Roman" panose="02020603050405020304" pitchFamily="18" charset="0"/>
                <a:cs typeface="Times New Roman" panose="02020603050405020304" pitchFamily="18" charset="0"/>
              </a:rPr>
              <a:t>bu anlamıyla bireyler arasında, yaşantıların paylaşılması sürecidir. </a:t>
            </a:r>
          </a:p>
          <a:p>
            <a:endParaRPr lang="tr-TR" dirty="0"/>
          </a:p>
        </p:txBody>
      </p:sp>
    </p:spTree>
    <p:extLst>
      <p:ext uri="{BB962C8B-B14F-4D97-AF65-F5344CB8AC3E}">
        <p14:creationId xmlns:p14="http://schemas.microsoft.com/office/powerpoint/2010/main" val="1291321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SÖZLÜ ANLATIM</a:t>
            </a:r>
          </a:p>
        </p:txBody>
      </p:sp>
      <p:sp>
        <p:nvSpPr>
          <p:cNvPr id="3" name="İçerik Yer Tutucusu 2"/>
          <p:cNvSpPr>
            <a:spLocks noGrp="1"/>
          </p:cNvSpPr>
          <p:nvPr>
            <p:ph idx="1"/>
          </p:nvPr>
        </p:nvSpPr>
        <p:spPr>
          <a:xfrm>
            <a:off x="0" y="806721"/>
            <a:ext cx="10515600" cy="3347267"/>
          </a:xfrm>
        </p:spPr>
        <p:txBody>
          <a:bodyPr>
            <a:normAutofit/>
          </a:bodyPr>
          <a:lstStyle/>
          <a:p>
            <a:endParaRPr lang="tr-TR" sz="2400" dirty="0" smtClean="0">
              <a:latin typeface="Times New Roman" panose="02020603050405020304" pitchFamily="18" charset="0"/>
              <a:cs typeface="Times New Roman" panose="02020603050405020304" pitchFamily="18" charset="0"/>
            </a:endParaRPr>
          </a:p>
          <a:p>
            <a:endParaRPr lang="tr-TR" sz="2400" dirty="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Günlük </a:t>
            </a:r>
            <a:r>
              <a:rPr lang="tr-TR" sz="2400" dirty="0">
                <a:latin typeface="Times New Roman" panose="02020603050405020304" pitchFamily="18" charset="0"/>
                <a:cs typeface="Times New Roman" panose="02020603050405020304" pitchFamily="18" charset="0"/>
              </a:rPr>
              <a:t>hayatta diğer insanlarla konuşurken kullandığımız </a:t>
            </a:r>
            <a:r>
              <a:rPr lang="tr-TR" sz="2400" dirty="0" smtClean="0">
                <a:latin typeface="Times New Roman" panose="02020603050405020304" pitchFamily="18" charset="0"/>
                <a:cs typeface="Times New Roman" panose="02020603050405020304" pitchFamily="18" charset="0"/>
              </a:rPr>
              <a:t>konuşma dili doğal </a:t>
            </a:r>
            <a:r>
              <a:rPr lang="tr-TR" sz="2400" dirty="0">
                <a:latin typeface="Times New Roman" panose="02020603050405020304" pitchFamily="18" charset="0"/>
                <a:cs typeface="Times New Roman" panose="02020603050405020304" pitchFamily="18" charset="0"/>
              </a:rPr>
              <a:t>olduğu için konuşurken cümlemizin kurallı olup olmadığına, kelimelerin doğru sıralanıp sıralanmadığına, söyleyişin doğru olup olmadığına pek dikkat etmeyiz. Bu sebeple zaman içinde, bölgeden bölgeye değişen birtakım söyleyiş farklılıkları ve kelime farklılıkları </a:t>
            </a:r>
            <a:r>
              <a:rPr lang="tr-TR" sz="2400" dirty="0" smtClean="0">
                <a:latin typeface="Times New Roman" panose="02020603050405020304" pitchFamily="18" charset="0"/>
                <a:cs typeface="Times New Roman" panose="02020603050405020304" pitchFamily="18" charset="0"/>
              </a:rPr>
              <a:t>dolayısıyla da dilin </a:t>
            </a:r>
            <a:r>
              <a:rPr lang="tr-TR" sz="2400" dirty="0">
                <a:latin typeface="Times New Roman" panose="02020603050405020304" pitchFamily="18" charset="0"/>
                <a:cs typeface="Times New Roman" panose="02020603050405020304" pitchFamily="18" charset="0"/>
              </a:rPr>
              <a:t>lehçeleri ortaya çıkar.</a:t>
            </a: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4866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200" dirty="0" smtClean="0"/>
              <a:t>                          SÖZLÜ </a:t>
            </a:r>
            <a:r>
              <a:rPr lang="tr-TR" sz="3200" dirty="0"/>
              <a:t>ANLATIM</a:t>
            </a:r>
            <a:r>
              <a:rPr lang="tr-TR" dirty="0"/>
              <a:t/>
            </a:r>
            <a:br>
              <a:rPr lang="tr-TR" dirty="0"/>
            </a:br>
            <a:endParaRPr lang="tr-TR" dirty="0"/>
          </a:p>
        </p:txBody>
      </p:sp>
      <p:sp>
        <p:nvSpPr>
          <p:cNvPr id="3" name="İçerik Yer Tutucusu 2"/>
          <p:cNvSpPr>
            <a:spLocks noGrp="1"/>
          </p:cNvSpPr>
          <p:nvPr>
            <p:ph idx="1"/>
          </p:nvPr>
        </p:nvSpPr>
        <p:spPr>
          <a:xfrm>
            <a:off x="684212" y="143692"/>
            <a:ext cx="9468394" cy="4180114"/>
          </a:xfrm>
        </p:spPr>
        <p:txBody>
          <a:bodyPr>
            <a:normAutofit/>
          </a:bodyPr>
          <a:lstStyle/>
          <a:p>
            <a:pPr marL="0" indent="0" algn="just">
              <a:buNone/>
            </a:pPr>
            <a:r>
              <a:rPr lang="tr-TR" sz="2400" dirty="0" smtClean="0">
                <a:latin typeface="Times New Roman" panose="02020603050405020304" pitchFamily="18" charset="0"/>
                <a:cs typeface="Times New Roman" panose="02020603050405020304" pitchFamily="18" charset="0"/>
              </a:rPr>
              <a:t>Konuşma</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zihinde </a:t>
            </a:r>
            <a:r>
              <a:rPr lang="tr-TR" sz="2400" dirty="0">
                <a:latin typeface="Times New Roman" panose="02020603050405020304" pitchFamily="18" charset="0"/>
                <a:cs typeface="Times New Roman" panose="02020603050405020304" pitchFamily="18" charset="0"/>
              </a:rPr>
              <a:t>başlayan ve düşüncelerin sözle ifade edilmesiyle tamamlanan bir süreçtir. Konuşmanın gerçekleşebilmesi </a:t>
            </a:r>
            <a:r>
              <a:rPr lang="tr-TR" sz="2400" dirty="0" smtClean="0">
                <a:latin typeface="Times New Roman" panose="02020603050405020304" pitchFamily="18" charset="0"/>
                <a:cs typeface="Times New Roman" panose="02020603050405020304" pitchFamily="18" charset="0"/>
              </a:rPr>
              <a:t>için insan </a:t>
            </a:r>
            <a:r>
              <a:rPr lang="tr-TR" sz="2400" dirty="0">
                <a:latin typeface="Times New Roman" panose="02020603050405020304" pitchFamily="18" charset="0"/>
                <a:cs typeface="Times New Roman" panose="02020603050405020304" pitchFamily="18" charset="0"/>
              </a:rPr>
              <a:t>zihninde bir mesajın olması gerekir. Bu da zihinsel becerilerle doğrudan ilişkilidir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4275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                                      SÖZLÜ </a:t>
            </a:r>
            <a:r>
              <a:rPr lang="tr-TR" sz="3200" dirty="0"/>
              <a:t>ANLATIM</a:t>
            </a:r>
          </a:p>
        </p:txBody>
      </p:sp>
      <p:sp>
        <p:nvSpPr>
          <p:cNvPr id="3" name="İçerik Yer Tutucusu 2"/>
          <p:cNvSpPr>
            <a:spLocks noGrp="1"/>
          </p:cNvSpPr>
          <p:nvPr>
            <p:ph idx="1"/>
          </p:nvPr>
        </p:nvSpPr>
        <p:spPr>
          <a:xfrm>
            <a:off x="838200" y="169817"/>
            <a:ext cx="9938657" cy="4062549"/>
          </a:xfrm>
        </p:spPr>
        <p:txBody>
          <a:bodyPr>
            <a:normAutofit/>
          </a:bodyPr>
          <a:lstStyle/>
          <a:p>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Düşünme</a:t>
            </a:r>
            <a:r>
              <a:rPr lang="tr-TR" sz="2400" dirty="0">
                <a:latin typeface="Times New Roman" panose="02020603050405020304" pitchFamily="18" charset="0"/>
                <a:cs typeface="Times New Roman" panose="02020603050405020304" pitchFamily="18" charset="0"/>
              </a:rPr>
              <a:t>, anlama, sıralama, sınıflama, çıkarım yapma gibi zihinsel becerilerin işe koşulması sonucunda beyinde şekillenen mesaj, konuşma uzuvları aracılığıyla ses titreşimleri olarak alıcıya iletilir. Böylece konuşma eylemi gerçekleşmiş olur.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Konuşma</a:t>
            </a:r>
            <a:r>
              <a:rPr lang="tr-TR" sz="2400" dirty="0">
                <a:latin typeface="Times New Roman" panose="02020603050405020304" pitchFamily="18" charset="0"/>
                <a:cs typeface="Times New Roman" panose="02020603050405020304" pitchFamily="18" charset="0"/>
              </a:rPr>
              <a:t>, bilgi birikiminin artması ve nesilden </a:t>
            </a:r>
            <a:r>
              <a:rPr lang="tr-TR" sz="2400" dirty="0" err="1">
                <a:latin typeface="Times New Roman" panose="02020603050405020304" pitchFamily="18" charset="0"/>
                <a:cs typeface="Times New Roman" panose="02020603050405020304" pitchFamily="18" charset="0"/>
              </a:rPr>
              <a:t>nesile</a:t>
            </a:r>
            <a:r>
              <a:rPr lang="tr-TR" sz="2400" dirty="0">
                <a:latin typeface="Times New Roman" panose="02020603050405020304" pitchFamily="18" charset="0"/>
                <a:cs typeface="Times New Roman" panose="02020603050405020304" pitchFamily="18" charset="0"/>
              </a:rPr>
              <a:t> aktarılmasında; bilimin, uygarlığın, sanatın ve kültürün gelişmesinde etkin bir araçtır.</a:t>
            </a:r>
          </a:p>
          <a:p>
            <a:endParaRPr lang="tr-TR" sz="2400" dirty="0">
              <a:latin typeface="Times New Roman" panose="02020603050405020304" pitchFamily="18" charset="0"/>
              <a:cs typeface="Times New Roman" panose="02020603050405020304" pitchFamily="18" charset="0"/>
            </a:endParaRPr>
          </a:p>
          <a:p>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1338412"/>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598</TotalTime>
  <Words>1402</Words>
  <Application>Microsoft Office PowerPoint</Application>
  <PresentationFormat>Geniş ekran</PresentationFormat>
  <Paragraphs>99</Paragraphs>
  <Slides>30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30</vt:i4>
      </vt:variant>
    </vt:vector>
  </HeadingPairs>
  <TitlesOfParts>
    <vt:vector size="35" baseType="lpstr">
      <vt:lpstr>Arial Black</vt:lpstr>
      <vt:lpstr>Century Gothic</vt:lpstr>
      <vt:lpstr>Times New Roman</vt:lpstr>
      <vt:lpstr>Wingdings 3</vt:lpstr>
      <vt:lpstr>Dilim</vt:lpstr>
      <vt:lpstr>EĞİTİM FAKÜLTESİ  TÜRK DİLİ 1 DERSİ YAZILI VE SÖZLÜ ANLATIMIN ÖZELLİKLERİ</vt:lpstr>
      <vt:lpstr>YAZILI VE SÖZLÜ ANLATIM</vt:lpstr>
      <vt:lpstr>YAZILI VE SÖZLÜ ANLATIM</vt:lpstr>
      <vt:lpstr>YAZILI VE SÖZLÜ ANLATIM</vt:lpstr>
      <vt:lpstr>          SÖZLÜ ANLATIM</vt:lpstr>
      <vt:lpstr>SÖZLÜ ANLATIM</vt:lpstr>
      <vt:lpstr>SÖZLÜ ANLATIM</vt:lpstr>
      <vt:lpstr>                          SÖZLÜ ANLATIM </vt:lpstr>
      <vt:lpstr>                                      SÖZLÜ ANLATIM</vt:lpstr>
      <vt:lpstr>SÖZLÜ ANLATIM</vt:lpstr>
      <vt:lpstr>SÖZLÜ ANLATIM</vt:lpstr>
      <vt:lpstr>SÖZLÜ ANLATIM</vt:lpstr>
      <vt:lpstr>YAZILI ANLATIM</vt:lpstr>
      <vt:lpstr>YAZILI ANLATIM</vt:lpstr>
      <vt:lpstr>YAZILI ANLATIM</vt:lpstr>
      <vt:lpstr>YAZILI ANLATIM</vt:lpstr>
      <vt:lpstr>YAZILI ANLATIM</vt:lpstr>
      <vt:lpstr>Yazı diliyle konuşma dili arasındaki farklılıklar</vt:lpstr>
      <vt:lpstr>Yazı diliyle konuşma dili arasındaki farklılıklar</vt:lpstr>
      <vt:lpstr>Yazı diliyle konuşma dili arasındaki farklılıklar</vt:lpstr>
      <vt:lpstr>Yazı diliyle konuşma dili arasındaki farklılıklar</vt:lpstr>
      <vt:lpstr>Yazı diliyle konuşma dili arasındaki farklılıklar</vt:lpstr>
      <vt:lpstr>Yazı diliyle konuşma dili arasındaki farklılıklar</vt:lpstr>
      <vt:lpstr>Yazı diliyle konuşma dili arasındaki farklılıklar</vt:lpstr>
      <vt:lpstr>Yazı diliyle konuşma dili arasındaki farklılıklar</vt:lpstr>
      <vt:lpstr>Yazı diliyle konuşma dili arasındaki farklılıklar</vt:lpstr>
      <vt:lpstr>Yazı diliyle konuşma dili arasındaki farklılıklar</vt:lpstr>
      <vt:lpstr>Yazı diliyle konuşma dili arasındaki farklılıklar</vt:lpstr>
      <vt:lpstr>Yazı diliyle konuşma dili arasındaki farklılıklar</vt:lpstr>
      <vt:lpstr>Yazı diliyle konuşma dili arasındaki farklılıklar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KÜLTÜR-MEDENİYET VE DİL İLİŞKİSİ YAZILI ANLATIM VE ÖZELLİKLERİ</dc:title>
  <dc:creator>Kevser CANDEMİR</dc:creator>
  <cp:lastModifiedBy>Kevser CANDEMİR</cp:lastModifiedBy>
  <cp:revision>47</cp:revision>
  <dcterms:created xsi:type="dcterms:W3CDTF">2020-09-20T14:29:29Z</dcterms:created>
  <dcterms:modified xsi:type="dcterms:W3CDTF">2020-10-11T17:46:02Z</dcterms:modified>
</cp:coreProperties>
</file>