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Lst>
  <p:sldSz cx="9144000" cy="6858000" type="screen4x3"/>
  <p:notesSz cx="6858000" cy="9144000"/>
  <p:defaultTextStyle>
    <a:defPPr>
      <a:defRPr lang="tr-TR"/>
    </a:defPPr>
    <a:lvl1pPr algn="l" rtl="0" fontAlgn="base">
      <a:spcBef>
        <a:spcPct val="0"/>
      </a:spcBef>
      <a:spcAft>
        <a:spcPct val="0"/>
      </a:spcAft>
      <a:defRPr b="1" kern="1200">
        <a:solidFill>
          <a:schemeClr val="tx1"/>
        </a:solidFill>
        <a:latin typeface="Verdana" pitchFamily="34" charset="0"/>
        <a:ea typeface="+mn-ea"/>
        <a:cs typeface="+mn-cs"/>
      </a:defRPr>
    </a:lvl1pPr>
    <a:lvl2pPr marL="457200" algn="l" rtl="0" fontAlgn="base">
      <a:spcBef>
        <a:spcPct val="0"/>
      </a:spcBef>
      <a:spcAft>
        <a:spcPct val="0"/>
      </a:spcAft>
      <a:defRPr b="1" kern="1200">
        <a:solidFill>
          <a:schemeClr val="tx1"/>
        </a:solidFill>
        <a:latin typeface="Verdana" pitchFamily="34" charset="0"/>
        <a:ea typeface="+mn-ea"/>
        <a:cs typeface="+mn-cs"/>
      </a:defRPr>
    </a:lvl2pPr>
    <a:lvl3pPr marL="914400" algn="l" rtl="0" fontAlgn="base">
      <a:spcBef>
        <a:spcPct val="0"/>
      </a:spcBef>
      <a:spcAft>
        <a:spcPct val="0"/>
      </a:spcAft>
      <a:defRPr b="1" kern="1200">
        <a:solidFill>
          <a:schemeClr val="tx1"/>
        </a:solidFill>
        <a:latin typeface="Verdana" pitchFamily="34" charset="0"/>
        <a:ea typeface="+mn-ea"/>
        <a:cs typeface="+mn-cs"/>
      </a:defRPr>
    </a:lvl3pPr>
    <a:lvl4pPr marL="1371600" algn="l" rtl="0" fontAlgn="base">
      <a:spcBef>
        <a:spcPct val="0"/>
      </a:spcBef>
      <a:spcAft>
        <a:spcPct val="0"/>
      </a:spcAft>
      <a:defRPr b="1" kern="1200">
        <a:solidFill>
          <a:schemeClr val="tx1"/>
        </a:solidFill>
        <a:latin typeface="Verdana" pitchFamily="34" charset="0"/>
        <a:ea typeface="+mn-ea"/>
        <a:cs typeface="+mn-cs"/>
      </a:defRPr>
    </a:lvl4pPr>
    <a:lvl5pPr marL="1828800" algn="l" rtl="0" fontAlgn="base">
      <a:spcBef>
        <a:spcPct val="0"/>
      </a:spcBef>
      <a:spcAft>
        <a:spcPct val="0"/>
      </a:spcAft>
      <a:defRPr b="1" kern="1200">
        <a:solidFill>
          <a:schemeClr val="tx1"/>
        </a:solidFill>
        <a:latin typeface="Verdana" pitchFamily="34" charset="0"/>
        <a:ea typeface="+mn-ea"/>
        <a:cs typeface="+mn-cs"/>
      </a:defRPr>
    </a:lvl5pPr>
    <a:lvl6pPr marL="2286000" algn="l" defTabSz="914400" rtl="0" eaLnBrk="1" latinLnBrk="0" hangingPunct="1">
      <a:defRPr b="1" kern="1200">
        <a:solidFill>
          <a:schemeClr val="tx1"/>
        </a:solidFill>
        <a:latin typeface="Verdana" pitchFamily="34" charset="0"/>
        <a:ea typeface="+mn-ea"/>
        <a:cs typeface="+mn-cs"/>
      </a:defRPr>
    </a:lvl6pPr>
    <a:lvl7pPr marL="2743200" algn="l" defTabSz="914400" rtl="0" eaLnBrk="1" latinLnBrk="0" hangingPunct="1">
      <a:defRPr b="1" kern="1200">
        <a:solidFill>
          <a:schemeClr val="tx1"/>
        </a:solidFill>
        <a:latin typeface="Verdana" pitchFamily="34" charset="0"/>
        <a:ea typeface="+mn-ea"/>
        <a:cs typeface="+mn-cs"/>
      </a:defRPr>
    </a:lvl7pPr>
    <a:lvl8pPr marL="3200400" algn="l" defTabSz="914400" rtl="0" eaLnBrk="1" latinLnBrk="0" hangingPunct="1">
      <a:defRPr b="1" kern="1200">
        <a:solidFill>
          <a:schemeClr val="tx1"/>
        </a:solidFill>
        <a:latin typeface="Verdana" pitchFamily="34" charset="0"/>
        <a:ea typeface="+mn-ea"/>
        <a:cs typeface="+mn-cs"/>
      </a:defRPr>
    </a:lvl8pPr>
    <a:lvl9pPr marL="3657600" algn="l" defTabSz="914400" rtl="0" eaLnBrk="1" latinLnBrk="0" hangingPunct="1">
      <a:defRPr b="1"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0048"/>
    <a:srgbClr val="DDCAEC"/>
    <a:srgbClr val="C19CDC"/>
    <a:srgbClr val="990099"/>
    <a:srgbClr val="E4FFC9"/>
    <a:srgbClr val="FF0000"/>
    <a:srgbClr val="CDFFCD"/>
    <a:srgbClr val="32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946"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sp>
          <p:nvSpPr>
            <p:cNvPr id="6"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sp>
          <p:nvSpPr>
            <p:cNvPr id="7"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endParaRPr lang="tr-TR" altLang="tr-TR"/>
            </a:p>
          </p:txBody>
        </p:sp>
      </p:grpSp>
      <p:sp>
        <p:nvSpPr>
          <p:cNvPr id="61442"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tr-TR" noProof="0" smtClean="0"/>
              <a:t>Asıl başlık stili için tıklatın</a:t>
            </a:r>
          </a:p>
        </p:txBody>
      </p:sp>
      <p:sp>
        <p:nvSpPr>
          <p:cNvPr id="6144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tr-TR" noProof="0" smtClean="0"/>
              <a:t>Asıl alt başlık stilini düzenlemek için tıklatın</a:t>
            </a:r>
          </a:p>
        </p:txBody>
      </p:sp>
      <p:sp>
        <p:nvSpPr>
          <p:cNvPr id="8" name="Rectangle 4"/>
          <p:cNvSpPr>
            <a:spLocks noGrp="1" noChangeArrowheads="1"/>
          </p:cNvSpPr>
          <p:nvPr>
            <p:ph type="dt" sz="half" idx="10"/>
          </p:nvPr>
        </p:nvSpPr>
        <p:spPr/>
        <p:txBody>
          <a:bodyPr/>
          <a:lstStyle>
            <a:lvl1pPr>
              <a:defRPr smtClean="0"/>
            </a:lvl1pPr>
          </a:lstStyle>
          <a:p>
            <a:pPr>
              <a:defRPr/>
            </a:pPr>
            <a:endParaRPr lang="tr-TR"/>
          </a:p>
        </p:txBody>
      </p:sp>
      <p:sp>
        <p:nvSpPr>
          <p:cNvPr id="9" name="Rectangle 5"/>
          <p:cNvSpPr>
            <a:spLocks noGrp="1" noChangeArrowheads="1"/>
          </p:cNvSpPr>
          <p:nvPr>
            <p:ph type="ftr" sz="quarter" idx="11"/>
          </p:nvPr>
        </p:nvSpPr>
        <p:spPr/>
        <p:txBody>
          <a:bodyPr/>
          <a:lstStyle>
            <a:lvl1pPr>
              <a:defRPr smtClean="0"/>
            </a:lvl1pPr>
          </a:lstStyle>
          <a:p>
            <a:pPr>
              <a:defRPr/>
            </a:pPr>
            <a:endParaRPr lang="tr-TR"/>
          </a:p>
        </p:txBody>
      </p:sp>
      <p:sp>
        <p:nvSpPr>
          <p:cNvPr id="10" name="Rectangle 6"/>
          <p:cNvSpPr>
            <a:spLocks noGrp="1" noChangeArrowheads="1"/>
          </p:cNvSpPr>
          <p:nvPr>
            <p:ph type="sldNum" sz="quarter" idx="12"/>
          </p:nvPr>
        </p:nvSpPr>
        <p:spPr/>
        <p:txBody>
          <a:bodyPr/>
          <a:lstStyle>
            <a:lvl1pPr>
              <a:defRPr smtClean="0"/>
            </a:lvl1pPr>
          </a:lstStyle>
          <a:p>
            <a:pPr>
              <a:defRPr/>
            </a:pPr>
            <a:fld id="{3A500AC9-FC3E-49FC-8002-00085EF46153}" type="slidenum">
              <a:rPr lang="tr-TR"/>
              <a:pPr>
                <a:defRPr/>
              </a:pPr>
              <a:t>‹#›</a:t>
            </a:fld>
            <a:endParaRPr lang="tr-TR"/>
          </a:p>
        </p:txBody>
      </p:sp>
    </p:spTree>
    <p:extLst>
      <p:ext uri="{BB962C8B-B14F-4D97-AF65-F5344CB8AC3E}">
        <p14:creationId xmlns:p14="http://schemas.microsoft.com/office/powerpoint/2010/main" val="314712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4894DA57-4187-4184-BA8E-1704460C5179}" type="slidenum">
              <a:rPr lang="tr-TR"/>
              <a:pPr>
                <a:defRPr/>
              </a:pPr>
              <a:t>‹#›</a:t>
            </a:fld>
            <a:endParaRPr lang="tr-TR"/>
          </a:p>
        </p:txBody>
      </p:sp>
    </p:spTree>
    <p:extLst>
      <p:ext uri="{BB962C8B-B14F-4D97-AF65-F5344CB8AC3E}">
        <p14:creationId xmlns:p14="http://schemas.microsoft.com/office/powerpoint/2010/main" val="97875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7813"/>
            <a:ext cx="2057400" cy="5853112"/>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7813"/>
            <a:ext cx="60198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C05FB8A-54EB-4B15-B1FE-05C32997D2DD}" type="slidenum">
              <a:rPr lang="tr-TR"/>
              <a:pPr>
                <a:defRPr/>
              </a:pPr>
              <a:t>‹#›</a:t>
            </a:fld>
            <a:endParaRPr lang="tr-TR"/>
          </a:p>
        </p:txBody>
      </p:sp>
    </p:spTree>
    <p:extLst>
      <p:ext uri="{BB962C8B-B14F-4D97-AF65-F5344CB8AC3E}">
        <p14:creationId xmlns:p14="http://schemas.microsoft.com/office/powerpoint/2010/main" val="2011678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B0B9B6E-07C9-444C-B4E5-2F8677C3BA22}" type="slidenum">
              <a:rPr lang="tr-TR"/>
              <a:pPr>
                <a:defRPr/>
              </a:pPr>
              <a:t>‹#›</a:t>
            </a:fld>
            <a:endParaRPr lang="tr-TR"/>
          </a:p>
        </p:txBody>
      </p:sp>
    </p:spTree>
    <p:extLst>
      <p:ext uri="{BB962C8B-B14F-4D97-AF65-F5344CB8AC3E}">
        <p14:creationId xmlns:p14="http://schemas.microsoft.com/office/powerpoint/2010/main" val="16250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1D24A67-C9E4-4C73-AC9F-29779544629E}" type="slidenum">
              <a:rPr lang="tr-TR"/>
              <a:pPr>
                <a:defRPr/>
              </a:pPr>
              <a:t>‹#›</a:t>
            </a:fld>
            <a:endParaRPr lang="tr-TR"/>
          </a:p>
        </p:txBody>
      </p:sp>
    </p:spTree>
    <p:extLst>
      <p:ext uri="{BB962C8B-B14F-4D97-AF65-F5344CB8AC3E}">
        <p14:creationId xmlns:p14="http://schemas.microsoft.com/office/powerpoint/2010/main" val="212949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DC47B5B-757B-4188-9261-6B26EB3E0D58}" type="slidenum">
              <a:rPr lang="tr-TR"/>
              <a:pPr>
                <a:defRPr/>
              </a:pPr>
              <a:t>‹#›</a:t>
            </a:fld>
            <a:endParaRPr lang="tr-TR"/>
          </a:p>
        </p:txBody>
      </p:sp>
    </p:spTree>
    <p:extLst>
      <p:ext uri="{BB962C8B-B14F-4D97-AF65-F5344CB8AC3E}">
        <p14:creationId xmlns:p14="http://schemas.microsoft.com/office/powerpoint/2010/main" val="20366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ECA40BA9-43D3-434F-92FA-814C7945CEEF}" type="slidenum">
              <a:rPr lang="tr-TR"/>
              <a:pPr>
                <a:defRPr/>
              </a:pPr>
              <a:t>‹#›</a:t>
            </a:fld>
            <a:endParaRPr lang="tr-TR"/>
          </a:p>
        </p:txBody>
      </p:sp>
    </p:spTree>
    <p:extLst>
      <p:ext uri="{BB962C8B-B14F-4D97-AF65-F5344CB8AC3E}">
        <p14:creationId xmlns:p14="http://schemas.microsoft.com/office/powerpoint/2010/main" val="182098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7D6E0F61-8E04-434E-AE81-88472F2CCCCA}" type="slidenum">
              <a:rPr lang="tr-TR"/>
              <a:pPr>
                <a:defRPr/>
              </a:pPr>
              <a:t>‹#›</a:t>
            </a:fld>
            <a:endParaRPr lang="tr-TR"/>
          </a:p>
        </p:txBody>
      </p:sp>
    </p:spTree>
    <p:extLst>
      <p:ext uri="{BB962C8B-B14F-4D97-AF65-F5344CB8AC3E}">
        <p14:creationId xmlns:p14="http://schemas.microsoft.com/office/powerpoint/2010/main" val="196700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A4F34A11-10E2-44EE-A276-0B730A83EB6B}" type="slidenum">
              <a:rPr lang="tr-TR"/>
              <a:pPr>
                <a:defRPr/>
              </a:pPr>
              <a:t>‹#›</a:t>
            </a:fld>
            <a:endParaRPr lang="tr-TR"/>
          </a:p>
        </p:txBody>
      </p:sp>
    </p:spTree>
    <p:extLst>
      <p:ext uri="{BB962C8B-B14F-4D97-AF65-F5344CB8AC3E}">
        <p14:creationId xmlns:p14="http://schemas.microsoft.com/office/powerpoint/2010/main" val="1925588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D74EB3FD-849B-42C4-9BDE-7F322B727979}" type="slidenum">
              <a:rPr lang="tr-TR"/>
              <a:pPr>
                <a:defRPr/>
              </a:pPr>
              <a:t>‹#›</a:t>
            </a:fld>
            <a:endParaRPr lang="tr-TR"/>
          </a:p>
        </p:txBody>
      </p:sp>
    </p:spTree>
    <p:extLst>
      <p:ext uri="{BB962C8B-B14F-4D97-AF65-F5344CB8AC3E}">
        <p14:creationId xmlns:p14="http://schemas.microsoft.com/office/powerpoint/2010/main" val="475644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BF51F04-6241-479D-8F75-5919F0FEDD0C}" type="slidenum">
              <a:rPr lang="tr-TR"/>
              <a:pPr>
                <a:defRPr/>
              </a:pPr>
              <a:t>‹#›</a:t>
            </a:fld>
            <a:endParaRPr lang="tr-TR"/>
          </a:p>
        </p:txBody>
      </p:sp>
    </p:spTree>
    <p:extLst>
      <p:ext uri="{BB962C8B-B14F-4D97-AF65-F5344CB8AC3E}">
        <p14:creationId xmlns:p14="http://schemas.microsoft.com/office/powerpoint/2010/main" val="3667652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B46F6CC-F5DA-4084-BFBD-D7E44AC98ADE}" type="slidenum">
              <a:rPr lang="tr-TR"/>
              <a:pPr>
                <a:defRPr/>
              </a:pPr>
              <a:t>‹#›</a:t>
            </a:fld>
            <a:endParaRPr lang="tr-TR"/>
          </a:p>
        </p:txBody>
      </p:sp>
    </p:spTree>
    <p:extLst>
      <p:ext uri="{BB962C8B-B14F-4D97-AF65-F5344CB8AC3E}">
        <p14:creationId xmlns:p14="http://schemas.microsoft.com/office/powerpoint/2010/main" val="2856653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60420"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smtClean="0"/>
            </a:lvl1pPr>
          </a:lstStyle>
          <a:p>
            <a:pPr>
              <a:defRPr/>
            </a:pPr>
            <a:endParaRPr lang="tr-TR"/>
          </a:p>
        </p:txBody>
      </p:sp>
      <p:sp>
        <p:nvSpPr>
          <p:cNvPr id="6042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0" smtClean="0"/>
            </a:lvl1pPr>
          </a:lstStyle>
          <a:p>
            <a:pPr>
              <a:defRPr/>
            </a:pPr>
            <a:endParaRPr lang="tr-TR"/>
          </a:p>
        </p:txBody>
      </p:sp>
      <p:sp>
        <p:nvSpPr>
          <p:cNvPr id="60422"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smtClean="0"/>
            </a:lvl1pPr>
          </a:lstStyle>
          <a:p>
            <a:pPr>
              <a:defRPr/>
            </a:pPr>
            <a:fld id="{88F699EB-F250-47B0-9FBD-1435F8D977D8}" type="slidenum">
              <a:rPr lang="tr-TR"/>
              <a:pPr>
                <a:defRPr/>
              </a:pPr>
              <a:t>‹#›</a:t>
            </a:fld>
            <a:endParaRPr lang="tr-TR"/>
          </a:p>
        </p:txBody>
      </p:sp>
      <p:sp>
        <p:nvSpPr>
          <p:cNvPr id="1031"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
        <p:nvSpPr>
          <p:cNvPr id="1032"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033"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
        <p:nvSpPr>
          <p:cNvPr id="1034"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endParaRPr lang="tr-TR" altLang="tr-TR" sz="2400" b="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728"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wmf"/><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audio" Target="../media/audio2.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Noktalı kılavuz"/>
          <p:cNvSpPr>
            <a:spLocks noGrp="1" noChangeArrowheads="1"/>
          </p:cNvSpPr>
          <p:nvPr>
            <p:ph type="title"/>
          </p:nvPr>
        </p:nvSpPr>
        <p:spPr>
          <a:xfrm>
            <a:off x="-180975" y="2565400"/>
            <a:ext cx="9648825" cy="862013"/>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mtClean="0">
                <a:solidFill>
                  <a:srgbClr val="320032"/>
                </a:solidFill>
              </a:rPr>
              <a:t>DÜŞÜNCEYİ GELİŞTİRME YOLLARI</a:t>
            </a:r>
          </a:p>
        </p:txBody>
      </p:sp>
      <p:pic>
        <p:nvPicPr>
          <p:cNvPr id="14339" name="Picture 6" descr="MCj0160358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27289">
            <a:off x="3132138" y="3573463"/>
            <a:ext cx="2303462"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8" descr="MCj0411500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971353">
            <a:off x="395288" y="4292600"/>
            <a:ext cx="2016125" cy="2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9" descr="MCj0411498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990777">
            <a:off x="6519863" y="4044950"/>
            <a:ext cx="2160587"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11" descr="Questi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38" y="0"/>
            <a:ext cx="2736850" cy="242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zoom/>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altLang="tr-TR" sz="4800" i="1" smtClean="0"/>
              <a:t>ÖRNEK :</a:t>
            </a:r>
          </a:p>
        </p:txBody>
      </p:sp>
      <p:sp>
        <p:nvSpPr>
          <p:cNvPr id="23555" name="Rectangle 3" descr="Noktalı kılavuz"/>
          <p:cNvSpPr>
            <a:spLocks noGrp="1" noChangeArrowheads="1"/>
          </p:cNvSpPr>
          <p:nvPr>
            <p:ph type="body" idx="1"/>
          </p:nvPr>
        </p:nvSpPr>
        <p:spPr>
          <a:xfrm>
            <a:off x="1692275" y="1600200"/>
            <a:ext cx="6994525" cy="3629025"/>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dirty="0" smtClean="0">
                <a:solidFill>
                  <a:srgbClr val="480048"/>
                </a:solidFill>
              </a:rPr>
              <a:t>Deneme, büyük savlar içermez. Daha çok duyguya, sezgiye, birikime ve akla dayanır. Denemede yazar kendi birikimini, içinden gelenleri özgürce </a:t>
            </a:r>
            <a:r>
              <a:rPr lang="tr-TR" altLang="tr-TR" dirty="0" err="1" smtClean="0">
                <a:solidFill>
                  <a:srgbClr val="480048"/>
                </a:solidFill>
              </a:rPr>
              <a:t>aktarır.Bu</a:t>
            </a:r>
            <a:r>
              <a:rPr lang="tr-TR" altLang="tr-TR" dirty="0" smtClean="0">
                <a:solidFill>
                  <a:srgbClr val="480048"/>
                </a:solidFill>
              </a:rPr>
              <a:t> nedenle Nurullah Ataç deneme için: “Deneme benin ülkesidir.” der. Bu görüşe katılmamak elde değildir.</a:t>
            </a:r>
          </a:p>
        </p:txBody>
      </p:sp>
      <p:sp>
        <p:nvSpPr>
          <p:cNvPr id="23556"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pic>
        <p:nvPicPr>
          <p:cNvPr id="23557" name="Picture 5" descr="iler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349500"/>
            <a:ext cx="1403350" cy="27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Text Box 6" descr="Noktalı kılavuz"/>
          <p:cNvSpPr txBox="1">
            <a:spLocks noChangeArrowheads="1"/>
          </p:cNvSpPr>
          <p:nvPr/>
        </p:nvSpPr>
        <p:spPr bwMode="auto">
          <a:xfrm>
            <a:off x="3419475" y="0"/>
            <a:ext cx="3889375" cy="13874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Tanık Gösterme (Alıntı Yapma)</a:t>
            </a:r>
          </a:p>
        </p:txBody>
      </p:sp>
    </p:spTree>
  </p:cSld>
  <p:clrMapOvr>
    <a:masterClrMapping/>
  </p:clrMapOvr>
  <p:transition spd="med">
    <p:cover dir="d"/>
    <p:sndAc>
      <p:stSnd>
        <p:snd r:embed="rId2" name="drumroll.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descr="Noktalı kılavuz"/>
          <p:cNvSpPr>
            <a:spLocks noGrp="1" noChangeArrowheads="1"/>
          </p:cNvSpPr>
          <p:nvPr>
            <p:ph type="body" idx="1"/>
          </p:nvPr>
        </p:nvSpPr>
        <p:spPr>
          <a:xfrm>
            <a:off x="468313" y="3284538"/>
            <a:ext cx="8229600" cy="1684337"/>
          </a:xfrm>
          <a:pattFill prst="dotGrid">
            <a:fgClr>
              <a:srgbClr val="DDCAEC"/>
            </a:fgClr>
            <a:bgClr>
              <a:schemeClr val="tx1"/>
            </a:bgClr>
          </a:pattFill>
          <a:ln w="76200" cmpd="tri">
            <a:solidFill>
              <a:schemeClr val="tx1"/>
            </a:solidFill>
            <a:miter lim="800000"/>
            <a:headEnd/>
            <a:tailEnd/>
          </a:ln>
        </p:spPr>
        <p:txBody>
          <a:bodyPr/>
          <a:lstStyle/>
          <a:p>
            <a:pPr eaLnBrk="1" hangingPunct="1"/>
            <a:r>
              <a:rPr lang="tr-TR" altLang="tr-TR" smtClean="0">
                <a:solidFill>
                  <a:srgbClr val="480048"/>
                </a:solidFill>
              </a:rPr>
              <a:t>Bir kavramı ya da varlığı başka kavram ya da varlığın  özellikleriyle anlatmaya </a:t>
            </a:r>
            <a:r>
              <a:rPr lang="tr-TR" altLang="tr-TR" smtClean="0">
                <a:solidFill>
                  <a:srgbClr val="FF0000"/>
                </a:solidFill>
              </a:rPr>
              <a:t>benzetme</a:t>
            </a:r>
            <a:r>
              <a:rPr lang="tr-TR" altLang="tr-TR" smtClean="0">
                <a:solidFill>
                  <a:srgbClr val="480048"/>
                </a:solidFill>
              </a:rPr>
              <a:t> denir.</a:t>
            </a:r>
          </a:p>
          <a:p>
            <a:pPr eaLnBrk="1" hangingPunct="1"/>
            <a:endParaRPr lang="tr-TR" altLang="tr-TR" smtClean="0">
              <a:solidFill>
                <a:srgbClr val="480048"/>
              </a:solidFill>
            </a:endParaRPr>
          </a:p>
        </p:txBody>
      </p:sp>
      <p:sp>
        <p:nvSpPr>
          <p:cNvPr id="24579" name="Text Box 5" descr="Noktalı kılavuz"/>
          <p:cNvSpPr txBox="1">
            <a:spLocks noChangeArrowheads="1"/>
          </p:cNvSpPr>
          <p:nvPr/>
        </p:nvSpPr>
        <p:spPr bwMode="auto">
          <a:xfrm>
            <a:off x="1979613" y="1700213"/>
            <a:ext cx="2449512"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Benzetme</a:t>
            </a:r>
          </a:p>
        </p:txBody>
      </p:sp>
      <p:pic>
        <p:nvPicPr>
          <p:cNvPr id="24580" name="Picture 10" descr="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476250"/>
            <a:ext cx="2986088" cy="266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dir="vert"/>
    <p:sndAc>
      <p:stSnd>
        <p:snd r:embed="rId2" name="drumroll.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altLang="tr-TR" sz="4800" i="1" smtClean="0"/>
              <a:t>ÖRNEK :</a:t>
            </a:r>
          </a:p>
        </p:txBody>
      </p:sp>
      <p:sp>
        <p:nvSpPr>
          <p:cNvPr id="25603" name="Text Box 7" descr="Noktalı kılavuz"/>
          <p:cNvSpPr txBox="1">
            <a:spLocks noChangeArrowheads="1"/>
          </p:cNvSpPr>
          <p:nvPr/>
        </p:nvSpPr>
        <p:spPr bwMode="auto">
          <a:xfrm>
            <a:off x="1403350" y="1557338"/>
            <a:ext cx="2449513"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Benzetme</a:t>
            </a:r>
          </a:p>
        </p:txBody>
      </p:sp>
      <p:pic>
        <p:nvPicPr>
          <p:cNvPr id="25604" name="Picture 8" descr="201735"/>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156325" y="260350"/>
            <a:ext cx="2801938" cy="2443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605" name="Text Box 9" descr="Noktalı kılavuz"/>
          <p:cNvSpPr txBox="1">
            <a:spLocks noChangeArrowheads="1"/>
          </p:cNvSpPr>
          <p:nvPr/>
        </p:nvSpPr>
        <p:spPr bwMode="auto">
          <a:xfrm>
            <a:off x="468313" y="2636838"/>
            <a:ext cx="6335712" cy="3157537"/>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2800" b="0" dirty="0">
                <a:solidFill>
                  <a:srgbClr val="480048"/>
                </a:solidFill>
              </a:rPr>
              <a:t>“ Birikimsiz yazarlık saman alevi gibidir. Saman alevi çabucak tutuşup yine çabucak söner. Yazmak için yeterli donanıma sahip olmayan birikimsiz yazarlar parlamış olsalar bile elbet bir gün saman alevi gibi sönüp giderler.”</a:t>
            </a:r>
          </a:p>
        </p:txBody>
      </p:sp>
    </p:spTree>
  </p:cSld>
  <p:clrMapOvr>
    <a:masterClrMapping/>
  </p:clrMapOvr>
  <p:transition spd="med">
    <p:comb dir="vert"/>
    <p:sndAc>
      <p:stSnd>
        <p:snd r:embed="rId2" name="drumroll.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descr="Noktalı kılavuz"/>
          <p:cNvSpPr>
            <a:spLocks noGrp="1" noChangeArrowheads="1"/>
          </p:cNvSpPr>
          <p:nvPr>
            <p:ph type="body" idx="1"/>
          </p:nvPr>
        </p:nvSpPr>
        <p:spPr>
          <a:xfrm>
            <a:off x="395288" y="1700213"/>
            <a:ext cx="5699125" cy="4249737"/>
          </a:xfrm>
          <a:pattFill prst="dotGrid">
            <a:fgClr>
              <a:srgbClr val="DDCAEC"/>
            </a:fgClr>
            <a:bgClr>
              <a:schemeClr val="tx1"/>
            </a:bgClr>
          </a:pattFill>
          <a:ln w="76200" cmpd="tri">
            <a:solidFill>
              <a:schemeClr val="tx1"/>
            </a:solidFill>
            <a:miter lim="800000"/>
            <a:headEnd/>
            <a:tailEnd/>
          </a:ln>
        </p:spPr>
        <p:txBody>
          <a:bodyPr/>
          <a:lstStyle/>
          <a:p>
            <a:pPr eaLnBrk="1" hangingPunct="1">
              <a:buFont typeface="Wingdings" pitchFamily="2" charset="2"/>
              <a:buNone/>
            </a:pPr>
            <a:r>
              <a:rPr lang="tr-TR" altLang="tr-TR" sz="2900" smtClean="0">
                <a:solidFill>
                  <a:srgbClr val="480048"/>
                </a:solidFill>
              </a:rPr>
              <a:t>Düşünceyi inandırıcı kılmanın yollarından biri de sayısal verilerden yararlanmadır. İnsanlar okuduklarının sayılarla desteklendiğini görürlerse yazıyı daha da inandırıcı bulurlar.</a:t>
            </a:r>
          </a:p>
          <a:p>
            <a:pPr eaLnBrk="1" hangingPunct="1"/>
            <a:endParaRPr lang="tr-TR" altLang="tr-TR" sz="2900" smtClean="0">
              <a:solidFill>
                <a:srgbClr val="480048"/>
              </a:solidFill>
            </a:endParaRPr>
          </a:p>
        </p:txBody>
      </p:sp>
      <p:sp>
        <p:nvSpPr>
          <p:cNvPr id="26627" name="Text Box 4" descr="Noktalı kılavuz"/>
          <p:cNvSpPr txBox="1">
            <a:spLocks noChangeArrowheads="1"/>
          </p:cNvSpPr>
          <p:nvPr/>
        </p:nvSpPr>
        <p:spPr bwMode="auto">
          <a:xfrm>
            <a:off x="323850" y="620713"/>
            <a:ext cx="6480175" cy="668337"/>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3200" b="0">
                <a:solidFill>
                  <a:srgbClr val="480048"/>
                </a:solidFill>
              </a:rPr>
              <a:t>Sayısal Verilerden Yararlanma</a:t>
            </a:r>
          </a:p>
        </p:txBody>
      </p:sp>
      <p:pic>
        <p:nvPicPr>
          <p:cNvPr id="26628" name="Picture 6" descr="sayil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2205038"/>
            <a:ext cx="3059112"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p:sndAc>
      <p:stSnd>
        <p:snd r:embed="rId2" name="cashreg.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0"/>
            <a:ext cx="8229600" cy="1139825"/>
          </a:xfrm>
        </p:spPr>
        <p:txBody>
          <a:bodyPr/>
          <a:lstStyle/>
          <a:p>
            <a:pPr eaLnBrk="1" hangingPunct="1"/>
            <a:r>
              <a:rPr lang="tr-TR" altLang="tr-TR" sz="4800" i="1" smtClean="0"/>
              <a:t>ÖRNEK :</a:t>
            </a:r>
          </a:p>
        </p:txBody>
      </p:sp>
      <p:sp>
        <p:nvSpPr>
          <p:cNvPr id="27651" name="Rectangle 3" descr="Noktalı kılavuz"/>
          <p:cNvSpPr>
            <a:spLocks noGrp="1" noChangeArrowheads="1"/>
          </p:cNvSpPr>
          <p:nvPr>
            <p:ph type="body" idx="1"/>
          </p:nvPr>
        </p:nvSpPr>
        <p:spPr>
          <a:xfrm>
            <a:off x="250825" y="2133600"/>
            <a:ext cx="7775575" cy="4537075"/>
          </a:xfrm>
          <a:pattFill prst="dotGrid">
            <a:fgClr>
              <a:srgbClr val="DDCAEC"/>
            </a:fgClr>
            <a:bgClr>
              <a:schemeClr val="tx1"/>
            </a:bgClr>
          </a:pattFill>
        </p:spPr>
        <p:txBody>
          <a:bodyPr/>
          <a:lstStyle/>
          <a:p>
            <a:pPr eaLnBrk="1" hangingPunct="1">
              <a:lnSpc>
                <a:spcPct val="90000"/>
              </a:lnSpc>
            </a:pPr>
            <a:r>
              <a:rPr lang="tr-TR" altLang="tr-TR" sz="2400" dirty="0" smtClean="0">
                <a:solidFill>
                  <a:srgbClr val="480048"/>
                </a:solidFill>
              </a:rPr>
              <a:t>Dünyanın ekvatorundaki bir noktanın dönüş hızı saniyede </a:t>
            </a:r>
            <a:r>
              <a:rPr lang="tr-TR" altLang="tr-TR" sz="2400" dirty="0" smtClean="0">
                <a:solidFill>
                  <a:srgbClr val="FF0000"/>
                </a:solidFill>
              </a:rPr>
              <a:t>467</a:t>
            </a:r>
            <a:r>
              <a:rPr lang="tr-TR" altLang="tr-TR" sz="2400" dirty="0" smtClean="0">
                <a:solidFill>
                  <a:srgbClr val="480048"/>
                </a:solidFill>
              </a:rPr>
              <a:t> metredir yani bu noktada koltuğunda oturan biri zaten bu hızla hareket etmektedir. Dünyamız Güneş'in etrafında daireye yakın eliptik bir yörüngede dönerken hızı saniyede </a:t>
            </a:r>
            <a:r>
              <a:rPr lang="tr-TR" altLang="tr-TR" sz="2400" dirty="0" smtClean="0">
                <a:solidFill>
                  <a:srgbClr val="FF0000"/>
                </a:solidFill>
              </a:rPr>
              <a:t>30</a:t>
            </a:r>
            <a:r>
              <a:rPr lang="tr-TR" altLang="tr-TR" sz="2400" dirty="0" smtClean="0">
                <a:solidFill>
                  <a:srgbClr val="480048"/>
                </a:solidFill>
              </a:rPr>
              <a:t> kilometredir.</a:t>
            </a:r>
            <a:br>
              <a:rPr lang="tr-TR" altLang="tr-TR" sz="2400" dirty="0" smtClean="0">
                <a:solidFill>
                  <a:srgbClr val="480048"/>
                </a:solidFill>
              </a:rPr>
            </a:br>
            <a:r>
              <a:rPr lang="tr-TR" altLang="tr-TR" sz="2400" dirty="0" smtClean="0">
                <a:solidFill>
                  <a:srgbClr val="480048"/>
                </a:solidFill>
              </a:rPr>
              <a:t/>
            </a:r>
            <a:br>
              <a:rPr lang="tr-TR" altLang="tr-TR" sz="2400" dirty="0" smtClean="0">
                <a:solidFill>
                  <a:srgbClr val="480048"/>
                </a:solidFill>
              </a:rPr>
            </a:br>
            <a:r>
              <a:rPr lang="tr-TR" altLang="tr-TR" sz="2400" dirty="0" smtClean="0">
                <a:solidFill>
                  <a:srgbClr val="480048"/>
                </a:solidFill>
              </a:rPr>
              <a:t>Güneş sistemimiz Samanyolu galaksisinde merkezden </a:t>
            </a:r>
            <a:r>
              <a:rPr lang="tr-TR" altLang="tr-TR" sz="2400" dirty="0" smtClean="0">
                <a:solidFill>
                  <a:srgbClr val="FF0000"/>
                </a:solidFill>
              </a:rPr>
              <a:t>25</a:t>
            </a:r>
            <a:r>
              <a:rPr lang="tr-TR" altLang="tr-TR" sz="2400" dirty="0" smtClean="0">
                <a:solidFill>
                  <a:srgbClr val="480048"/>
                </a:solidFill>
              </a:rPr>
              <a:t> bin ışık yılı uzaklığında, ortalarda bir yerdedir. Sistemimiz bu merkez etrafında, galaksideki diğer yıldızlarla birlikte saniyede </a:t>
            </a:r>
            <a:r>
              <a:rPr lang="tr-TR" altLang="tr-TR" sz="2400" dirty="0" smtClean="0">
                <a:solidFill>
                  <a:srgbClr val="FF0000"/>
                </a:solidFill>
              </a:rPr>
              <a:t>220</a:t>
            </a:r>
            <a:r>
              <a:rPr lang="tr-TR" altLang="tr-TR" sz="2400" dirty="0" smtClean="0">
                <a:solidFill>
                  <a:srgbClr val="480048"/>
                </a:solidFill>
              </a:rPr>
              <a:t> kilometre hızla döner. Her bir turunu </a:t>
            </a:r>
            <a:r>
              <a:rPr lang="tr-TR" altLang="tr-TR" sz="2400" dirty="0" smtClean="0">
                <a:solidFill>
                  <a:srgbClr val="FF0000"/>
                </a:solidFill>
              </a:rPr>
              <a:t>240</a:t>
            </a:r>
            <a:r>
              <a:rPr lang="tr-TR" altLang="tr-TR" sz="2400" dirty="0" smtClean="0">
                <a:solidFill>
                  <a:srgbClr val="480048"/>
                </a:solidFill>
              </a:rPr>
              <a:t> milyon yılda tamamlar.</a:t>
            </a:r>
            <a:br>
              <a:rPr lang="tr-TR" altLang="tr-TR" sz="2400" dirty="0" smtClean="0">
                <a:solidFill>
                  <a:srgbClr val="480048"/>
                </a:solidFill>
              </a:rPr>
            </a:br>
            <a:endParaRPr lang="tr-TR" altLang="tr-TR" sz="2400" dirty="0" smtClean="0">
              <a:solidFill>
                <a:srgbClr val="480048"/>
              </a:solidFill>
            </a:endParaRPr>
          </a:p>
        </p:txBody>
      </p:sp>
      <p:sp>
        <p:nvSpPr>
          <p:cNvPr id="27652" name="Text Box 4" descr="Noktalı kılavuz"/>
          <p:cNvSpPr txBox="1">
            <a:spLocks noChangeArrowheads="1"/>
          </p:cNvSpPr>
          <p:nvPr/>
        </p:nvSpPr>
        <p:spPr bwMode="auto">
          <a:xfrm>
            <a:off x="179388" y="1268413"/>
            <a:ext cx="6480175" cy="668337"/>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3200" b="0">
                <a:solidFill>
                  <a:srgbClr val="480048"/>
                </a:solidFill>
              </a:rPr>
              <a:t>Sayısal Verilerden Yararlanma</a:t>
            </a:r>
          </a:p>
        </p:txBody>
      </p:sp>
    </p:spTree>
  </p:cSld>
  <p:clrMapOvr>
    <a:masterClrMapping/>
  </p:clrMapOvr>
  <p:transition spd="med">
    <p:checker/>
    <p:sndAc>
      <p:stSnd>
        <p:snd r:embed="rId2" name="cashreg.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descr="Noktalı kılavuz"/>
          <p:cNvSpPr>
            <a:spLocks noGrp="1" noChangeArrowheads="1"/>
          </p:cNvSpPr>
          <p:nvPr>
            <p:ph type="body" idx="1"/>
          </p:nvPr>
        </p:nvSpPr>
        <p:spPr>
          <a:xfrm>
            <a:off x="1908175" y="1412875"/>
            <a:ext cx="6840538" cy="3455988"/>
          </a:xfrm>
          <a:pattFill prst="dotGrid">
            <a:fgClr>
              <a:srgbClr val="DDCAEC"/>
            </a:fgClr>
            <a:bgClr>
              <a:schemeClr val="tx1"/>
            </a:bgClr>
          </a:pattFill>
          <a:ln w="88900" cmpd="tri">
            <a:solidFill>
              <a:schemeClr val="tx1"/>
            </a:solidFill>
            <a:miter lim="800000"/>
            <a:headEnd/>
            <a:tailEnd/>
          </a:ln>
        </p:spPr>
        <p:txBody>
          <a:bodyPr/>
          <a:lstStyle/>
          <a:p>
            <a:pPr eaLnBrk="1" hangingPunct="1"/>
            <a:r>
              <a:rPr lang="tr-TR" altLang="tr-TR" dirty="0" smtClean="0">
                <a:solidFill>
                  <a:srgbClr val="480048"/>
                </a:solidFill>
              </a:rPr>
              <a:t>Tanımlama</a:t>
            </a:r>
          </a:p>
          <a:p>
            <a:pPr eaLnBrk="1" hangingPunct="1"/>
            <a:r>
              <a:rPr lang="tr-TR" altLang="tr-TR" dirty="0" smtClean="0">
                <a:solidFill>
                  <a:srgbClr val="480048"/>
                </a:solidFill>
              </a:rPr>
              <a:t>Karşılaştırma</a:t>
            </a:r>
          </a:p>
          <a:p>
            <a:pPr eaLnBrk="1" hangingPunct="1"/>
            <a:r>
              <a:rPr lang="tr-TR" altLang="tr-TR" dirty="0" smtClean="0">
                <a:solidFill>
                  <a:srgbClr val="480048"/>
                </a:solidFill>
              </a:rPr>
              <a:t>Örneklendirme</a:t>
            </a:r>
          </a:p>
          <a:p>
            <a:pPr eaLnBrk="1" hangingPunct="1"/>
            <a:r>
              <a:rPr lang="tr-TR" altLang="tr-TR" dirty="0" smtClean="0">
                <a:solidFill>
                  <a:srgbClr val="480048"/>
                </a:solidFill>
              </a:rPr>
              <a:t>Tanık Gösterme( Alıntı Yapma)</a:t>
            </a:r>
          </a:p>
          <a:p>
            <a:pPr eaLnBrk="1" hangingPunct="1"/>
            <a:r>
              <a:rPr lang="tr-TR" altLang="tr-TR" dirty="0" smtClean="0">
                <a:solidFill>
                  <a:srgbClr val="480048"/>
                </a:solidFill>
              </a:rPr>
              <a:t>Benzetme</a:t>
            </a:r>
          </a:p>
          <a:p>
            <a:pPr eaLnBrk="1" hangingPunct="1"/>
            <a:r>
              <a:rPr lang="tr-TR" altLang="tr-TR" dirty="0" smtClean="0">
                <a:solidFill>
                  <a:srgbClr val="480048"/>
                </a:solidFill>
              </a:rPr>
              <a:t>Sayısal verilerden yararlanma</a:t>
            </a:r>
          </a:p>
          <a:p>
            <a:pPr eaLnBrk="1" hangingPunct="1"/>
            <a:endParaRPr lang="tr-TR" altLang="tr-TR" dirty="0" smtClean="0">
              <a:solidFill>
                <a:srgbClr val="480048"/>
              </a:solidFill>
            </a:endParaRPr>
          </a:p>
          <a:p>
            <a:pPr eaLnBrk="1" hangingPunct="1">
              <a:buFont typeface="Wingdings" pitchFamily="2" charset="2"/>
              <a:buNone/>
            </a:pPr>
            <a:endParaRPr lang="tr-TR" altLang="tr-TR" dirty="0" smtClean="0">
              <a:solidFill>
                <a:srgbClr val="480048"/>
              </a:solidFill>
            </a:endParaRPr>
          </a:p>
          <a:p>
            <a:pPr eaLnBrk="1" hangingPunct="1"/>
            <a:endParaRPr lang="tr-TR" altLang="tr-TR" dirty="0" smtClean="0"/>
          </a:p>
          <a:p>
            <a:pPr eaLnBrk="1" hangingPunct="1"/>
            <a:endParaRPr lang="tr-TR" altLang="tr-TR" dirty="0" smtClean="0"/>
          </a:p>
        </p:txBody>
      </p:sp>
      <p:sp>
        <p:nvSpPr>
          <p:cNvPr id="15363" name="Rectangle 4" descr="Noktalı kılavuz"/>
          <p:cNvSpPr>
            <a:spLocks noGrp="1" noChangeArrowheads="1"/>
          </p:cNvSpPr>
          <p:nvPr>
            <p:ph type="title"/>
          </p:nvPr>
        </p:nvSpPr>
        <p:spPr>
          <a:xfrm>
            <a:off x="0" y="188913"/>
            <a:ext cx="8893175" cy="868362"/>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z="4000" smtClean="0">
                <a:solidFill>
                  <a:srgbClr val="480048"/>
                </a:solidFill>
              </a:rPr>
              <a:t>DÜŞÜNCEYİ GELİŞTİRME YOLLARI</a:t>
            </a:r>
          </a:p>
        </p:txBody>
      </p:sp>
      <p:pic>
        <p:nvPicPr>
          <p:cNvPr id="15364" name="Picture 5" descr="MCj043438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30245">
            <a:off x="247650" y="4546600"/>
            <a:ext cx="1584325"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6" descr="MCj0239195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822309">
            <a:off x="0" y="2133600"/>
            <a:ext cx="1874838"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10" descr="MCj0332680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800826">
            <a:off x="6807200" y="4652963"/>
            <a:ext cx="2336800" cy="185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 Box 11"/>
          <p:cNvSpPr txBox="1">
            <a:spLocks noChangeArrowheads="1"/>
          </p:cNvSpPr>
          <p:nvPr/>
        </p:nvSpPr>
        <p:spPr bwMode="auto">
          <a:xfrm>
            <a:off x="323850" y="4795838"/>
            <a:ext cx="9350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1400" b="0">
                <a:solidFill>
                  <a:srgbClr val="320032"/>
                </a:solidFill>
                <a:latin typeface="Comic Sans MS" pitchFamily="66" charset="0"/>
              </a:rPr>
              <a:t>Hımmm</a:t>
            </a:r>
            <a:r>
              <a:rPr lang="tr-TR" altLang="tr-TR" sz="1600" b="0">
                <a:solidFill>
                  <a:srgbClr val="320032"/>
                </a:solidFill>
                <a:latin typeface="Comic Sans MS" pitchFamily="66" charset="0"/>
              </a:rPr>
              <a:t>…</a:t>
            </a:r>
            <a:r>
              <a:rPr lang="tr-TR" altLang="tr-TR" sz="1000" b="0">
                <a:solidFill>
                  <a:srgbClr val="320032"/>
                </a:solidFill>
              </a:rPr>
              <a:t>…</a:t>
            </a:r>
          </a:p>
        </p:txBody>
      </p:sp>
      <p:pic>
        <p:nvPicPr>
          <p:cNvPr id="15368" name="Picture 12" descr="MCj0435278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59113" y="5013325"/>
            <a:ext cx="2665412"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p:sndAc>
      <p:stSnd loop="1">
        <p:snd r:embed="rId2" name="drumroll.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6387" name="Text Box 7" descr="Noktalı kılavuz"/>
          <p:cNvSpPr txBox="1">
            <a:spLocks noChangeArrowheads="1"/>
          </p:cNvSpPr>
          <p:nvPr/>
        </p:nvSpPr>
        <p:spPr bwMode="auto">
          <a:xfrm>
            <a:off x="4140200" y="836613"/>
            <a:ext cx="2879725"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Tanımlama</a:t>
            </a:r>
          </a:p>
        </p:txBody>
      </p:sp>
      <p:sp>
        <p:nvSpPr>
          <p:cNvPr id="16388" name="Text Box 8" descr="Noktalı kılavuz"/>
          <p:cNvSpPr txBox="1">
            <a:spLocks noChangeArrowheads="1"/>
          </p:cNvSpPr>
          <p:nvPr/>
        </p:nvSpPr>
        <p:spPr bwMode="auto">
          <a:xfrm>
            <a:off x="2411413" y="2133600"/>
            <a:ext cx="5976937" cy="4025900"/>
          </a:xfrm>
          <a:prstGeom prst="rect">
            <a:avLst/>
          </a:prstGeom>
          <a:pattFill prst="dotGrid">
            <a:fgClr>
              <a:srgbClr val="DDCAEC"/>
            </a:fgClr>
            <a:bgClr>
              <a:schemeClr val="tx1"/>
            </a:bgClr>
          </a:pattFill>
          <a:ln w="889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2800" b="0">
                <a:solidFill>
                  <a:srgbClr val="480048"/>
                </a:solidFill>
              </a:rPr>
              <a:t>Bir kavram veya varlığın ne olduğunun açıklanmasına </a:t>
            </a:r>
            <a:r>
              <a:rPr lang="tr-TR" altLang="tr-TR" sz="2800" b="0" i="1">
                <a:solidFill>
                  <a:srgbClr val="FF0000"/>
                </a:solidFill>
              </a:rPr>
              <a:t>tanımlama </a:t>
            </a:r>
            <a:r>
              <a:rPr lang="tr-TR" altLang="tr-TR" sz="2800" b="0">
                <a:solidFill>
                  <a:srgbClr val="480048"/>
                </a:solidFill>
              </a:rPr>
              <a:t>denir.</a:t>
            </a:r>
          </a:p>
          <a:p>
            <a:pPr eaLnBrk="1" hangingPunct="1">
              <a:spcBef>
                <a:spcPct val="50000"/>
              </a:spcBef>
            </a:pPr>
            <a:r>
              <a:rPr lang="tr-TR" altLang="tr-TR" sz="2800" b="0">
                <a:solidFill>
                  <a:srgbClr val="480048"/>
                </a:solidFill>
              </a:rPr>
              <a:t>Varlık ya da kavramların okuyucunun zihninde daha belirginleşmesi amaçlanır. </a:t>
            </a:r>
          </a:p>
          <a:p>
            <a:pPr eaLnBrk="1" hangingPunct="1">
              <a:spcBef>
                <a:spcPct val="50000"/>
              </a:spcBef>
            </a:pPr>
            <a:r>
              <a:rPr lang="tr-TR" altLang="tr-TR" sz="2800" b="0">
                <a:solidFill>
                  <a:srgbClr val="480048"/>
                </a:solidFill>
              </a:rPr>
              <a:t>Tanım </a:t>
            </a:r>
            <a:r>
              <a:rPr lang="tr-TR" altLang="tr-TR" sz="2800" b="0">
                <a:solidFill>
                  <a:srgbClr val="FF0000"/>
                </a:solidFill>
              </a:rPr>
              <a:t>“Bu nedir?”</a:t>
            </a:r>
            <a:r>
              <a:rPr lang="tr-TR" altLang="tr-TR" sz="2800" b="0">
                <a:solidFill>
                  <a:srgbClr val="480048"/>
                </a:solidFill>
              </a:rPr>
              <a:t> sorusuna cevap verir.</a:t>
            </a:r>
          </a:p>
        </p:txBody>
      </p:sp>
      <p:pic>
        <p:nvPicPr>
          <p:cNvPr id="16389" name="Picture 12" descr="MCj038355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20714">
            <a:off x="0" y="2565400"/>
            <a:ext cx="2160588" cy="2663825"/>
          </a:xfrm>
          <a:prstGeom prst="rect">
            <a:avLst/>
          </a:prstGeom>
          <a:solidFill>
            <a:srgbClr val="DDCAEC"/>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6390" name="Picture 14" descr="MCj0298283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750" y="0"/>
            <a:ext cx="1368425"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hecker dir="vert"/>
    <p:sndAc>
      <p:stSnd>
        <p:snd r:embed="rId2" name="drumroll.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descr="Noktalı kılavuz"/>
          <p:cNvSpPr>
            <a:spLocks noGrp="1" noChangeArrowheads="1"/>
          </p:cNvSpPr>
          <p:nvPr>
            <p:ph type="body" idx="1"/>
          </p:nvPr>
        </p:nvSpPr>
        <p:spPr>
          <a:xfrm>
            <a:off x="611188" y="2060575"/>
            <a:ext cx="7704137" cy="3455988"/>
          </a:xfrm>
          <a:pattFill prst="dotGrid">
            <a:fgClr>
              <a:srgbClr val="DDCAEC"/>
            </a:fgClr>
            <a:bgClr>
              <a:schemeClr val="tx1"/>
            </a:bgClr>
          </a:pattFill>
          <a:ln w="76200" cmpd="tri">
            <a:solidFill>
              <a:srgbClr val="99CC00"/>
            </a:solidFill>
            <a:miter lim="800000"/>
            <a:headEnd/>
            <a:tailEnd/>
          </a:ln>
        </p:spPr>
        <p:txBody>
          <a:bodyPr/>
          <a:lstStyle/>
          <a:p>
            <a:pPr eaLnBrk="1" hangingPunct="1"/>
            <a:r>
              <a:rPr lang="tr-TR" altLang="tr-TR" smtClean="0">
                <a:solidFill>
                  <a:srgbClr val="480048"/>
                </a:solidFill>
              </a:rPr>
              <a:t>Destanlar, tarihten önce ve tarihin başlangıcı sırasında bir milletin geçirdiği maceraları, kahramanlıkları; doğa,evren ve toplum olayları hakkında düşündüklerini ve bunlar karşısında aldığı vaziyetleri anlatan din ve kahramanlık hikayeleridir. </a:t>
            </a:r>
          </a:p>
        </p:txBody>
      </p:sp>
      <p:sp>
        <p:nvSpPr>
          <p:cNvPr id="17411"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7412" name="Rectangle 5"/>
          <p:cNvSpPr>
            <a:spLocks noGrp="1" noChangeArrowheads="1"/>
          </p:cNvSpPr>
          <p:nvPr>
            <p:ph type="title"/>
          </p:nvPr>
        </p:nvSpPr>
        <p:spPr>
          <a:noFill/>
        </p:spPr>
        <p:txBody>
          <a:bodyPr/>
          <a:lstStyle/>
          <a:p>
            <a:pPr eaLnBrk="1" hangingPunct="1"/>
            <a:r>
              <a:rPr lang="tr-TR" altLang="tr-TR" sz="4800" i="1" smtClean="0"/>
              <a:t>ÖRNEK :</a:t>
            </a:r>
          </a:p>
        </p:txBody>
      </p:sp>
      <p:pic>
        <p:nvPicPr>
          <p:cNvPr id="17413" name="Picture 10" descr="MCj0439820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188913"/>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ext Box 11" descr="Noktalı kılavuz"/>
          <p:cNvSpPr txBox="1">
            <a:spLocks noChangeArrowheads="1"/>
          </p:cNvSpPr>
          <p:nvPr/>
        </p:nvSpPr>
        <p:spPr bwMode="auto">
          <a:xfrm>
            <a:off x="3492500" y="620713"/>
            <a:ext cx="2879725"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Tanımlama</a:t>
            </a:r>
          </a:p>
        </p:txBody>
      </p:sp>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descr="Noktalı kılavuz"/>
          <p:cNvSpPr>
            <a:spLocks noGrp="1" noChangeArrowheads="1"/>
          </p:cNvSpPr>
          <p:nvPr>
            <p:ph type="body" idx="1"/>
          </p:nvPr>
        </p:nvSpPr>
        <p:spPr>
          <a:xfrm>
            <a:off x="179388" y="2349500"/>
            <a:ext cx="7761287" cy="2260600"/>
          </a:xfrm>
          <a:pattFill prst="dotGrid">
            <a:fgClr>
              <a:srgbClr val="DDCAEC"/>
            </a:fgClr>
            <a:bgClr>
              <a:schemeClr val="tx1"/>
            </a:bgClr>
          </a:pattFill>
          <a:ln w="88900" cmpd="tri">
            <a:solidFill>
              <a:srgbClr val="480048"/>
            </a:solidFill>
            <a:miter lim="800000"/>
            <a:headEnd/>
            <a:tailEnd/>
          </a:ln>
        </p:spPr>
        <p:txBody>
          <a:bodyPr/>
          <a:lstStyle/>
          <a:p>
            <a:pPr eaLnBrk="1" hangingPunct="1"/>
            <a:r>
              <a:rPr lang="tr-TR" altLang="tr-TR" smtClean="0">
                <a:solidFill>
                  <a:srgbClr val="480048"/>
                </a:solidFill>
              </a:rPr>
              <a:t>Birden fazla varlık ya da kavram arasındaki benzerlik veya farklılıkları ortaya koymak için kullanılan anlatım yoluna </a:t>
            </a:r>
            <a:r>
              <a:rPr lang="tr-TR" altLang="tr-TR" i="1" smtClean="0">
                <a:solidFill>
                  <a:srgbClr val="FF0000"/>
                </a:solidFill>
              </a:rPr>
              <a:t>karşılaştırma</a:t>
            </a:r>
            <a:r>
              <a:rPr lang="tr-TR" altLang="tr-TR" smtClean="0">
                <a:solidFill>
                  <a:srgbClr val="480048"/>
                </a:solidFill>
              </a:rPr>
              <a:t> denir.</a:t>
            </a:r>
          </a:p>
        </p:txBody>
      </p:sp>
      <p:sp>
        <p:nvSpPr>
          <p:cNvPr id="18435"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8436" name="Text Box 5" descr="Noktalı kılavuz"/>
          <p:cNvSpPr txBox="1">
            <a:spLocks noChangeArrowheads="1"/>
          </p:cNvSpPr>
          <p:nvPr/>
        </p:nvSpPr>
        <p:spPr bwMode="auto">
          <a:xfrm>
            <a:off x="3059113" y="1052513"/>
            <a:ext cx="3240087" cy="777875"/>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Karşılaştırma</a:t>
            </a:r>
          </a:p>
        </p:txBody>
      </p:sp>
      <p:pic>
        <p:nvPicPr>
          <p:cNvPr id="18437" name="Picture 6" descr="MCj043527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04813"/>
            <a:ext cx="2627313"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9" descr="MCj0320716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00788" y="3500438"/>
            <a:ext cx="2843212"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tLang="tr-TR" sz="4800" i="1" smtClean="0"/>
              <a:t>ÖRNEK :</a:t>
            </a:r>
          </a:p>
        </p:txBody>
      </p:sp>
      <p:sp>
        <p:nvSpPr>
          <p:cNvPr id="19459" name="Rectangle 3" descr="Noktalı kılavuz"/>
          <p:cNvSpPr>
            <a:spLocks noGrp="1" noChangeArrowheads="1"/>
          </p:cNvSpPr>
          <p:nvPr>
            <p:ph type="body" idx="1"/>
          </p:nvPr>
        </p:nvSpPr>
        <p:spPr>
          <a:xfrm>
            <a:off x="611188" y="1628775"/>
            <a:ext cx="4968875" cy="4824413"/>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sz="2900" dirty="0" smtClean="0">
                <a:solidFill>
                  <a:srgbClr val="480048"/>
                </a:solidFill>
              </a:rPr>
              <a:t>Konuşma ile yazma farklıdır. Konuşma  geçicidir, yazma ise kalıcı. Konuşma anlıktır, yazma sonsuz. Yazıya geçirilen her şey olduğu gibi korunur. Konuşma ise saman alevi gibi söylendiği anda yitip gider.</a:t>
            </a:r>
          </a:p>
        </p:txBody>
      </p:sp>
      <p:pic>
        <p:nvPicPr>
          <p:cNvPr id="19460" name="Picture 10" descr="MCj0297975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59450" y="908050"/>
            <a:ext cx="338455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11"/>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19462" name="Text Box 12" descr="Noktalı kılavuz"/>
          <p:cNvSpPr txBox="1">
            <a:spLocks noChangeArrowheads="1"/>
          </p:cNvSpPr>
          <p:nvPr/>
        </p:nvSpPr>
        <p:spPr bwMode="auto">
          <a:xfrm>
            <a:off x="3203575" y="476250"/>
            <a:ext cx="3240088" cy="777875"/>
          </a:xfrm>
          <a:prstGeom prst="rect">
            <a:avLst/>
          </a:prstGeom>
          <a:pattFill prst="dotGrid">
            <a:fgClr>
              <a:srgbClr val="DDCAEC"/>
            </a:fgClr>
            <a:bgClr>
              <a:schemeClr val="tx1"/>
            </a:bgClr>
          </a:patt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Karşılaştırma</a:t>
            </a:r>
          </a:p>
        </p:txBody>
      </p:sp>
    </p:spTree>
  </p:cSld>
  <p:clrMapOvr>
    <a:masterClrMapping/>
  </p:clrMapOvr>
  <p:transition spd="med">
    <p:zoom dir="in"/>
    <p:sndAc>
      <p:stSnd>
        <p:snd r:embed="rId2" name="drumroll.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descr="Noktalı kılavuz"/>
          <p:cNvSpPr>
            <a:spLocks noGrp="1" noChangeArrowheads="1"/>
          </p:cNvSpPr>
          <p:nvPr>
            <p:ph type="body" idx="1"/>
          </p:nvPr>
        </p:nvSpPr>
        <p:spPr>
          <a:xfrm>
            <a:off x="468313" y="2349500"/>
            <a:ext cx="8229600" cy="2405063"/>
          </a:xfrm>
          <a:pattFill prst="dotGrid">
            <a:fgClr>
              <a:srgbClr val="DDCAEC"/>
            </a:fgClr>
            <a:bgClr>
              <a:schemeClr val="tx1"/>
            </a:bgClr>
          </a:pattFill>
          <a:ln w="76200" cmpd="tri">
            <a:solidFill>
              <a:schemeClr val="tx1"/>
            </a:solidFill>
            <a:miter lim="800000"/>
            <a:headEnd/>
            <a:tailEnd/>
          </a:ln>
        </p:spPr>
        <p:txBody>
          <a:bodyPr/>
          <a:lstStyle/>
          <a:p>
            <a:pPr eaLnBrk="1" hangingPunct="1"/>
            <a:r>
              <a:rPr lang="tr-TR" altLang="tr-TR" smtClean="0">
                <a:solidFill>
                  <a:srgbClr val="480048"/>
                </a:solidFill>
              </a:rPr>
              <a:t>Bir düşüncenin somut hale getirilerek daha anlaşılır kılınması için anlatılan konuyla ilgili örnekler verilmesine </a:t>
            </a:r>
            <a:r>
              <a:rPr lang="tr-TR" altLang="tr-TR" i="1" smtClean="0">
                <a:solidFill>
                  <a:srgbClr val="FF0000"/>
                </a:solidFill>
              </a:rPr>
              <a:t>örneklendirme</a:t>
            </a:r>
            <a:r>
              <a:rPr lang="tr-TR" altLang="tr-TR" smtClean="0">
                <a:solidFill>
                  <a:srgbClr val="480048"/>
                </a:solidFill>
              </a:rPr>
              <a:t> denir. Düşüncenin anlaşılır ve akılda kalıcı olmasına dikkat edilir.</a:t>
            </a:r>
          </a:p>
        </p:txBody>
      </p:sp>
      <p:sp>
        <p:nvSpPr>
          <p:cNvPr id="20483" name="Rectangle 4"/>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20484" name="Text Box 5" descr="Noktalı kılavuz"/>
          <p:cNvSpPr txBox="1">
            <a:spLocks noChangeArrowheads="1"/>
          </p:cNvSpPr>
          <p:nvPr/>
        </p:nvSpPr>
        <p:spPr bwMode="auto">
          <a:xfrm>
            <a:off x="2771775" y="1196975"/>
            <a:ext cx="3600450"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Örneklendirme</a:t>
            </a:r>
          </a:p>
        </p:txBody>
      </p:sp>
    </p:spTree>
  </p:cSld>
  <p:clrMapOvr>
    <a:masterClrMapping/>
  </p:clrMapOvr>
  <p:transition spd="med">
    <p:blinds dir="vert"/>
    <p:sndAc>
      <p:stSnd>
        <p:snd r:embed="rId2" name="drumroll.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sz="4800" i="1" smtClean="0"/>
              <a:t>ÖRNEK :</a:t>
            </a:r>
          </a:p>
        </p:txBody>
      </p:sp>
      <p:sp>
        <p:nvSpPr>
          <p:cNvPr id="21507" name="Rectangle 3" descr="Noktalı kılavuz"/>
          <p:cNvSpPr>
            <a:spLocks noGrp="1" noChangeArrowheads="1"/>
          </p:cNvSpPr>
          <p:nvPr>
            <p:ph type="body" idx="1"/>
          </p:nvPr>
        </p:nvSpPr>
        <p:spPr>
          <a:xfrm>
            <a:off x="395288" y="1773238"/>
            <a:ext cx="7200900" cy="4679950"/>
          </a:xfrm>
          <a:pattFill prst="dotGrid">
            <a:fgClr>
              <a:srgbClr val="DDCAEC"/>
            </a:fgClr>
            <a:bgClr>
              <a:schemeClr val="tx1"/>
            </a:bgClr>
          </a:pattFill>
          <a:ln w="76200" cmpd="tri">
            <a:solidFill>
              <a:srgbClr val="480048"/>
            </a:solidFill>
            <a:miter lim="800000"/>
            <a:headEnd/>
            <a:tailEnd/>
          </a:ln>
        </p:spPr>
        <p:txBody>
          <a:bodyPr/>
          <a:lstStyle/>
          <a:p>
            <a:pPr eaLnBrk="1" hangingPunct="1"/>
            <a:r>
              <a:rPr lang="tr-TR" altLang="tr-TR" smtClean="0">
                <a:solidFill>
                  <a:srgbClr val="480048"/>
                </a:solidFill>
              </a:rPr>
              <a:t>Bir yerde sabit cıvata gibi duranların ne kendilerine bir faydası vardır ne çevredekilere. Oysa dünyaya bakalım; her şey değişir, durmadan yol alır. Su buhar olur, yağmura dönüşür; tohum baş verir, çiçeğe durur; civciv pek cılız doğar, kocaman bir horoz olur. Dünyada hiçbir şey durmaz. Bu doğanın bir parçası olan insan neden dursun?</a:t>
            </a:r>
          </a:p>
        </p:txBody>
      </p:sp>
      <p:pic>
        <p:nvPicPr>
          <p:cNvPr id="21508" name="Picture 5" descr="dnyaellerimdeqd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902325" y="-242888"/>
            <a:ext cx="3241675" cy="2060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Rectangle 6"/>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
        <p:nvSpPr>
          <p:cNvPr id="21510" name="Text Box 7" descr="Noktalı kılavuz"/>
          <p:cNvSpPr txBox="1">
            <a:spLocks noChangeArrowheads="1"/>
          </p:cNvSpPr>
          <p:nvPr/>
        </p:nvSpPr>
        <p:spPr bwMode="auto">
          <a:xfrm>
            <a:off x="2916238" y="692150"/>
            <a:ext cx="3600450"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Örneklendirme</a:t>
            </a:r>
          </a:p>
        </p:txBody>
      </p:sp>
    </p:spTree>
  </p:cSld>
  <p:clrMapOvr>
    <a:masterClrMapping/>
  </p:clrMapOvr>
  <p:transition spd="med">
    <p:comb/>
    <p:sndAc>
      <p:stSnd>
        <p:snd r:embed="rId2" name="drumroll.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descr="Noktalı kılavuz"/>
          <p:cNvSpPr>
            <a:spLocks noGrp="1" noChangeArrowheads="1"/>
          </p:cNvSpPr>
          <p:nvPr>
            <p:ph type="body" idx="1"/>
          </p:nvPr>
        </p:nvSpPr>
        <p:spPr>
          <a:xfrm>
            <a:off x="457200" y="1600200"/>
            <a:ext cx="8229600" cy="4133850"/>
          </a:xfrm>
          <a:pattFill prst="dotGrid">
            <a:fgClr>
              <a:srgbClr val="DDCAEC"/>
            </a:fgClr>
            <a:bgClr>
              <a:schemeClr val="tx1"/>
            </a:bgClr>
          </a:pattFill>
          <a:ln w="76200" cmpd="tri">
            <a:solidFill>
              <a:schemeClr val="tx1"/>
            </a:solidFill>
            <a:miter lim="800000"/>
            <a:headEnd/>
            <a:tailEnd/>
          </a:ln>
        </p:spPr>
        <p:txBody>
          <a:bodyPr/>
          <a:lstStyle/>
          <a:p>
            <a:pPr eaLnBrk="1" hangingPunct="1">
              <a:lnSpc>
                <a:spcPct val="80000"/>
              </a:lnSpc>
            </a:pPr>
            <a:r>
              <a:rPr lang="tr-TR" altLang="tr-TR" sz="2400" smtClean="0">
                <a:solidFill>
                  <a:srgbClr val="480048"/>
                </a:solidFill>
              </a:rPr>
              <a:t>Yazarın savunduğu düşüncenin doğruluğuna okuyucuyu inandırabilmek için, tanınan ve görüşlerine itibar edilen kişilerin sözlerinden </a:t>
            </a:r>
          </a:p>
          <a:p>
            <a:pPr eaLnBrk="1" hangingPunct="1">
              <a:lnSpc>
                <a:spcPct val="80000"/>
              </a:lnSpc>
              <a:buFont typeface="Wingdings" pitchFamily="2" charset="2"/>
              <a:buNone/>
            </a:pPr>
            <a:r>
              <a:rPr lang="tr-TR" altLang="tr-TR" sz="2400" smtClean="0">
                <a:solidFill>
                  <a:srgbClr val="480048"/>
                </a:solidFill>
              </a:rPr>
              <a:t>-tırnak işareti içerisinde- alıntı yapılmasına </a:t>
            </a:r>
            <a:r>
              <a:rPr lang="tr-TR" altLang="tr-TR" sz="2400" i="1" smtClean="0">
                <a:solidFill>
                  <a:srgbClr val="FF0000"/>
                </a:solidFill>
              </a:rPr>
              <a:t>tanık gösterme</a:t>
            </a:r>
            <a:r>
              <a:rPr lang="tr-TR" altLang="tr-TR" sz="2400" smtClean="0">
                <a:solidFill>
                  <a:srgbClr val="480048"/>
                </a:solidFill>
              </a:rPr>
              <a:t> denir.</a:t>
            </a:r>
          </a:p>
          <a:p>
            <a:pPr eaLnBrk="1" hangingPunct="1">
              <a:lnSpc>
                <a:spcPct val="80000"/>
              </a:lnSpc>
            </a:pPr>
            <a:r>
              <a:rPr lang="tr-TR" altLang="tr-TR" sz="2400" smtClean="0">
                <a:solidFill>
                  <a:srgbClr val="480048"/>
                </a:solidFill>
              </a:rPr>
              <a:t>Kişinin sadece ismini yazıda kullanmak, tanık gösterme için yeterli değildir. Bu örneklendirme olur. </a:t>
            </a:r>
          </a:p>
          <a:p>
            <a:pPr eaLnBrk="1" hangingPunct="1">
              <a:lnSpc>
                <a:spcPct val="80000"/>
              </a:lnSpc>
            </a:pPr>
            <a:r>
              <a:rPr lang="tr-TR" altLang="tr-TR" sz="2400" smtClean="0">
                <a:solidFill>
                  <a:srgbClr val="480048"/>
                </a:solidFill>
              </a:rPr>
              <a:t>Tanık göstermede önemli olan kişinin sözünü destekleyici olarak kullanmaktır. Bu da kişinin düşüncelerinin tırnak içerisinde aktarılması ile olur.</a:t>
            </a:r>
          </a:p>
        </p:txBody>
      </p:sp>
      <p:sp>
        <p:nvSpPr>
          <p:cNvPr id="22531" name="Text Box 4" descr="Noktalı kılavuz"/>
          <p:cNvSpPr txBox="1">
            <a:spLocks noChangeArrowheads="1"/>
          </p:cNvSpPr>
          <p:nvPr/>
        </p:nvSpPr>
        <p:spPr bwMode="auto">
          <a:xfrm>
            <a:off x="900113" y="404813"/>
            <a:ext cx="7129462" cy="777875"/>
          </a:xfrm>
          <a:prstGeom prst="rect">
            <a:avLst/>
          </a:prstGeom>
          <a:pattFill prst="dotGrid">
            <a:fgClr>
              <a:srgbClr val="DDCAEC"/>
            </a:fgClr>
            <a:bgClr>
              <a:schemeClr val="tx1"/>
            </a:bgClr>
          </a:pattFill>
          <a:ln w="76200" cmpd="tri">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spcBef>
                <a:spcPct val="50000"/>
              </a:spcBef>
            </a:pPr>
            <a:r>
              <a:rPr lang="tr-TR" altLang="tr-TR" sz="4000">
                <a:solidFill>
                  <a:srgbClr val="480048"/>
                </a:solidFill>
                <a:latin typeface="Garamond" pitchFamily="18" charset="0"/>
              </a:rPr>
              <a:t>Tanık Gösterme (Alıntı Yapma)</a:t>
            </a:r>
          </a:p>
        </p:txBody>
      </p:sp>
      <p:pic>
        <p:nvPicPr>
          <p:cNvPr id="22532" name="Picture 6" descr="2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5300663"/>
            <a:ext cx="2700337"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Rectangle 7"/>
          <p:cNvSpPr>
            <a:spLocks noChangeArrowheads="1"/>
          </p:cNvSpPr>
          <p:nvPr/>
        </p:nvSpPr>
        <p:spPr bwMode="auto">
          <a:xfrm>
            <a:off x="0" y="6524625"/>
            <a:ext cx="9144000" cy="333375"/>
          </a:xfrm>
          <a:prstGeom prst="rect">
            <a:avLst/>
          </a:prstGeom>
          <a:solidFill>
            <a:srgbClr val="990099"/>
          </a:solidFill>
          <a:ln w="38100">
            <a:solidFill>
              <a:srgbClr val="48004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hangingPunct="1"/>
            <a:r>
              <a:rPr lang="tr-TR" altLang="tr-TR" sz="2800" b="0">
                <a:latin typeface="Garamond" pitchFamily="18" charset="0"/>
              </a:rPr>
              <a:t>***DÜŞÜNCEYİ GELİŞTİRME YOLLARI***</a:t>
            </a:r>
          </a:p>
        </p:txBody>
      </p:sp>
    </p:spTree>
  </p:cSld>
  <p:clrMapOvr>
    <a:masterClrMapping/>
  </p:clrMapOvr>
  <p:transition spd="med">
    <p:blinds/>
    <p:sndAc>
      <p:stSnd>
        <p:snd r:embed="rId2" name="drumroll.wav"/>
      </p:stSnd>
    </p:sndAc>
  </p:transition>
  <p:timing>
    <p:tnLst>
      <p:par>
        <p:cTn id="1" dur="indefinite" restart="never" nodeType="tmRoot"/>
      </p:par>
    </p:tnLst>
  </p:timing>
</p:sld>
</file>

<file path=ppt/theme/theme1.xml><?xml version="1.0" encoding="utf-8"?>
<a:theme xmlns:a="http://schemas.openxmlformats.org/drawingml/2006/main" name="Yüzey">
  <a:themeElements>
    <a:clrScheme name="Yüzey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fontScheme name="Yüzey">
      <a:majorFont>
        <a:latin typeface="Garamond"/>
        <a:ea typeface=""/>
        <a:cs typeface=""/>
      </a:majorFont>
      <a:minorFont>
        <a:latin typeface="Verdan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Yüzey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Yüzey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Yüzey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Yüzey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Yüzey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Yüzey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Yüzey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Yüzey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Level</Template>
  <TotalTime>1902</TotalTime>
  <Words>517</Words>
  <Application>Microsoft Office PowerPoint</Application>
  <PresentationFormat>Ekran Gösterisi (4:3)</PresentationFormat>
  <Paragraphs>54</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Comic Sans MS</vt:lpstr>
      <vt:lpstr>Garamond</vt:lpstr>
      <vt:lpstr>Times New Roman</vt:lpstr>
      <vt:lpstr>Verdana</vt:lpstr>
      <vt:lpstr>Wingdings</vt:lpstr>
      <vt:lpstr>Yüzey</vt:lpstr>
      <vt:lpstr>DÜŞÜNCEYİ GELİŞTİRME YOLLARI</vt:lpstr>
      <vt:lpstr>DÜŞÜNCEYİ GELİŞTİRME YOLLARI</vt:lpstr>
      <vt:lpstr>PowerPoint Sunusu</vt:lpstr>
      <vt:lpstr>ÖRNEK :</vt:lpstr>
      <vt:lpstr>PowerPoint Sunusu</vt:lpstr>
      <vt:lpstr>ÖRNEK :</vt:lpstr>
      <vt:lpstr>PowerPoint Sunusu</vt:lpstr>
      <vt:lpstr>ÖRNEK :</vt:lpstr>
      <vt:lpstr>PowerPoint Sunusu</vt:lpstr>
      <vt:lpstr>ÖRNEK :</vt:lpstr>
      <vt:lpstr>PowerPoint Sunusu</vt:lpstr>
      <vt:lpstr>ÖRNEK :</vt:lpstr>
      <vt:lpstr>PowerPoint Sunusu</vt:lpstr>
      <vt:lpstr>ÖRNEK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                 BİÇİMLERİ</dc:title>
  <dc:creator>MacBook Pro</dc:creator>
  <cp:lastModifiedBy>Kevser CANDEMİR</cp:lastModifiedBy>
  <cp:revision>5</cp:revision>
  <dcterms:created xsi:type="dcterms:W3CDTF">2009-10-11T19:18:47Z</dcterms:created>
  <dcterms:modified xsi:type="dcterms:W3CDTF">2020-10-21T08:05:02Z</dcterms:modified>
</cp:coreProperties>
</file>