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377" r:id="rId3"/>
    <p:sldId id="319" r:id="rId4"/>
    <p:sldId id="320" r:id="rId5"/>
    <p:sldId id="269" r:id="rId6"/>
    <p:sldId id="321" r:id="rId7"/>
    <p:sldId id="322" r:id="rId8"/>
    <p:sldId id="324" r:id="rId9"/>
    <p:sldId id="325" r:id="rId10"/>
    <p:sldId id="330" r:id="rId11"/>
    <p:sldId id="323" r:id="rId12"/>
    <p:sldId id="327" r:id="rId13"/>
    <p:sldId id="329" r:id="rId14"/>
    <p:sldId id="331" r:id="rId15"/>
    <p:sldId id="332" r:id="rId16"/>
    <p:sldId id="339" r:id="rId17"/>
    <p:sldId id="340" r:id="rId18"/>
    <p:sldId id="343" r:id="rId19"/>
    <p:sldId id="334" r:id="rId20"/>
    <p:sldId id="349" r:id="rId21"/>
    <p:sldId id="328" r:id="rId22"/>
    <p:sldId id="335" r:id="rId23"/>
    <p:sldId id="337" r:id="rId24"/>
    <p:sldId id="336" r:id="rId25"/>
    <p:sldId id="338" r:id="rId26"/>
    <p:sldId id="270" r:id="rId27"/>
    <p:sldId id="346" r:id="rId28"/>
    <p:sldId id="348" r:id="rId29"/>
    <p:sldId id="271" r:id="rId30"/>
    <p:sldId id="376" r:id="rId31"/>
    <p:sldId id="347" r:id="rId32"/>
    <p:sldId id="366" r:id="rId33"/>
    <p:sldId id="365" r:id="rId34"/>
    <p:sldId id="368" r:id="rId35"/>
    <p:sldId id="367" r:id="rId36"/>
    <p:sldId id="369" r:id="rId37"/>
    <p:sldId id="370" r:id="rId38"/>
    <p:sldId id="371" r:id="rId39"/>
    <p:sldId id="372" r:id="rId40"/>
    <p:sldId id="350" r:id="rId41"/>
    <p:sldId id="351" r:id="rId42"/>
    <p:sldId id="353" r:id="rId43"/>
    <p:sldId id="354" r:id="rId44"/>
    <p:sldId id="355" r:id="rId45"/>
    <p:sldId id="352" r:id="rId46"/>
    <p:sldId id="357" r:id="rId47"/>
    <p:sldId id="373" r:id="rId48"/>
    <p:sldId id="358" r:id="rId49"/>
    <p:sldId id="359" r:id="rId50"/>
    <p:sldId id="360" r:id="rId51"/>
    <p:sldId id="361" r:id="rId52"/>
    <p:sldId id="362" r:id="rId53"/>
    <p:sldId id="375" r:id="rId54"/>
    <p:sldId id="363" r:id="rId55"/>
    <p:sldId id="405" r:id="rId56"/>
    <p:sldId id="403" r:id="rId57"/>
    <p:sldId id="404" r:id="rId58"/>
    <p:sldId id="364" r:id="rId59"/>
    <p:sldId id="407" r:id="rId60"/>
    <p:sldId id="406" r:id="rId61"/>
  </p:sldIdLst>
  <p:sldSz cx="9144000" cy="5715000" type="screen16x10"/>
  <p:notesSz cx="6858000" cy="9144000"/>
  <p:custDataLst>
    <p:tags r:id="rId64"/>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9E4E"/>
    <a:srgbClr val="ED2625"/>
    <a:srgbClr val="895F51"/>
    <a:srgbClr val="8E6655"/>
    <a:srgbClr val="7B4E3E"/>
    <a:srgbClr val="8D6C5C"/>
    <a:srgbClr val="4F3326"/>
    <a:srgbClr val="5F39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40" autoAdjust="0"/>
    <p:restoredTop sz="94227" autoAdjust="0"/>
  </p:normalViewPr>
  <p:slideViewPr>
    <p:cSldViewPr>
      <p:cViewPr varScale="1">
        <p:scale>
          <a:sx n="70" d="100"/>
          <a:sy n="70" d="100"/>
        </p:scale>
        <p:origin x="490"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01" d="100"/>
          <a:sy n="101" d="100"/>
        </p:scale>
        <p:origin x="2670"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8ACDD6-4D38-4857-B3CA-FBC1302CCAD4}" type="doc">
      <dgm:prSet loTypeId="urn:microsoft.com/office/officeart/2009/3/layout/RandomtoResultProcess" loCatId="process" qsTypeId="urn:microsoft.com/office/officeart/2005/8/quickstyle/3d1" qsCatId="3D" csTypeId="urn:microsoft.com/office/officeart/2005/8/colors/colorful1" csCatId="colorful" phldr="1"/>
      <dgm:spPr/>
      <dgm:t>
        <a:bodyPr/>
        <a:lstStyle/>
        <a:p>
          <a:endParaRPr lang="tr-TR"/>
        </a:p>
      </dgm:t>
    </dgm:pt>
    <dgm:pt modelId="{6C82101C-8B04-4156-8CF1-F1BF46AFD33D}">
      <dgm:prSet phldrT="[Metin]" custT="1"/>
      <dgm:spPr/>
      <dgm:t>
        <a:bodyPr/>
        <a:lstStyle/>
        <a:p>
          <a:r>
            <a:rPr lang="tr-TR" sz="2000" b="1" dirty="0" smtClean="0"/>
            <a:t>İkinci kişi anlatımı</a:t>
          </a:r>
          <a:endParaRPr lang="tr-TR" sz="2000" b="1" dirty="0"/>
        </a:p>
      </dgm:t>
    </dgm:pt>
    <dgm:pt modelId="{BBF376E6-3C17-4621-8560-29A662B948F5}" type="parTrans" cxnId="{D7E7D168-8FE5-429C-BDD7-4A8F531BF9C3}">
      <dgm:prSet/>
      <dgm:spPr/>
      <dgm:t>
        <a:bodyPr/>
        <a:lstStyle/>
        <a:p>
          <a:endParaRPr lang="tr-TR"/>
        </a:p>
      </dgm:t>
    </dgm:pt>
    <dgm:pt modelId="{CBE735E5-D635-43F0-A533-4E105D3457A1}" type="sibTrans" cxnId="{D7E7D168-8FE5-429C-BDD7-4A8F531BF9C3}">
      <dgm:prSet/>
      <dgm:spPr/>
      <dgm:t>
        <a:bodyPr/>
        <a:lstStyle/>
        <a:p>
          <a:endParaRPr lang="tr-TR"/>
        </a:p>
      </dgm:t>
    </dgm:pt>
    <dgm:pt modelId="{8AD5E555-84D6-4891-A8C0-43E079C27F90}" type="pres">
      <dgm:prSet presAssocID="{9A8ACDD6-4D38-4857-B3CA-FBC1302CCAD4}" presName="Name0" presStyleCnt="0">
        <dgm:presLayoutVars>
          <dgm:dir/>
          <dgm:animOne val="branch"/>
          <dgm:animLvl val="lvl"/>
        </dgm:presLayoutVars>
      </dgm:prSet>
      <dgm:spPr/>
      <dgm:t>
        <a:bodyPr/>
        <a:lstStyle/>
        <a:p>
          <a:endParaRPr lang="tr-TR"/>
        </a:p>
      </dgm:t>
    </dgm:pt>
    <dgm:pt modelId="{1E12129F-B0B5-4572-9311-4B0107957F3A}" type="pres">
      <dgm:prSet presAssocID="{6C82101C-8B04-4156-8CF1-F1BF46AFD33D}" presName="chaos" presStyleCnt="0"/>
      <dgm:spPr/>
    </dgm:pt>
    <dgm:pt modelId="{6ADCCA19-C831-4056-8BA1-CA0A8CB82290}" type="pres">
      <dgm:prSet presAssocID="{6C82101C-8B04-4156-8CF1-F1BF46AFD33D}" presName="parTx1" presStyleLbl="revTx" presStyleIdx="0" presStyleCnt="1"/>
      <dgm:spPr/>
      <dgm:t>
        <a:bodyPr/>
        <a:lstStyle/>
        <a:p>
          <a:endParaRPr lang="tr-TR"/>
        </a:p>
      </dgm:t>
    </dgm:pt>
    <dgm:pt modelId="{9D08382E-2F86-49E0-9159-DDCA9F2EE8EE}" type="pres">
      <dgm:prSet presAssocID="{6C82101C-8B04-4156-8CF1-F1BF46AFD33D}" presName="c1" presStyleLbl="node1" presStyleIdx="0" presStyleCnt="18"/>
      <dgm:spPr/>
    </dgm:pt>
    <dgm:pt modelId="{8135C3FF-84FB-42F5-A930-E9FB7A1060F2}" type="pres">
      <dgm:prSet presAssocID="{6C82101C-8B04-4156-8CF1-F1BF46AFD33D}" presName="c2" presStyleLbl="node1" presStyleIdx="1" presStyleCnt="18"/>
      <dgm:spPr/>
    </dgm:pt>
    <dgm:pt modelId="{CE24EB9A-CFED-4398-B659-4889755664EF}" type="pres">
      <dgm:prSet presAssocID="{6C82101C-8B04-4156-8CF1-F1BF46AFD33D}" presName="c3" presStyleLbl="node1" presStyleIdx="2" presStyleCnt="18"/>
      <dgm:spPr/>
    </dgm:pt>
    <dgm:pt modelId="{F7F7285E-C438-466F-BE7C-044B6B95F1DB}" type="pres">
      <dgm:prSet presAssocID="{6C82101C-8B04-4156-8CF1-F1BF46AFD33D}" presName="c4" presStyleLbl="node1" presStyleIdx="3" presStyleCnt="18"/>
      <dgm:spPr/>
    </dgm:pt>
    <dgm:pt modelId="{BCE66EF7-17FF-40DE-B5B0-349CC398228D}" type="pres">
      <dgm:prSet presAssocID="{6C82101C-8B04-4156-8CF1-F1BF46AFD33D}" presName="c5" presStyleLbl="node1" presStyleIdx="4" presStyleCnt="18"/>
      <dgm:spPr/>
    </dgm:pt>
    <dgm:pt modelId="{DC0F0AC1-4B33-44B9-B49F-CB524ABD4398}" type="pres">
      <dgm:prSet presAssocID="{6C82101C-8B04-4156-8CF1-F1BF46AFD33D}" presName="c6" presStyleLbl="node1" presStyleIdx="5" presStyleCnt="18"/>
      <dgm:spPr/>
    </dgm:pt>
    <dgm:pt modelId="{BE9E16C9-81F6-4DF5-AD76-0EA26449016F}" type="pres">
      <dgm:prSet presAssocID="{6C82101C-8B04-4156-8CF1-F1BF46AFD33D}" presName="c7" presStyleLbl="node1" presStyleIdx="6" presStyleCnt="18"/>
      <dgm:spPr/>
    </dgm:pt>
    <dgm:pt modelId="{33FADDCE-8A79-412B-A892-39AF6549A1FA}" type="pres">
      <dgm:prSet presAssocID="{6C82101C-8B04-4156-8CF1-F1BF46AFD33D}" presName="c8" presStyleLbl="node1" presStyleIdx="7" presStyleCnt="18"/>
      <dgm:spPr/>
    </dgm:pt>
    <dgm:pt modelId="{191E7039-0222-414F-A181-4E0BB28AB845}" type="pres">
      <dgm:prSet presAssocID="{6C82101C-8B04-4156-8CF1-F1BF46AFD33D}" presName="c9" presStyleLbl="node1" presStyleIdx="8" presStyleCnt="18"/>
      <dgm:spPr/>
    </dgm:pt>
    <dgm:pt modelId="{06F10F2F-B256-4F31-9585-98D19CD329E1}" type="pres">
      <dgm:prSet presAssocID="{6C82101C-8B04-4156-8CF1-F1BF46AFD33D}" presName="c10" presStyleLbl="node1" presStyleIdx="9" presStyleCnt="18"/>
      <dgm:spPr/>
    </dgm:pt>
    <dgm:pt modelId="{C8FA8F7B-D578-4EC7-85E9-E7BD9846FFC9}" type="pres">
      <dgm:prSet presAssocID="{6C82101C-8B04-4156-8CF1-F1BF46AFD33D}" presName="c11" presStyleLbl="node1" presStyleIdx="10" presStyleCnt="18"/>
      <dgm:spPr/>
    </dgm:pt>
    <dgm:pt modelId="{69EDF5FC-BF83-4D08-B53F-3371E4AD316D}" type="pres">
      <dgm:prSet presAssocID="{6C82101C-8B04-4156-8CF1-F1BF46AFD33D}" presName="c12" presStyleLbl="node1" presStyleIdx="11" presStyleCnt="18"/>
      <dgm:spPr/>
    </dgm:pt>
    <dgm:pt modelId="{6C30BB50-7152-4591-BBC9-059A35B09776}" type="pres">
      <dgm:prSet presAssocID="{6C82101C-8B04-4156-8CF1-F1BF46AFD33D}" presName="c13" presStyleLbl="node1" presStyleIdx="12" presStyleCnt="18"/>
      <dgm:spPr/>
    </dgm:pt>
    <dgm:pt modelId="{FED0AA37-6E4A-4921-9938-6E0B2531D981}" type="pres">
      <dgm:prSet presAssocID="{6C82101C-8B04-4156-8CF1-F1BF46AFD33D}" presName="c14" presStyleLbl="node1" presStyleIdx="13" presStyleCnt="18"/>
      <dgm:spPr/>
    </dgm:pt>
    <dgm:pt modelId="{6F6F05DC-F618-4AF0-9E56-BBBD409351ED}" type="pres">
      <dgm:prSet presAssocID="{6C82101C-8B04-4156-8CF1-F1BF46AFD33D}" presName="c15" presStyleLbl="node1" presStyleIdx="14" presStyleCnt="18"/>
      <dgm:spPr/>
    </dgm:pt>
    <dgm:pt modelId="{BFD48F57-CD95-4119-AA50-54FB71693F98}" type="pres">
      <dgm:prSet presAssocID="{6C82101C-8B04-4156-8CF1-F1BF46AFD33D}" presName="c16" presStyleLbl="node1" presStyleIdx="15" presStyleCnt="18"/>
      <dgm:spPr/>
    </dgm:pt>
    <dgm:pt modelId="{DE7DB20C-3542-46EC-9049-A3D0F1FDE10A}" type="pres">
      <dgm:prSet presAssocID="{6C82101C-8B04-4156-8CF1-F1BF46AFD33D}" presName="c17" presStyleLbl="node1" presStyleIdx="16" presStyleCnt="18"/>
      <dgm:spPr/>
    </dgm:pt>
    <dgm:pt modelId="{A575D892-C584-4D6F-A3DC-E0BC7DCFDAA5}" type="pres">
      <dgm:prSet presAssocID="{6C82101C-8B04-4156-8CF1-F1BF46AFD33D}" presName="c18" presStyleLbl="node1" presStyleIdx="17" presStyleCnt="18"/>
      <dgm:spPr/>
    </dgm:pt>
  </dgm:ptLst>
  <dgm:cxnLst>
    <dgm:cxn modelId="{F4AC8EAE-7630-4B47-8123-80DC4D53DBEB}" type="presOf" srcId="{6C82101C-8B04-4156-8CF1-F1BF46AFD33D}" destId="{6ADCCA19-C831-4056-8BA1-CA0A8CB82290}" srcOrd="0" destOrd="0" presId="urn:microsoft.com/office/officeart/2009/3/layout/RandomtoResultProcess"/>
    <dgm:cxn modelId="{D7E7D168-8FE5-429C-BDD7-4A8F531BF9C3}" srcId="{9A8ACDD6-4D38-4857-B3CA-FBC1302CCAD4}" destId="{6C82101C-8B04-4156-8CF1-F1BF46AFD33D}" srcOrd="0" destOrd="0" parTransId="{BBF376E6-3C17-4621-8560-29A662B948F5}" sibTransId="{CBE735E5-D635-43F0-A533-4E105D3457A1}"/>
    <dgm:cxn modelId="{CD5AB59A-570C-47C1-9FFF-637FE8395BEB}" type="presOf" srcId="{9A8ACDD6-4D38-4857-B3CA-FBC1302CCAD4}" destId="{8AD5E555-84D6-4891-A8C0-43E079C27F90}" srcOrd="0" destOrd="0" presId="urn:microsoft.com/office/officeart/2009/3/layout/RandomtoResultProcess"/>
    <dgm:cxn modelId="{69AD3F5A-88A7-4836-B71C-20B070737A77}" type="presParOf" srcId="{8AD5E555-84D6-4891-A8C0-43E079C27F90}" destId="{1E12129F-B0B5-4572-9311-4B0107957F3A}" srcOrd="0" destOrd="0" presId="urn:microsoft.com/office/officeart/2009/3/layout/RandomtoResultProcess"/>
    <dgm:cxn modelId="{2BB1D833-D6AC-4690-A2FD-A68AEE873BBF}" type="presParOf" srcId="{1E12129F-B0B5-4572-9311-4B0107957F3A}" destId="{6ADCCA19-C831-4056-8BA1-CA0A8CB82290}" srcOrd="0" destOrd="0" presId="urn:microsoft.com/office/officeart/2009/3/layout/RandomtoResultProcess"/>
    <dgm:cxn modelId="{ADE54977-68AF-4DD3-A49A-507F8397AF26}" type="presParOf" srcId="{1E12129F-B0B5-4572-9311-4B0107957F3A}" destId="{9D08382E-2F86-49E0-9159-DDCA9F2EE8EE}" srcOrd="1" destOrd="0" presId="urn:microsoft.com/office/officeart/2009/3/layout/RandomtoResultProcess"/>
    <dgm:cxn modelId="{A7349F16-E82B-4988-9700-FAE985E0686C}" type="presParOf" srcId="{1E12129F-B0B5-4572-9311-4B0107957F3A}" destId="{8135C3FF-84FB-42F5-A930-E9FB7A1060F2}" srcOrd="2" destOrd="0" presId="urn:microsoft.com/office/officeart/2009/3/layout/RandomtoResultProcess"/>
    <dgm:cxn modelId="{2B158C8B-25A9-4FB8-8B17-8B7A7F18543A}" type="presParOf" srcId="{1E12129F-B0B5-4572-9311-4B0107957F3A}" destId="{CE24EB9A-CFED-4398-B659-4889755664EF}" srcOrd="3" destOrd="0" presId="urn:microsoft.com/office/officeart/2009/3/layout/RandomtoResultProcess"/>
    <dgm:cxn modelId="{A49AEA58-34D5-429B-A0EC-E64D9E3D4618}" type="presParOf" srcId="{1E12129F-B0B5-4572-9311-4B0107957F3A}" destId="{F7F7285E-C438-466F-BE7C-044B6B95F1DB}" srcOrd="4" destOrd="0" presId="urn:microsoft.com/office/officeart/2009/3/layout/RandomtoResultProcess"/>
    <dgm:cxn modelId="{0618AE5D-9116-4AFB-A690-88AC085A5BA7}" type="presParOf" srcId="{1E12129F-B0B5-4572-9311-4B0107957F3A}" destId="{BCE66EF7-17FF-40DE-B5B0-349CC398228D}" srcOrd="5" destOrd="0" presId="urn:microsoft.com/office/officeart/2009/3/layout/RandomtoResultProcess"/>
    <dgm:cxn modelId="{F7B2F28D-EBD1-4259-BF60-901EA600F69E}" type="presParOf" srcId="{1E12129F-B0B5-4572-9311-4B0107957F3A}" destId="{DC0F0AC1-4B33-44B9-B49F-CB524ABD4398}" srcOrd="6" destOrd="0" presId="urn:microsoft.com/office/officeart/2009/3/layout/RandomtoResultProcess"/>
    <dgm:cxn modelId="{A25A665C-0BE5-4CEB-8042-49C37DCEE86D}" type="presParOf" srcId="{1E12129F-B0B5-4572-9311-4B0107957F3A}" destId="{BE9E16C9-81F6-4DF5-AD76-0EA26449016F}" srcOrd="7" destOrd="0" presId="urn:microsoft.com/office/officeart/2009/3/layout/RandomtoResultProcess"/>
    <dgm:cxn modelId="{B1DA1A27-CB37-4032-8B32-24E0852E86F7}" type="presParOf" srcId="{1E12129F-B0B5-4572-9311-4B0107957F3A}" destId="{33FADDCE-8A79-412B-A892-39AF6549A1FA}" srcOrd="8" destOrd="0" presId="urn:microsoft.com/office/officeart/2009/3/layout/RandomtoResultProcess"/>
    <dgm:cxn modelId="{0F42C6B8-4D1B-41BE-AB1C-6C29579E42FA}" type="presParOf" srcId="{1E12129F-B0B5-4572-9311-4B0107957F3A}" destId="{191E7039-0222-414F-A181-4E0BB28AB845}" srcOrd="9" destOrd="0" presId="urn:microsoft.com/office/officeart/2009/3/layout/RandomtoResultProcess"/>
    <dgm:cxn modelId="{69AD781E-E2D0-45D5-AEE8-A1ECAB72C13F}" type="presParOf" srcId="{1E12129F-B0B5-4572-9311-4B0107957F3A}" destId="{06F10F2F-B256-4F31-9585-98D19CD329E1}" srcOrd="10" destOrd="0" presId="urn:microsoft.com/office/officeart/2009/3/layout/RandomtoResultProcess"/>
    <dgm:cxn modelId="{41335F9F-27AC-4C77-9C2C-B0F1D13FE58A}" type="presParOf" srcId="{1E12129F-B0B5-4572-9311-4B0107957F3A}" destId="{C8FA8F7B-D578-4EC7-85E9-E7BD9846FFC9}" srcOrd="11" destOrd="0" presId="urn:microsoft.com/office/officeart/2009/3/layout/RandomtoResultProcess"/>
    <dgm:cxn modelId="{B43F96A5-85F4-4F4C-B20D-85E815BCD7D0}" type="presParOf" srcId="{1E12129F-B0B5-4572-9311-4B0107957F3A}" destId="{69EDF5FC-BF83-4D08-B53F-3371E4AD316D}" srcOrd="12" destOrd="0" presId="urn:microsoft.com/office/officeart/2009/3/layout/RandomtoResultProcess"/>
    <dgm:cxn modelId="{6D7158D3-BE2B-4387-B10E-16FCAE2B3578}" type="presParOf" srcId="{1E12129F-B0B5-4572-9311-4B0107957F3A}" destId="{6C30BB50-7152-4591-BBC9-059A35B09776}" srcOrd="13" destOrd="0" presId="urn:microsoft.com/office/officeart/2009/3/layout/RandomtoResultProcess"/>
    <dgm:cxn modelId="{5CFD6BBF-E937-45A4-9F26-E9375094C6B8}" type="presParOf" srcId="{1E12129F-B0B5-4572-9311-4B0107957F3A}" destId="{FED0AA37-6E4A-4921-9938-6E0B2531D981}" srcOrd="14" destOrd="0" presId="urn:microsoft.com/office/officeart/2009/3/layout/RandomtoResultProcess"/>
    <dgm:cxn modelId="{3AFBEDCB-B230-41B8-BA89-899EA034D03F}" type="presParOf" srcId="{1E12129F-B0B5-4572-9311-4B0107957F3A}" destId="{6F6F05DC-F618-4AF0-9E56-BBBD409351ED}" srcOrd="15" destOrd="0" presId="urn:microsoft.com/office/officeart/2009/3/layout/RandomtoResultProcess"/>
    <dgm:cxn modelId="{75715C59-181B-4D71-9626-1EF16431A905}" type="presParOf" srcId="{1E12129F-B0B5-4572-9311-4B0107957F3A}" destId="{BFD48F57-CD95-4119-AA50-54FB71693F98}" srcOrd="16" destOrd="0" presId="urn:microsoft.com/office/officeart/2009/3/layout/RandomtoResultProcess"/>
    <dgm:cxn modelId="{63553784-B25C-47E7-ABB7-97D9837120BD}" type="presParOf" srcId="{1E12129F-B0B5-4572-9311-4B0107957F3A}" destId="{DE7DB20C-3542-46EC-9049-A3D0F1FDE10A}" srcOrd="17" destOrd="0" presId="urn:microsoft.com/office/officeart/2009/3/layout/RandomtoResultProcess"/>
    <dgm:cxn modelId="{3ACC23B1-5595-4C01-951D-1C6325F0A0A4}" type="presParOf" srcId="{1E12129F-B0B5-4572-9311-4B0107957F3A}" destId="{A575D892-C584-4D6F-A3DC-E0BC7DCFDAA5}" srcOrd="18"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8ACDD6-4D38-4857-B3CA-FBC1302CCAD4}" type="doc">
      <dgm:prSet loTypeId="urn:microsoft.com/office/officeart/2009/3/layout/RandomtoResultProcess" loCatId="process" qsTypeId="urn:microsoft.com/office/officeart/2005/8/quickstyle/3d1" qsCatId="3D" csTypeId="urn:microsoft.com/office/officeart/2005/8/colors/colorful1" csCatId="colorful" phldr="1"/>
      <dgm:spPr/>
      <dgm:t>
        <a:bodyPr/>
        <a:lstStyle/>
        <a:p>
          <a:endParaRPr lang="tr-TR"/>
        </a:p>
      </dgm:t>
    </dgm:pt>
    <dgm:pt modelId="{6C82101C-8B04-4156-8CF1-F1BF46AFD33D}">
      <dgm:prSet phldrT="[Metin]" custT="1"/>
      <dgm:spPr/>
      <dgm:t>
        <a:bodyPr/>
        <a:lstStyle/>
        <a:p>
          <a:r>
            <a:rPr lang="tr-TR" sz="2000" b="1" dirty="0" smtClean="0"/>
            <a:t>Birinci kişi anlatımı </a:t>
          </a:r>
          <a:endParaRPr lang="tr-TR" sz="2000" b="1" dirty="0"/>
        </a:p>
      </dgm:t>
    </dgm:pt>
    <dgm:pt modelId="{BBF376E6-3C17-4621-8560-29A662B948F5}" type="parTrans" cxnId="{D7E7D168-8FE5-429C-BDD7-4A8F531BF9C3}">
      <dgm:prSet/>
      <dgm:spPr/>
      <dgm:t>
        <a:bodyPr/>
        <a:lstStyle/>
        <a:p>
          <a:endParaRPr lang="tr-TR"/>
        </a:p>
      </dgm:t>
    </dgm:pt>
    <dgm:pt modelId="{CBE735E5-D635-43F0-A533-4E105D3457A1}" type="sibTrans" cxnId="{D7E7D168-8FE5-429C-BDD7-4A8F531BF9C3}">
      <dgm:prSet/>
      <dgm:spPr/>
      <dgm:t>
        <a:bodyPr/>
        <a:lstStyle/>
        <a:p>
          <a:endParaRPr lang="tr-TR"/>
        </a:p>
      </dgm:t>
    </dgm:pt>
    <dgm:pt modelId="{8AD5E555-84D6-4891-A8C0-43E079C27F90}" type="pres">
      <dgm:prSet presAssocID="{9A8ACDD6-4D38-4857-B3CA-FBC1302CCAD4}" presName="Name0" presStyleCnt="0">
        <dgm:presLayoutVars>
          <dgm:dir/>
          <dgm:animOne val="branch"/>
          <dgm:animLvl val="lvl"/>
        </dgm:presLayoutVars>
      </dgm:prSet>
      <dgm:spPr/>
      <dgm:t>
        <a:bodyPr/>
        <a:lstStyle/>
        <a:p>
          <a:endParaRPr lang="tr-TR"/>
        </a:p>
      </dgm:t>
    </dgm:pt>
    <dgm:pt modelId="{1E12129F-B0B5-4572-9311-4B0107957F3A}" type="pres">
      <dgm:prSet presAssocID="{6C82101C-8B04-4156-8CF1-F1BF46AFD33D}" presName="chaos" presStyleCnt="0"/>
      <dgm:spPr/>
    </dgm:pt>
    <dgm:pt modelId="{6ADCCA19-C831-4056-8BA1-CA0A8CB82290}" type="pres">
      <dgm:prSet presAssocID="{6C82101C-8B04-4156-8CF1-F1BF46AFD33D}" presName="parTx1" presStyleLbl="revTx" presStyleIdx="0" presStyleCnt="1"/>
      <dgm:spPr/>
      <dgm:t>
        <a:bodyPr/>
        <a:lstStyle/>
        <a:p>
          <a:endParaRPr lang="tr-TR"/>
        </a:p>
      </dgm:t>
    </dgm:pt>
    <dgm:pt modelId="{9D08382E-2F86-49E0-9159-DDCA9F2EE8EE}" type="pres">
      <dgm:prSet presAssocID="{6C82101C-8B04-4156-8CF1-F1BF46AFD33D}" presName="c1" presStyleLbl="node1" presStyleIdx="0" presStyleCnt="18"/>
      <dgm:spPr/>
    </dgm:pt>
    <dgm:pt modelId="{8135C3FF-84FB-42F5-A930-E9FB7A1060F2}" type="pres">
      <dgm:prSet presAssocID="{6C82101C-8B04-4156-8CF1-F1BF46AFD33D}" presName="c2" presStyleLbl="node1" presStyleIdx="1" presStyleCnt="18"/>
      <dgm:spPr/>
    </dgm:pt>
    <dgm:pt modelId="{CE24EB9A-CFED-4398-B659-4889755664EF}" type="pres">
      <dgm:prSet presAssocID="{6C82101C-8B04-4156-8CF1-F1BF46AFD33D}" presName="c3" presStyleLbl="node1" presStyleIdx="2" presStyleCnt="18"/>
      <dgm:spPr/>
    </dgm:pt>
    <dgm:pt modelId="{F7F7285E-C438-466F-BE7C-044B6B95F1DB}" type="pres">
      <dgm:prSet presAssocID="{6C82101C-8B04-4156-8CF1-F1BF46AFD33D}" presName="c4" presStyleLbl="node1" presStyleIdx="3" presStyleCnt="18"/>
      <dgm:spPr/>
    </dgm:pt>
    <dgm:pt modelId="{BCE66EF7-17FF-40DE-B5B0-349CC398228D}" type="pres">
      <dgm:prSet presAssocID="{6C82101C-8B04-4156-8CF1-F1BF46AFD33D}" presName="c5" presStyleLbl="node1" presStyleIdx="4" presStyleCnt="18"/>
      <dgm:spPr/>
    </dgm:pt>
    <dgm:pt modelId="{DC0F0AC1-4B33-44B9-B49F-CB524ABD4398}" type="pres">
      <dgm:prSet presAssocID="{6C82101C-8B04-4156-8CF1-F1BF46AFD33D}" presName="c6" presStyleLbl="node1" presStyleIdx="5" presStyleCnt="18"/>
      <dgm:spPr/>
    </dgm:pt>
    <dgm:pt modelId="{BE9E16C9-81F6-4DF5-AD76-0EA26449016F}" type="pres">
      <dgm:prSet presAssocID="{6C82101C-8B04-4156-8CF1-F1BF46AFD33D}" presName="c7" presStyleLbl="node1" presStyleIdx="6" presStyleCnt="18"/>
      <dgm:spPr/>
    </dgm:pt>
    <dgm:pt modelId="{33FADDCE-8A79-412B-A892-39AF6549A1FA}" type="pres">
      <dgm:prSet presAssocID="{6C82101C-8B04-4156-8CF1-F1BF46AFD33D}" presName="c8" presStyleLbl="node1" presStyleIdx="7" presStyleCnt="18"/>
      <dgm:spPr/>
    </dgm:pt>
    <dgm:pt modelId="{191E7039-0222-414F-A181-4E0BB28AB845}" type="pres">
      <dgm:prSet presAssocID="{6C82101C-8B04-4156-8CF1-F1BF46AFD33D}" presName="c9" presStyleLbl="node1" presStyleIdx="8" presStyleCnt="18"/>
      <dgm:spPr/>
    </dgm:pt>
    <dgm:pt modelId="{06F10F2F-B256-4F31-9585-98D19CD329E1}" type="pres">
      <dgm:prSet presAssocID="{6C82101C-8B04-4156-8CF1-F1BF46AFD33D}" presName="c10" presStyleLbl="node1" presStyleIdx="9" presStyleCnt="18"/>
      <dgm:spPr/>
    </dgm:pt>
    <dgm:pt modelId="{C8FA8F7B-D578-4EC7-85E9-E7BD9846FFC9}" type="pres">
      <dgm:prSet presAssocID="{6C82101C-8B04-4156-8CF1-F1BF46AFD33D}" presName="c11" presStyleLbl="node1" presStyleIdx="10" presStyleCnt="18"/>
      <dgm:spPr/>
    </dgm:pt>
    <dgm:pt modelId="{69EDF5FC-BF83-4D08-B53F-3371E4AD316D}" type="pres">
      <dgm:prSet presAssocID="{6C82101C-8B04-4156-8CF1-F1BF46AFD33D}" presName="c12" presStyleLbl="node1" presStyleIdx="11" presStyleCnt="18"/>
      <dgm:spPr/>
    </dgm:pt>
    <dgm:pt modelId="{6C30BB50-7152-4591-BBC9-059A35B09776}" type="pres">
      <dgm:prSet presAssocID="{6C82101C-8B04-4156-8CF1-F1BF46AFD33D}" presName="c13" presStyleLbl="node1" presStyleIdx="12" presStyleCnt="18"/>
      <dgm:spPr/>
    </dgm:pt>
    <dgm:pt modelId="{FED0AA37-6E4A-4921-9938-6E0B2531D981}" type="pres">
      <dgm:prSet presAssocID="{6C82101C-8B04-4156-8CF1-F1BF46AFD33D}" presName="c14" presStyleLbl="node1" presStyleIdx="13" presStyleCnt="18"/>
      <dgm:spPr/>
    </dgm:pt>
    <dgm:pt modelId="{6F6F05DC-F618-4AF0-9E56-BBBD409351ED}" type="pres">
      <dgm:prSet presAssocID="{6C82101C-8B04-4156-8CF1-F1BF46AFD33D}" presName="c15" presStyleLbl="node1" presStyleIdx="14" presStyleCnt="18"/>
      <dgm:spPr/>
    </dgm:pt>
    <dgm:pt modelId="{BFD48F57-CD95-4119-AA50-54FB71693F98}" type="pres">
      <dgm:prSet presAssocID="{6C82101C-8B04-4156-8CF1-F1BF46AFD33D}" presName="c16" presStyleLbl="node1" presStyleIdx="15" presStyleCnt="18"/>
      <dgm:spPr/>
    </dgm:pt>
    <dgm:pt modelId="{DE7DB20C-3542-46EC-9049-A3D0F1FDE10A}" type="pres">
      <dgm:prSet presAssocID="{6C82101C-8B04-4156-8CF1-F1BF46AFD33D}" presName="c17" presStyleLbl="node1" presStyleIdx="16" presStyleCnt="18"/>
      <dgm:spPr/>
    </dgm:pt>
    <dgm:pt modelId="{A575D892-C584-4D6F-A3DC-E0BC7DCFDAA5}" type="pres">
      <dgm:prSet presAssocID="{6C82101C-8B04-4156-8CF1-F1BF46AFD33D}" presName="c18" presStyleLbl="node1" presStyleIdx="17" presStyleCnt="18"/>
      <dgm:spPr/>
    </dgm:pt>
  </dgm:ptLst>
  <dgm:cxnLst>
    <dgm:cxn modelId="{D7E7D168-8FE5-429C-BDD7-4A8F531BF9C3}" srcId="{9A8ACDD6-4D38-4857-B3CA-FBC1302CCAD4}" destId="{6C82101C-8B04-4156-8CF1-F1BF46AFD33D}" srcOrd="0" destOrd="0" parTransId="{BBF376E6-3C17-4621-8560-29A662B948F5}" sibTransId="{CBE735E5-D635-43F0-A533-4E105D3457A1}"/>
    <dgm:cxn modelId="{18DEE03F-2D73-4941-AD48-815F042C3A1B}" type="presOf" srcId="{6C82101C-8B04-4156-8CF1-F1BF46AFD33D}" destId="{6ADCCA19-C831-4056-8BA1-CA0A8CB82290}" srcOrd="0" destOrd="0" presId="urn:microsoft.com/office/officeart/2009/3/layout/RandomtoResultProcess"/>
    <dgm:cxn modelId="{D76CFAC4-4D91-4DC8-A6ED-5F39495BB8F7}" type="presOf" srcId="{9A8ACDD6-4D38-4857-B3CA-FBC1302CCAD4}" destId="{8AD5E555-84D6-4891-A8C0-43E079C27F90}" srcOrd="0" destOrd="0" presId="urn:microsoft.com/office/officeart/2009/3/layout/RandomtoResultProcess"/>
    <dgm:cxn modelId="{368BA58A-3B0F-4056-93DC-D8BA589A8419}" type="presParOf" srcId="{8AD5E555-84D6-4891-A8C0-43E079C27F90}" destId="{1E12129F-B0B5-4572-9311-4B0107957F3A}" srcOrd="0" destOrd="0" presId="urn:microsoft.com/office/officeart/2009/3/layout/RandomtoResultProcess"/>
    <dgm:cxn modelId="{750E889A-0D3B-4D7B-9FA5-72E6132FF2B0}" type="presParOf" srcId="{1E12129F-B0B5-4572-9311-4B0107957F3A}" destId="{6ADCCA19-C831-4056-8BA1-CA0A8CB82290}" srcOrd="0" destOrd="0" presId="urn:microsoft.com/office/officeart/2009/3/layout/RandomtoResultProcess"/>
    <dgm:cxn modelId="{17052356-9C19-4813-8860-30F698446D7D}" type="presParOf" srcId="{1E12129F-B0B5-4572-9311-4B0107957F3A}" destId="{9D08382E-2F86-49E0-9159-DDCA9F2EE8EE}" srcOrd="1" destOrd="0" presId="urn:microsoft.com/office/officeart/2009/3/layout/RandomtoResultProcess"/>
    <dgm:cxn modelId="{D89D9081-8E6A-46A3-8C53-2DA29C895CA7}" type="presParOf" srcId="{1E12129F-B0B5-4572-9311-4B0107957F3A}" destId="{8135C3FF-84FB-42F5-A930-E9FB7A1060F2}" srcOrd="2" destOrd="0" presId="urn:microsoft.com/office/officeart/2009/3/layout/RandomtoResultProcess"/>
    <dgm:cxn modelId="{4133A8AE-C80F-4355-A553-561F03690A79}" type="presParOf" srcId="{1E12129F-B0B5-4572-9311-4B0107957F3A}" destId="{CE24EB9A-CFED-4398-B659-4889755664EF}" srcOrd="3" destOrd="0" presId="urn:microsoft.com/office/officeart/2009/3/layout/RandomtoResultProcess"/>
    <dgm:cxn modelId="{12F10B92-5C28-4BB7-9D0E-28D2F141CF7A}" type="presParOf" srcId="{1E12129F-B0B5-4572-9311-4B0107957F3A}" destId="{F7F7285E-C438-466F-BE7C-044B6B95F1DB}" srcOrd="4" destOrd="0" presId="urn:microsoft.com/office/officeart/2009/3/layout/RandomtoResultProcess"/>
    <dgm:cxn modelId="{EF66EC7B-B2EC-4FFC-997C-38529028573A}" type="presParOf" srcId="{1E12129F-B0B5-4572-9311-4B0107957F3A}" destId="{BCE66EF7-17FF-40DE-B5B0-349CC398228D}" srcOrd="5" destOrd="0" presId="urn:microsoft.com/office/officeart/2009/3/layout/RandomtoResultProcess"/>
    <dgm:cxn modelId="{326F9913-B42E-460C-9197-A6C1098946AE}" type="presParOf" srcId="{1E12129F-B0B5-4572-9311-4B0107957F3A}" destId="{DC0F0AC1-4B33-44B9-B49F-CB524ABD4398}" srcOrd="6" destOrd="0" presId="urn:microsoft.com/office/officeart/2009/3/layout/RandomtoResultProcess"/>
    <dgm:cxn modelId="{BCD7BB64-154B-48AA-8104-6C5201217CEA}" type="presParOf" srcId="{1E12129F-B0B5-4572-9311-4B0107957F3A}" destId="{BE9E16C9-81F6-4DF5-AD76-0EA26449016F}" srcOrd="7" destOrd="0" presId="urn:microsoft.com/office/officeart/2009/3/layout/RandomtoResultProcess"/>
    <dgm:cxn modelId="{F52F3322-109A-4E6A-9978-37437FEE7C7E}" type="presParOf" srcId="{1E12129F-B0B5-4572-9311-4B0107957F3A}" destId="{33FADDCE-8A79-412B-A892-39AF6549A1FA}" srcOrd="8" destOrd="0" presId="urn:microsoft.com/office/officeart/2009/3/layout/RandomtoResultProcess"/>
    <dgm:cxn modelId="{F35DD229-5F2F-4E19-ADB1-67DCA1A4C479}" type="presParOf" srcId="{1E12129F-B0B5-4572-9311-4B0107957F3A}" destId="{191E7039-0222-414F-A181-4E0BB28AB845}" srcOrd="9" destOrd="0" presId="urn:microsoft.com/office/officeart/2009/3/layout/RandomtoResultProcess"/>
    <dgm:cxn modelId="{5EB2E412-F3AB-4033-B955-42F7D63F86F8}" type="presParOf" srcId="{1E12129F-B0B5-4572-9311-4B0107957F3A}" destId="{06F10F2F-B256-4F31-9585-98D19CD329E1}" srcOrd="10" destOrd="0" presId="urn:microsoft.com/office/officeart/2009/3/layout/RandomtoResultProcess"/>
    <dgm:cxn modelId="{64C609AE-98A0-4D3C-8C21-1FD398A07D60}" type="presParOf" srcId="{1E12129F-B0B5-4572-9311-4B0107957F3A}" destId="{C8FA8F7B-D578-4EC7-85E9-E7BD9846FFC9}" srcOrd="11" destOrd="0" presId="urn:microsoft.com/office/officeart/2009/3/layout/RandomtoResultProcess"/>
    <dgm:cxn modelId="{719AA573-5FC0-49E4-AE70-317332E5C39F}" type="presParOf" srcId="{1E12129F-B0B5-4572-9311-4B0107957F3A}" destId="{69EDF5FC-BF83-4D08-B53F-3371E4AD316D}" srcOrd="12" destOrd="0" presId="urn:microsoft.com/office/officeart/2009/3/layout/RandomtoResultProcess"/>
    <dgm:cxn modelId="{5BD0EBDE-186A-49AF-940A-61AC9D3F9D6F}" type="presParOf" srcId="{1E12129F-B0B5-4572-9311-4B0107957F3A}" destId="{6C30BB50-7152-4591-BBC9-059A35B09776}" srcOrd="13" destOrd="0" presId="urn:microsoft.com/office/officeart/2009/3/layout/RandomtoResultProcess"/>
    <dgm:cxn modelId="{0807DF01-2582-4558-8396-3E3BE3B08EB3}" type="presParOf" srcId="{1E12129F-B0B5-4572-9311-4B0107957F3A}" destId="{FED0AA37-6E4A-4921-9938-6E0B2531D981}" srcOrd="14" destOrd="0" presId="urn:microsoft.com/office/officeart/2009/3/layout/RandomtoResultProcess"/>
    <dgm:cxn modelId="{626685EB-9B59-404D-BBAB-63C9B1B58510}" type="presParOf" srcId="{1E12129F-B0B5-4572-9311-4B0107957F3A}" destId="{6F6F05DC-F618-4AF0-9E56-BBBD409351ED}" srcOrd="15" destOrd="0" presId="urn:microsoft.com/office/officeart/2009/3/layout/RandomtoResultProcess"/>
    <dgm:cxn modelId="{E1F4EA50-8062-462B-811D-31B7CF6D31C5}" type="presParOf" srcId="{1E12129F-B0B5-4572-9311-4B0107957F3A}" destId="{BFD48F57-CD95-4119-AA50-54FB71693F98}" srcOrd="16" destOrd="0" presId="urn:microsoft.com/office/officeart/2009/3/layout/RandomtoResultProcess"/>
    <dgm:cxn modelId="{DB952126-3D01-4341-A4D4-4D13A43AA7E6}" type="presParOf" srcId="{1E12129F-B0B5-4572-9311-4B0107957F3A}" destId="{DE7DB20C-3542-46EC-9049-A3D0F1FDE10A}" srcOrd="17" destOrd="0" presId="urn:microsoft.com/office/officeart/2009/3/layout/RandomtoResultProcess"/>
    <dgm:cxn modelId="{0F0AB53C-F7A8-4184-838A-0D2F1A8E7F59}" type="presParOf" srcId="{1E12129F-B0B5-4572-9311-4B0107957F3A}" destId="{A575D892-C584-4D6F-A3DC-E0BC7DCFDAA5}" srcOrd="18" destOrd="0" presId="urn:microsoft.com/office/officeart/2009/3/layout/RandomtoResult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CCA19-C831-4056-8BA1-CA0A8CB82290}">
      <dsp:nvSpPr>
        <dsp:cNvPr id="0" name=""/>
        <dsp:cNvSpPr/>
      </dsp:nvSpPr>
      <dsp:spPr>
        <a:xfrm>
          <a:off x="531480" y="885792"/>
          <a:ext cx="2419294" cy="797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t>İkinci kişi anlatımı</a:t>
          </a:r>
          <a:endParaRPr lang="tr-TR" sz="2000" b="1" kern="1200" dirty="0"/>
        </a:p>
      </dsp:txBody>
      <dsp:txXfrm>
        <a:off x="531480" y="885792"/>
        <a:ext cx="2419294" cy="797267"/>
      </dsp:txXfrm>
    </dsp:sp>
    <dsp:sp modelId="{9D08382E-2F86-49E0-9159-DDCA9F2EE8EE}">
      <dsp:nvSpPr>
        <dsp:cNvPr id="0" name=""/>
        <dsp:cNvSpPr/>
      </dsp:nvSpPr>
      <dsp:spPr>
        <a:xfrm>
          <a:off x="528731" y="643312"/>
          <a:ext cx="192443" cy="19244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135C3FF-84FB-42F5-A930-E9FB7A1060F2}">
      <dsp:nvSpPr>
        <dsp:cNvPr id="0" name=""/>
        <dsp:cNvSpPr/>
      </dsp:nvSpPr>
      <dsp:spPr>
        <a:xfrm>
          <a:off x="663442" y="373891"/>
          <a:ext cx="192443" cy="19244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E24EB9A-CFED-4398-B659-4889755664EF}">
      <dsp:nvSpPr>
        <dsp:cNvPr id="0" name=""/>
        <dsp:cNvSpPr/>
      </dsp:nvSpPr>
      <dsp:spPr>
        <a:xfrm>
          <a:off x="986747" y="427775"/>
          <a:ext cx="302411" cy="30241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F7285E-C438-466F-BE7C-044B6B95F1DB}">
      <dsp:nvSpPr>
        <dsp:cNvPr id="0" name=""/>
        <dsp:cNvSpPr/>
      </dsp:nvSpPr>
      <dsp:spPr>
        <a:xfrm>
          <a:off x="1256169" y="131412"/>
          <a:ext cx="192443" cy="19244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CE66EF7-17FF-40DE-B5B0-349CC398228D}">
      <dsp:nvSpPr>
        <dsp:cNvPr id="0" name=""/>
        <dsp:cNvSpPr/>
      </dsp:nvSpPr>
      <dsp:spPr>
        <a:xfrm>
          <a:off x="1606417" y="23643"/>
          <a:ext cx="192443" cy="19244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0F0AC1-4B33-44B9-B49F-CB524ABD4398}">
      <dsp:nvSpPr>
        <dsp:cNvPr id="0" name=""/>
        <dsp:cNvSpPr/>
      </dsp:nvSpPr>
      <dsp:spPr>
        <a:xfrm>
          <a:off x="2037491" y="212238"/>
          <a:ext cx="192443" cy="19244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E9E16C9-81F6-4DF5-AD76-0EA26449016F}">
      <dsp:nvSpPr>
        <dsp:cNvPr id="0" name=""/>
        <dsp:cNvSpPr/>
      </dsp:nvSpPr>
      <dsp:spPr>
        <a:xfrm>
          <a:off x="2306913" y="346949"/>
          <a:ext cx="302411" cy="30241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3FADDCE-8A79-412B-A892-39AF6549A1FA}">
      <dsp:nvSpPr>
        <dsp:cNvPr id="0" name=""/>
        <dsp:cNvSpPr/>
      </dsp:nvSpPr>
      <dsp:spPr>
        <a:xfrm>
          <a:off x="2684103" y="643312"/>
          <a:ext cx="192443" cy="19244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1E7039-0222-414F-A181-4E0BB28AB845}">
      <dsp:nvSpPr>
        <dsp:cNvPr id="0" name=""/>
        <dsp:cNvSpPr/>
      </dsp:nvSpPr>
      <dsp:spPr>
        <a:xfrm>
          <a:off x="2845755" y="939676"/>
          <a:ext cx="192443" cy="19244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F10F2F-B256-4F31-9585-98D19CD329E1}">
      <dsp:nvSpPr>
        <dsp:cNvPr id="0" name=""/>
        <dsp:cNvSpPr/>
      </dsp:nvSpPr>
      <dsp:spPr>
        <a:xfrm>
          <a:off x="1444764" y="373891"/>
          <a:ext cx="494855" cy="49485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8FA8F7B-D578-4EC7-85E9-E7BD9846FFC9}">
      <dsp:nvSpPr>
        <dsp:cNvPr id="0" name=""/>
        <dsp:cNvSpPr/>
      </dsp:nvSpPr>
      <dsp:spPr>
        <a:xfrm>
          <a:off x="394020" y="1397692"/>
          <a:ext cx="192443" cy="19244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9EDF5FC-BF83-4D08-B53F-3371E4AD316D}">
      <dsp:nvSpPr>
        <dsp:cNvPr id="0" name=""/>
        <dsp:cNvSpPr/>
      </dsp:nvSpPr>
      <dsp:spPr>
        <a:xfrm>
          <a:off x="555673" y="1640172"/>
          <a:ext cx="302411" cy="30241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30BB50-7152-4591-BBC9-059A35B09776}">
      <dsp:nvSpPr>
        <dsp:cNvPr id="0" name=""/>
        <dsp:cNvSpPr/>
      </dsp:nvSpPr>
      <dsp:spPr>
        <a:xfrm>
          <a:off x="959805" y="1855709"/>
          <a:ext cx="439871" cy="43987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ED0AA37-6E4A-4921-9938-6E0B2531D981}">
      <dsp:nvSpPr>
        <dsp:cNvPr id="0" name=""/>
        <dsp:cNvSpPr/>
      </dsp:nvSpPr>
      <dsp:spPr>
        <a:xfrm>
          <a:off x="1525590" y="2205957"/>
          <a:ext cx="192443" cy="19244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F6F05DC-F618-4AF0-9E56-BBBD409351ED}">
      <dsp:nvSpPr>
        <dsp:cNvPr id="0" name=""/>
        <dsp:cNvSpPr/>
      </dsp:nvSpPr>
      <dsp:spPr>
        <a:xfrm>
          <a:off x="1633359" y="1855709"/>
          <a:ext cx="302411" cy="30241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FD48F57-CD95-4119-AA50-54FB71693F98}">
      <dsp:nvSpPr>
        <dsp:cNvPr id="0" name=""/>
        <dsp:cNvSpPr/>
      </dsp:nvSpPr>
      <dsp:spPr>
        <a:xfrm>
          <a:off x="1902780" y="2232899"/>
          <a:ext cx="192443" cy="19244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7DB20C-3542-46EC-9049-A3D0F1FDE10A}">
      <dsp:nvSpPr>
        <dsp:cNvPr id="0" name=""/>
        <dsp:cNvSpPr/>
      </dsp:nvSpPr>
      <dsp:spPr>
        <a:xfrm>
          <a:off x="2145260" y="1801825"/>
          <a:ext cx="439871" cy="43987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575D892-C584-4D6F-A3DC-E0BC7DCFDAA5}">
      <dsp:nvSpPr>
        <dsp:cNvPr id="0" name=""/>
        <dsp:cNvSpPr/>
      </dsp:nvSpPr>
      <dsp:spPr>
        <a:xfrm>
          <a:off x="2737987" y="1694056"/>
          <a:ext cx="302411" cy="30241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CCA19-C831-4056-8BA1-CA0A8CB82290}">
      <dsp:nvSpPr>
        <dsp:cNvPr id="0" name=""/>
        <dsp:cNvSpPr/>
      </dsp:nvSpPr>
      <dsp:spPr>
        <a:xfrm>
          <a:off x="160745" y="983187"/>
          <a:ext cx="2395162" cy="789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t>Birinci kişi anlatımı </a:t>
          </a:r>
          <a:endParaRPr lang="tr-TR" sz="2000" b="1" kern="1200" dirty="0"/>
        </a:p>
      </dsp:txBody>
      <dsp:txXfrm>
        <a:off x="160745" y="983187"/>
        <a:ext cx="2395162" cy="789314"/>
      </dsp:txXfrm>
    </dsp:sp>
    <dsp:sp modelId="{9D08382E-2F86-49E0-9159-DDCA9F2EE8EE}">
      <dsp:nvSpPr>
        <dsp:cNvPr id="0" name=""/>
        <dsp:cNvSpPr/>
      </dsp:nvSpPr>
      <dsp:spPr>
        <a:xfrm>
          <a:off x="158023" y="743126"/>
          <a:ext cx="190524" cy="19052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135C3FF-84FB-42F5-A930-E9FB7A1060F2}">
      <dsp:nvSpPr>
        <dsp:cNvPr id="0" name=""/>
        <dsp:cNvSpPr/>
      </dsp:nvSpPr>
      <dsp:spPr>
        <a:xfrm>
          <a:off x="291390" y="476392"/>
          <a:ext cx="190524" cy="19052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E24EB9A-CFED-4398-B659-4889755664EF}">
      <dsp:nvSpPr>
        <dsp:cNvPr id="0" name=""/>
        <dsp:cNvSpPr/>
      </dsp:nvSpPr>
      <dsp:spPr>
        <a:xfrm>
          <a:off x="611471" y="529739"/>
          <a:ext cx="299395" cy="29939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F7285E-C438-466F-BE7C-044B6B95F1DB}">
      <dsp:nvSpPr>
        <dsp:cNvPr id="0" name=""/>
        <dsp:cNvSpPr/>
      </dsp:nvSpPr>
      <dsp:spPr>
        <a:xfrm>
          <a:off x="878205" y="236332"/>
          <a:ext cx="190524" cy="19052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CE66EF7-17FF-40DE-B5B0-349CC398228D}">
      <dsp:nvSpPr>
        <dsp:cNvPr id="0" name=""/>
        <dsp:cNvSpPr/>
      </dsp:nvSpPr>
      <dsp:spPr>
        <a:xfrm>
          <a:off x="1224959" y="129638"/>
          <a:ext cx="190524" cy="190524"/>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0F0AC1-4B33-44B9-B49F-CB524ABD4398}">
      <dsp:nvSpPr>
        <dsp:cNvPr id="0" name=""/>
        <dsp:cNvSpPr/>
      </dsp:nvSpPr>
      <dsp:spPr>
        <a:xfrm>
          <a:off x="1651733" y="316352"/>
          <a:ext cx="190524" cy="19052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E9E16C9-81F6-4DF5-AD76-0EA26449016F}">
      <dsp:nvSpPr>
        <dsp:cNvPr id="0" name=""/>
        <dsp:cNvSpPr/>
      </dsp:nvSpPr>
      <dsp:spPr>
        <a:xfrm>
          <a:off x="1918467" y="449719"/>
          <a:ext cx="299395" cy="29939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3FADDCE-8A79-412B-A892-39AF6549A1FA}">
      <dsp:nvSpPr>
        <dsp:cNvPr id="0" name=""/>
        <dsp:cNvSpPr/>
      </dsp:nvSpPr>
      <dsp:spPr>
        <a:xfrm>
          <a:off x="2291895" y="743126"/>
          <a:ext cx="190524" cy="19052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1E7039-0222-414F-A181-4E0BB28AB845}">
      <dsp:nvSpPr>
        <dsp:cNvPr id="0" name=""/>
        <dsp:cNvSpPr/>
      </dsp:nvSpPr>
      <dsp:spPr>
        <a:xfrm>
          <a:off x="2451935" y="1036534"/>
          <a:ext cx="190524" cy="19052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F10F2F-B256-4F31-9585-98D19CD329E1}">
      <dsp:nvSpPr>
        <dsp:cNvPr id="0" name=""/>
        <dsp:cNvSpPr/>
      </dsp:nvSpPr>
      <dsp:spPr>
        <a:xfrm>
          <a:off x="1064919" y="476392"/>
          <a:ext cx="489919" cy="48991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8FA8F7B-D578-4EC7-85E9-E7BD9846FFC9}">
      <dsp:nvSpPr>
        <dsp:cNvPr id="0" name=""/>
        <dsp:cNvSpPr/>
      </dsp:nvSpPr>
      <dsp:spPr>
        <a:xfrm>
          <a:off x="24656" y="1489981"/>
          <a:ext cx="190524" cy="19052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9EDF5FC-BF83-4D08-B53F-3371E4AD316D}">
      <dsp:nvSpPr>
        <dsp:cNvPr id="0" name=""/>
        <dsp:cNvSpPr/>
      </dsp:nvSpPr>
      <dsp:spPr>
        <a:xfrm>
          <a:off x="184696" y="1730042"/>
          <a:ext cx="299395" cy="29939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30BB50-7152-4591-BBC9-059A35B09776}">
      <dsp:nvSpPr>
        <dsp:cNvPr id="0" name=""/>
        <dsp:cNvSpPr/>
      </dsp:nvSpPr>
      <dsp:spPr>
        <a:xfrm>
          <a:off x="584797" y="1943429"/>
          <a:ext cx="435484" cy="43548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ED0AA37-6E4A-4921-9938-6E0B2531D981}">
      <dsp:nvSpPr>
        <dsp:cNvPr id="0" name=""/>
        <dsp:cNvSpPr/>
      </dsp:nvSpPr>
      <dsp:spPr>
        <a:xfrm>
          <a:off x="1144939" y="2290183"/>
          <a:ext cx="190524" cy="19052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F6F05DC-F618-4AF0-9E56-BBBD409351ED}">
      <dsp:nvSpPr>
        <dsp:cNvPr id="0" name=""/>
        <dsp:cNvSpPr/>
      </dsp:nvSpPr>
      <dsp:spPr>
        <a:xfrm>
          <a:off x="1251632" y="1943429"/>
          <a:ext cx="299395" cy="29939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FD48F57-CD95-4119-AA50-54FB71693F98}">
      <dsp:nvSpPr>
        <dsp:cNvPr id="0" name=""/>
        <dsp:cNvSpPr/>
      </dsp:nvSpPr>
      <dsp:spPr>
        <a:xfrm>
          <a:off x="1518366" y="2316857"/>
          <a:ext cx="190524" cy="19052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7DB20C-3542-46EC-9049-A3D0F1FDE10A}">
      <dsp:nvSpPr>
        <dsp:cNvPr id="0" name=""/>
        <dsp:cNvSpPr/>
      </dsp:nvSpPr>
      <dsp:spPr>
        <a:xfrm>
          <a:off x="1758427" y="1890082"/>
          <a:ext cx="435484" cy="43548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575D892-C584-4D6F-A3DC-E0BC7DCFDAA5}">
      <dsp:nvSpPr>
        <dsp:cNvPr id="0" name=""/>
        <dsp:cNvSpPr/>
      </dsp:nvSpPr>
      <dsp:spPr>
        <a:xfrm>
          <a:off x="2345242" y="1783389"/>
          <a:ext cx="299395" cy="29939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FB755C-23F0-4978-B49E-4A69E7A4E983}" type="datetimeFigureOut">
              <a:rPr lang="tr-TR" smtClean="0"/>
              <a:t>13.10.2020</a:t>
            </a:fld>
            <a:endParaRPr lang="tr-T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6C4479-9BBE-4FA3-B9B7-436B4717172B}" type="slidenum">
              <a:rPr lang="tr-TR" smtClean="0"/>
              <a:t>‹#›</a:t>
            </a:fld>
            <a:endParaRPr lang="tr-TR" dirty="0"/>
          </a:p>
        </p:txBody>
      </p:sp>
    </p:spTree>
    <p:extLst>
      <p:ext uri="{BB962C8B-B14F-4D97-AF65-F5344CB8AC3E}">
        <p14:creationId xmlns:p14="http://schemas.microsoft.com/office/powerpoint/2010/main" val="3111311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980B8-E900-44F3-92A7-51E27C2510CE}" type="datetimeFigureOut">
              <a:rPr lang="tr-TR" smtClean="0"/>
              <a:pPr/>
              <a:t>13.10.2020</a:t>
            </a:fld>
            <a:endParaRPr lang="tr-TR" dirty="0"/>
          </a:p>
        </p:txBody>
      </p:sp>
      <p:sp>
        <p:nvSpPr>
          <p:cNvPr id="4" name="Slayt Görüntüsü Yer Tutucusu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C79A57-4604-43FD-8FAD-DB26F7450977}" type="slidenum">
              <a:rPr lang="tr-TR" smtClean="0"/>
              <a:pPr/>
              <a:t>‹#›</a:t>
            </a:fld>
            <a:endParaRPr lang="tr-TR" dirty="0"/>
          </a:p>
        </p:txBody>
      </p:sp>
    </p:spTree>
    <p:extLst>
      <p:ext uri="{BB962C8B-B14F-4D97-AF65-F5344CB8AC3E}">
        <p14:creationId xmlns:p14="http://schemas.microsoft.com/office/powerpoint/2010/main" val="22355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Merhaba sevgili arkadaşlar,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Bu ünitede sanatsal yazıların ortak özellikleri ve bu tür içinde yer alan anlatımlar ele alınmaktadır.</a:t>
            </a:r>
          </a:p>
          <a:p>
            <a:endParaRPr lang="tr-T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C79A57-4604-43FD-8FAD-DB26F7450977}" type="slidenum">
              <a:rPr lang="tr-TR" smtClean="0"/>
              <a:pPr/>
              <a:t>1</a:t>
            </a:fld>
            <a:endParaRPr lang="tr-TR" dirty="0"/>
          </a:p>
        </p:txBody>
      </p:sp>
    </p:spTree>
    <p:extLst>
      <p:ext uri="{BB962C8B-B14F-4D97-AF65-F5344CB8AC3E}">
        <p14:creationId xmlns:p14="http://schemas.microsoft.com/office/powerpoint/2010/main" val="298828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-Yazıların türünün belirlenmesinde konudan çok, konunun ele alınış biçimi, yani dilin kullanımı başat değişkendir. </a:t>
            </a:r>
          </a:p>
          <a:p>
            <a:r>
              <a:rPr lang="tr-TR" dirty="0" smtClean="0"/>
              <a:t>-Sanatsal yazılarda dilin kullanımı, düşünce yazılarındakinden farklıdır. </a:t>
            </a:r>
          </a:p>
          <a:p>
            <a:r>
              <a:rPr lang="tr-TR" dirty="0" smtClean="0"/>
              <a:t>-Sanatsal yazılarda, düşünce yazılarında olduğu gibi okuru bilgilendirmek amacı olmadığı için sözcükler gerçek anlamlarının ötesinde yeni anlamlar yüklenebilirler. -Sanatçı, söz sanatları ile sözcüklerin anlam sınırını genişletir ve onlara günlük dilin kullanımından farklı anlamlar kazandırır. </a:t>
            </a:r>
          </a:p>
          <a:p>
            <a:r>
              <a:rPr lang="tr-TR" dirty="0" smtClean="0"/>
              <a:t>-Sanatsal yazılar nesnel yaşamın gerçeklerinden esinlenerek kurmaca bir dünyayı yansıtır ve insana, insan gerçeğini bir kurgu içinde sunarak özdeşim kurdurur. </a:t>
            </a:r>
          </a:p>
          <a:p>
            <a:r>
              <a:rPr lang="tr-TR" dirty="0" smtClean="0"/>
              <a:t>-Sanatsal yazılarda, sanatçının iletisi ile okurun anladığı farklı olabilir. Bu farklılık yanlışlık olarak değerlendirilemez. Bu tür yazılarda ileti, yaşamla çok yönlü bağlantıları olan, okurun kendine göre yorumlayacağı çok anlamlı bir çağrışımdır. Bu yönüyle okurun donanımlı olmasını, yazınsal sanatları anlamlandırabilmesini gerektirir. </a:t>
            </a:r>
          </a:p>
          <a:p>
            <a:endParaRPr lang="tr-TR" dirty="0"/>
          </a:p>
        </p:txBody>
      </p:sp>
      <p:sp>
        <p:nvSpPr>
          <p:cNvPr id="4" name="Slayt Numarası Yer Tutucusu 3"/>
          <p:cNvSpPr>
            <a:spLocks noGrp="1"/>
          </p:cNvSpPr>
          <p:nvPr>
            <p:ph type="sldNum" sz="quarter" idx="10"/>
          </p:nvPr>
        </p:nvSpPr>
        <p:spPr/>
        <p:txBody>
          <a:bodyPr/>
          <a:lstStyle/>
          <a:p>
            <a:fld id="{80C79A57-4604-43FD-8FAD-DB26F7450977}" type="slidenum">
              <a:rPr lang="tr-TR" smtClean="0"/>
              <a:pPr/>
              <a:t>5</a:t>
            </a:fld>
            <a:endParaRPr lang="tr-TR" dirty="0"/>
          </a:p>
        </p:txBody>
      </p:sp>
    </p:spTree>
    <p:extLst>
      <p:ext uri="{BB962C8B-B14F-4D97-AF65-F5344CB8AC3E}">
        <p14:creationId xmlns:p14="http://schemas.microsoft.com/office/powerpoint/2010/main" val="392977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Sanatsal yazılar, zaman zaman birbirlerinin anlatım tekniklerinden yararlansa da şiir ve düz yazı olmak üzere iki ana türde yazılabilir. Şiir dışında düz yazı ile yazılan sanat yazılarının en belirginleri olarak öykü, roman, tiyatro türleri örnek olarak verilebilir. Bir şiir, bir öykü, bir roman ya da tiyatro eseri kendi iç yapısına göre farklılıklar barındırmakla birlikte sanatsal yazıların birbirlerinden etkilendikleri de bir gerçektir. Bu ünitede türlerin birbirinden kesin çizgilerle ayrılamayacağı anlayışı benimsenmiştir.</a:t>
            </a:r>
            <a:endParaRPr lang="tr-TR" dirty="0"/>
          </a:p>
        </p:txBody>
      </p:sp>
      <p:sp>
        <p:nvSpPr>
          <p:cNvPr id="4" name="Slayt Numarası Yer Tutucusu 3"/>
          <p:cNvSpPr>
            <a:spLocks noGrp="1"/>
          </p:cNvSpPr>
          <p:nvPr>
            <p:ph type="sldNum" sz="quarter" idx="10"/>
          </p:nvPr>
        </p:nvSpPr>
        <p:spPr/>
        <p:txBody>
          <a:bodyPr/>
          <a:lstStyle/>
          <a:p>
            <a:fld id="{80C79A57-4604-43FD-8FAD-DB26F7450977}" type="slidenum">
              <a:rPr lang="tr-TR" smtClean="0"/>
              <a:pPr/>
              <a:t>26</a:t>
            </a:fld>
            <a:endParaRPr lang="tr-TR" dirty="0"/>
          </a:p>
        </p:txBody>
      </p:sp>
    </p:spTree>
    <p:extLst>
      <p:ext uri="{BB962C8B-B14F-4D97-AF65-F5344CB8AC3E}">
        <p14:creationId xmlns:p14="http://schemas.microsoft.com/office/powerpoint/2010/main" val="392977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Ortak bir tanıma ulaşılamayan türlerden biri olan şiir, genel olarak, “</a:t>
            </a:r>
            <a:r>
              <a:rPr lang="tr-TR" i="1" dirty="0" smtClean="0"/>
              <a:t>Zengin sembollerle, ritimli sözlerle, seslerin uyumlu kullanımıyla ortaya çıkan, hece ve durak bakımından denk ve kendi başına bir bütün olan edebî anlatım biçimi, manzume, nazım, koşuk</a:t>
            </a:r>
            <a:r>
              <a:rPr lang="tr-TR" dirty="0" smtClean="0"/>
              <a:t>” olarak tanımlanmaktadır.</a:t>
            </a:r>
          </a:p>
          <a:p>
            <a:endParaRPr lang="tr-TR" dirty="0"/>
          </a:p>
        </p:txBody>
      </p:sp>
      <p:sp>
        <p:nvSpPr>
          <p:cNvPr id="4" name="Slayt Numarası Yer Tutucusu 3"/>
          <p:cNvSpPr>
            <a:spLocks noGrp="1"/>
          </p:cNvSpPr>
          <p:nvPr>
            <p:ph type="sldNum" sz="quarter" idx="10"/>
          </p:nvPr>
        </p:nvSpPr>
        <p:spPr/>
        <p:txBody>
          <a:bodyPr/>
          <a:lstStyle/>
          <a:p>
            <a:fld id="{80C79A57-4604-43FD-8FAD-DB26F7450977}" type="slidenum">
              <a:rPr lang="tr-TR" smtClean="0"/>
              <a:pPr/>
              <a:t>29</a:t>
            </a:fld>
            <a:endParaRPr lang="tr-TR" dirty="0"/>
          </a:p>
        </p:txBody>
      </p:sp>
    </p:spTree>
    <p:extLst>
      <p:ext uri="{BB962C8B-B14F-4D97-AF65-F5344CB8AC3E}">
        <p14:creationId xmlns:p14="http://schemas.microsoft.com/office/powerpoint/2010/main" val="3929775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Başlık 9"/>
          <p:cNvSpPr>
            <a:spLocks noGrp="1"/>
          </p:cNvSpPr>
          <p:nvPr>
            <p:ph type="title" hasCustomPrompt="1"/>
          </p:nvPr>
        </p:nvSpPr>
        <p:spPr>
          <a:xfrm>
            <a:off x="611560" y="2353444"/>
            <a:ext cx="7848872" cy="432048"/>
          </a:xfrm>
          <a:prstGeom prst="rect">
            <a:avLst/>
          </a:prstGeom>
        </p:spPr>
        <p:txBody>
          <a:bodyPr>
            <a:noAutofit/>
          </a:bodyPr>
          <a:lstStyle>
            <a:lvl1pPr algn="ctr">
              <a:defRPr sz="3200" i="0" baseline="0"/>
            </a:lvl1pPr>
          </a:lstStyle>
          <a:p>
            <a:r>
              <a:rPr lang="tr-TR" dirty="0" smtClean="0"/>
              <a:t>[ KONU BAŞLIĞI ]</a:t>
            </a:r>
            <a:endParaRPr lang="tr-TR" dirty="0"/>
          </a:p>
        </p:txBody>
      </p:sp>
      <p:sp>
        <p:nvSpPr>
          <p:cNvPr id="6" name="Metin Yer Tutucusu 5"/>
          <p:cNvSpPr>
            <a:spLocks noGrp="1"/>
          </p:cNvSpPr>
          <p:nvPr>
            <p:ph type="body" sz="quarter" idx="14" hasCustomPrompt="1"/>
          </p:nvPr>
        </p:nvSpPr>
        <p:spPr>
          <a:xfrm>
            <a:off x="1223628" y="4801716"/>
            <a:ext cx="6624736" cy="288032"/>
          </a:xfrm>
          <a:prstGeom prst="rect">
            <a:avLst/>
          </a:prstGeo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defRPr>
            </a:lvl1pPr>
          </a:lstStyle>
          <a:p>
            <a:pPr lvl="0"/>
            <a:r>
              <a:rPr lang="tr-TR" dirty="0" smtClean="0"/>
              <a:t>[</a:t>
            </a:r>
            <a:r>
              <a:rPr lang="tr-TR" dirty="0" err="1" smtClean="0"/>
              <a:t>Ünvan</a:t>
            </a:r>
            <a:r>
              <a:rPr lang="tr-TR" dirty="0" smtClean="0"/>
              <a:t>] [Ad] [</a:t>
            </a:r>
            <a:r>
              <a:rPr lang="tr-TR" dirty="0" err="1" smtClean="0"/>
              <a:t>Soyad</a:t>
            </a:r>
            <a:r>
              <a:rPr lang="tr-TR" dirty="0" smtClean="0"/>
              <a:t>]</a:t>
            </a:r>
            <a:endParaRPr lang="tr-TR" dirty="0"/>
          </a:p>
        </p:txBody>
      </p:sp>
      <p:sp>
        <p:nvSpPr>
          <p:cNvPr id="2" name="TextBox 1"/>
          <p:cNvSpPr txBox="1"/>
          <p:nvPr userDrawn="1"/>
        </p:nvSpPr>
        <p:spPr>
          <a:xfrm>
            <a:off x="3959932" y="4441676"/>
            <a:ext cx="1152128" cy="276999"/>
          </a:xfrm>
          <a:prstGeom prst="rect">
            <a:avLst/>
          </a:prstGeom>
          <a:noFill/>
        </p:spPr>
        <p:txBody>
          <a:bodyPr wrap="square" rtlCol="0">
            <a:spAutoFit/>
          </a:bodyPr>
          <a:lstStyle/>
          <a:p>
            <a:pPr algn="ctr"/>
            <a:r>
              <a:rPr lang="tr-TR" sz="1200" dirty="0" smtClean="0">
                <a:solidFill>
                  <a:schemeClr val="bg1"/>
                </a:solidFill>
              </a:rPr>
              <a:t>Hazırlayan</a:t>
            </a:r>
            <a:endParaRPr lang="tr-TR" sz="1200" dirty="0">
              <a:solidFill>
                <a:schemeClr val="bg1"/>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83471" y="432845"/>
            <a:ext cx="2305050" cy="628650"/>
          </a:xfrm>
          <a:prstGeom prst="rect">
            <a:avLst/>
          </a:prstGeom>
        </p:spPr>
      </p:pic>
    </p:spTree>
    <p:extLst>
      <p:ext uri="{BB962C8B-B14F-4D97-AF65-F5344CB8AC3E}">
        <p14:creationId xmlns:p14="http://schemas.microsoft.com/office/powerpoint/2010/main" val="36346835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678396" y="743769"/>
            <a:ext cx="7776864" cy="432048"/>
          </a:xfrm>
          <a:prstGeom prst="rect">
            <a:avLst/>
          </a:prstGeom>
        </p:spPr>
        <p:txBody>
          <a:bodyPr/>
          <a:lstStyle>
            <a:lvl1pPr algn="ctr">
              <a:defRPr/>
            </a:lvl1pPr>
          </a:lstStyle>
          <a:p>
            <a:r>
              <a:rPr lang="tr-TR" smtClean="0"/>
              <a:t>Click to edit Master title style</a:t>
            </a:r>
            <a:endParaRPr lang="tr-TR" dirty="0"/>
          </a:p>
        </p:txBody>
      </p:sp>
      <p:sp>
        <p:nvSpPr>
          <p:cNvPr id="3" name="İçerik Yer Tutucusu 2"/>
          <p:cNvSpPr>
            <a:spLocks noGrp="1"/>
          </p:cNvSpPr>
          <p:nvPr>
            <p:ph idx="1"/>
          </p:nvPr>
        </p:nvSpPr>
        <p:spPr>
          <a:xfrm>
            <a:off x="457200" y="1633364"/>
            <a:ext cx="8219256" cy="3672408"/>
          </a:xfrm>
          <a:prstGeom prst="rect">
            <a:avLst/>
          </a:prstGeo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7" name="Metin Yer Tutucusu 16"/>
          <p:cNvSpPr>
            <a:spLocks noGrp="1"/>
          </p:cNvSpPr>
          <p:nvPr>
            <p:ph type="body" sz="quarter" idx="13" hasCustomPrompt="1"/>
          </p:nvPr>
        </p:nvSpPr>
        <p:spPr>
          <a:xfrm>
            <a:off x="179512" y="121196"/>
            <a:ext cx="5977408" cy="288106"/>
          </a:xfrm>
          <a:prstGeom prst="rect">
            <a:avLst/>
          </a:prstGeom>
        </p:spPr>
        <p:txBody>
          <a:bodyPr>
            <a:normAutofit/>
          </a:bodyPr>
          <a:lstStyle>
            <a:lvl1pPr marL="0" indent="0">
              <a:buNone/>
              <a:defRPr sz="1200" baseline="0">
                <a:solidFill>
                  <a:schemeClr val="bg1"/>
                </a:solidFill>
              </a:defRPr>
            </a:lvl1pPr>
          </a:lstStyle>
          <a:p>
            <a:pPr lvl="0"/>
            <a:r>
              <a:rPr lang="tr-TR" dirty="0" smtClean="0"/>
              <a:t>[Konu Başlığı]</a:t>
            </a:r>
            <a:endParaRPr lang="tr-TR"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6338" y="387995"/>
            <a:ext cx="438150" cy="647700"/>
          </a:xfrm>
          <a:prstGeom prst="rect">
            <a:avLst/>
          </a:prstGeom>
        </p:spPr>
      </p:pic>
      <p:sp>
        <p:nvSpPr>
          <p:cNvPr id="6" name="Slayt Numarası Yer Tutucusu 5"/>
          <p:cNvSpPr>
            <a:spLocks noGrp="1"/>
          </p:cNvSpPr>
          <p:nvPr>
            <p:ph type="sldNum" sz="quarter" idx="12"/>
          </p:nvPr>
        </p:nvSpPr>
        <p:spPr>
          <a:xfrm>
            <a:off x="8529389" y="743769"/>
            <a:ext cx="432048" cy="152829"/>
          </a:xfrm>
          <a:prstGeom prst="rect">
            <a:avLst/>
          </a:prstGeom>
        </p:spPr>
        <p:txBody>
          <a:bodyPr/>
          <a:lstStyle>
            <a:lvl1pPr algn="ctr">
              <a:defRPr sz="900">
                <a:solidFill>
                  <a:schemeClr val="bg1"/>
                </a:solidFill>
              </a:defRPr>
            </a:lvl1pPr>
          </a:lstStyle>
          <a:p>
            <a:fld id="{3C2D36AE-22C2-4C8C-8DFD-5F97DB9B4972}" type="slidenum">
              <a:rPr lang="tr-TR" smtClean="0"/>
              <a:pPr/>
              <a:t>‹#›</a:t>
            </a:fld>
            <a:endParaRPr lang="tr-TR" dirty="0"/>
          </a:p>
        </p:txBody>
      </p:sp>
    </p:spTree>
    <p:extLst>
      <p:ext uri="{BB962C8B-B14F-4D97-AF65-F5344CB8AC3E}">
        <p14:creationId xmlns:p14="http://schemas.microsoft.com/office/powerpoint/2010/main" val="28654683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şlık ve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678396" y="743769"/>
            <a:ext cx="7776864" cy="432048"/>
          </a:xfrm>
          <a:prstGeom prst="rect">
            <a:avLst/>
          </a:prstGeom>
        </p:spPr>
        <p:txBody>
          <a:bodyPr/>
          <a:lstStyle>
            <a:lvl1pPr algn="ctr">
              <a:defRPr/>
            </a:lvl1pPr>
          </a:lstStyle>
          <a:p>
            <a:r>
              <a:rPr lang="tr-TR" smtClean="0"/>
              <a:t>Click to edit Master title style</a:t>
            </a:r>
            <a:endParaRPr lang="tr-TR" dirty="0"/>
          </a:p>
        </p:txBody>
      </p:sp>
      <p:sp>
        <p:nvSpPr>
          <p:cNvPr id="7" name="Metin Yer Tutucusu 16"/>
          <p:cNvSpPr>
            <a:spLocks noGrp="1"/>
          </p:cNvSpPr>
          <p:nvPr>
            <p:ph type="body" sz="quarter" idx="13" hasCustomPrompt="1"/>
          </p:nvPr>
        </p:nvSpPr>
        <p:spPr>
          <a:xfrm>
            <a:off x="179512" y="121196"/>
            <a:ext cx="5977408" cy="288106"/>
          </a:xfrm>
          <a:prstGeom prst="rect">
            <a:avLst/>
          </a:prstGeom>
        </p:spPr>
        <p:txBody>
          <a:bodyPr>
            <a:normAutofit/>
          </a:bodyPr>
          <a:lstStyle>
            <a:lvl1pPr marL="0" indent="0">
              <a:buNone/>
              <a:defRPr sz="1200" baseline="0">
                <a:solidFill>
                  <a:schemeClr val="bg1"/>
                </a:solidFill>
              </a:defRPr>
            </a:lvl1pPr>
          </a:lstStyle>
          <a:p>
            <a:pPr lvl="0"/>
            <a:r>
              <a:rPr lang="tr-TR" dirty="0" smtClean="0"/>
              <a:t>[Konu Başlığı]</a:t>
            </a:r>
            <a:endParaRPr lang="tr-TR"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6338" y="387995"/>
            <a:ext cx="438150" cy="647700"/>
          </a:xfrm>
          <a:prstGeom prst="rect">
            <a:avLst/>
          </a:prstGeom>
        </p:spPr>
      </p:pic>
      <p:sp>
        <p:nvSpPr>
          <p:cNvPr id="6" name="Slayt Numarası Yer Tutucusu 5"/>
          <p:cNvSpPr>
            <a:spLocks noGrp="1"/>
          </p:cNvSpPr>
          <p:nvPr>
            <p:ph type="sldNum" sz="quarter" idx="12"/>
          </p:nvPr>
        </p:nvSpPr>
        <p:spPr>
          <a:xfrm>
            <a:off x="8529389" y="743769"/>
            <a:ext cx="432048" cy="152829"/>
          </a:xfrm>
          <a:prstGeom prst="rect">
            <a:avLst/>
          </a:prstGeom>
        </p:spPr>
        <p:txBody>
          <a:bodyPr/>
          <a:lstStyle>
            <a:lvl1pPr algn="ctr">
              <a:defRPr sz="900">
                <a:solidFill>
                  <a:schemeClr val="bg1"/>
                </a:solidFill>
              </a:defRPr>
            </a:lvl1pPr>
          </a:lstStyle>
          <a:p>
            <a:fld id="{3C2D36AE-22C2-4C8C-8DFD-5F97DB9B4972}" type="slidenum">
              <a:rPr lang="tr-TR" smtClean="0"/>
              <a:pPr/>
              <a:t>‹#›</a:t>
            </a:fld>
            <a:endParaRPr lang="tr-TR" dirty="0"/>
          </a:p>
        </p:txBody>
      </p:sp>
      <p:sp>
        <p:nvSpPr>
          <p:cNvPr id="9" name="İçerik Yer Tutucusu 2"/>
          <p:cNvSpPr>
            <a:spLocks noGrp="1"/>
          </p:cNvSpPr>
          <p:nvPr>
            <p:ph sz="half" idx="1"/>
          </p:nvPr>
        </p:nvSpPr>
        <p:spPr>
          <a:xfrm>
            <a:off x="457200" y="1633364"/>
            <a:ext cx="4038600" cy="367240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10" name="İçerik Yer Tutucusu 3"/>
          <p:cNvSpPr>
            <a:spLocks noGrp="1"/>
          </p:cNvSpPr>
          <p:nvPr>
            <p:ph sz="half" idx="2"/>
          </p:nvPr>
        </p:nvSpPr>
        <p:spPr>
          <a:xfrm>
            <a:off x="4648200" y="1633364"/>
            <a:ext cx="4038600" cy="367240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dirty="0"/>
          </a:p>
        </p:txBody>
      </p:sp>
    </p:spTree>
    <p:extLst>
      <p:ext uri="{BB962C8B-B14F-4D97-AF65-F5344CB8AC3E}">
        <p14:creationId xmlns:p14="http://schemas.microsoft.com/office/powerpoint/2010/main" val="11280637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aşlık ve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678396" y="743769"/>
            <a:ext cx="7776864" cy="432048"/>
          </a:xfrm>
          <a:prstGeom prst="rect">
            <a:avLst/>
          </a:prstGeom>
        </p:spPr>
        <p:txBody>
          <a:bodyPr/>
          <a:lstStyle>
            <a:lvl1pPr algn="ctr">
              <a:defRPr/>
            </a:lvl1pPr>
          </a:lstStyle>
          <a:p>
            <a:r>
              <a:rPr lang="tr-TR" smtClean="0"/>
              <a:t>Click to edit Master title style</a:t>
            </a:r>
            <a:endParaRPr lang="tr-TR" dirty="0"/>
          </a:p>
        </p:txBody>
      </p:sp>
      <p:sp>
        <p:nvSpPr>
          <p:cNvPr id="7" name="Metin Yer Tutucusu 16"/>
          <p:cNvSpPr>
            <a:spLocks noGrp="1"/>
          </p:cNvSpPr>
          <p:nvPr>
            <p:ph type="body" sz="quarter" idx="13" hasCustomPrompt="1"/>
          </p:nvPr>
        </p:nvSpPr>
        <p:spPr>
          <a:xfrm>
            <a:off x="179512" y="121196"/>
            <a:ext cx="5977408" cy="288106"/>
          </a:xfrm>
          <a:prstGeom prst="rect">
            <a:avLst/>
          </a:prstGeom>
        </p:spPr>
        <p:txBody>
          <a:bodyPr>
            <a:normAutofit/>
          </a:bodyPr>
          <a:lstStyle>
            <a:lvl1pPr marL="0" indent="0">
              <a:buNone/>
              <a:defRPr sz="1200" baseline="0">
                <a:solidFill>
                  <a:schemeClr val="bg1"/>
                </a:solidFill>
              </a:defRPr>
            </a:lvl1pPr>
          </a:lstStyle>
          <a:p>
            <a:pPr lvl="0"/>
            <a:r>
              <a:rPr lang="tr-TR" dirty="0" smtClean="0"/>
              <a:t>[Konu Başlığı]</a:t>
            </a:r>
            <a:endParaRPr lang="tr-TR"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6338" y="387995"/>
            <a:ext cx="438150" cy="647700"/>
          </a:xfrm>
          <a:prstGeom prst="rect">
            <a:avLst/>
          </a:prstGeom>
        </p:spPr>
      </p:pic>
      <p:sp>
        <p:nvSpPr>
          <p:cNvPr id="6" name="Slayt Numarası Yer Tutucusu 5"/>
          <p:cNvSpPr>
            <a:spLocks noGrp="1"/>
          </p:cNvSpPr>
          <p:nvPr>
            <p:ph type="sldNum" sz="quarter" idx="12"/>
          </p:nvPr>
        </p:nvSpPr>
        <p:spPr>
          <a:xfrm>
            <a:off x="8529389" y="743769"/>
            <a:ext cx="432048" cy="152829"/>
          </a:xfrm>
          <a:prstGeom prst="rect">
            <a:avLst/>
          </a:prstGeom>
        </p:spPr>
        <p:txBody>
          <a:bodyPr/>
          <a:lstStyle>
            <a:lvl1pPr algn="ctr">
              <a:defRPr sz="900">
                <a:solidFill>
                  <a:schemeClr val="bg1"/>
                </a:solidFill>
              </a:defRPr>
            </a:lvl1pPr>
          </a:lstStyle>
          <a:p>
            <a:fld id="{3C2D36AE-22C2-4C8C-8DFD-5F97DB9B4972}" type="slidenum">
              <a:rPr lang="tr-TR" smtClean="0"/>
              <a:pPr/>
              <a:t>‹#›</a:t>
            </a:fld>
            <a:endParaRPr lang="tr-TR" dirty="0"/>
          </a:p>
        </p:txBody>
      </p:sp>
      <p:sp>
        <p:nvSpPr>
          <p:cNvPr id="9" name="Metin Yer Tutucusu 2"/>
          <p:cNvSpPr>
            <a:spLocks noGrp="1"/>
          </p:cNvSpPr>
          <p:nvPr>
            <p:ph type="body" idx="1"/>
          </p:nvPr>
        </p:nvSpPr>
        <p:spPr>
          <a:xfrm>
            <a:off x="457200" y="1676293"/>
            <a:ext cx="4040188"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10" name="İçerik Yer Tutucusu 3"/>
          <p:cNvSpPr>
            <a:spLocks noGrp="1"/>
          </p:cNvSpPr>
          <p:nvPr>
            <p:ph sz="half" idx="2"/>
          </p:nvPr>
        </p:nvSpPr>
        <p:spPr>
          <a:xfrm>
            <a:off x="457200" y="2209428"/>
            <a:ext cx="4040188" cy="309634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dirty="0"/>
          </a:p>
        </p:txBody>
      </p:sp>
      <p:sp>
        <p:nvSpPr>
          <p:cNvPr id="11" name="Metin Yer Tutucusu 4"/>
          <p:cNvSpPr>
            <a:spLocks noGrp="1"/>
          </p:cNvSpPr>
          <p:nvPr>
            <p:ph type="body" sz="quarter" idx="3"/>
          </p:nvPr>
        </p:nvSpPr>
        <p:spPr>
          <a:xfrm>
            <a:off x="4645026" y="1676293"/>
            <a:ext cx="4041775"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12" name="İçerik Yer Tutucusu 5"/>
          <p:cNvSpPr>
            <a:spLocks noGrp="1"/>
          </p:cNvSpPr>
          <p:nvPr>
            <p:ph sz="quarter" idx="4"/>
          </p:nvPr>
        </p:nvSpPr>
        <p:spPr>
          <a:xfrm>
            <a:off x="4645026" y="2209428"/>
            <a:ext cx="4041775" cy="309634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dirty="0"/>
          </a:p>
        </p:txBody>
      </p:sp>
    </p:spTree>
    <p:extLst>
      <p:ext uri="{BB962C8B-B14F-4D97-AF65-F5344CB8AC3E}">
        <p14:creationId xmlns:p14="http://schemas.microsoft.com/office/powerpoint/2010/main" val="8006608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şlık ve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678396" y="743769"/>
            <a:ext cx="7776864" cy="432048"/>
          </a:xfrm>
          <a:prstGeom prst="rect">
            <a:avLst/>
          </a:prstGeom>
        </p:spPr>
        <p:txBody>
          <a:bodyPr/>
          <a:lstStyle>
            <a:lvl1pPr algn="ctr">
              <a:defRPr/>
            </a:lvl1pPr>
          </a:lstStyle>
          <a:p>
            <a:r>
              <a:rPr lang="tr-TR" smtClean="0"/>
              <a:t>Click to edit Master title style</a:t>
            </a:r>
            <a:endParaRPr lang="tr-TR" dirty="0"/>
          </a:p>
        </p:txBody>
      </p:sp>
      <p:sp>
        <p:nvSpPr>
          <p:cNvPr id="7" name="Metin Yer Tutucusu 16"/>
          <p:cNvSpPr>
            <a:spLocks noGrp="1"/>
          </p:cNvSpPr>
          <p:nvPr>
            <p:ph type="body" sz="quarter" idx="13" hasCustomPrompt="1"/>
          </p:nvPr>
        </p:nvSpPr>
        <p:spPr>
          <a:xfrm>
            <a:off x="179512" y="121196"/>
            <a:ext cx="5977408" cy="288106"/>
          </a:xfrm>
          <a:prstGeom prst="rect">
            <a:avLst/>
          </a:prstGeom>
        </p:spPr>
        <p:txBody>
          <a:bodyPr>
            <a:normAutofit/>
          </a:bodyPr>
          <a:lstStyle>
            <a:lvl1pPr marL="0" indent="0">
              <a:buNone/>
              <a:defRPr sz="1200" baseline="0">
                <a:solidFill>
                  <a:schemeClr val="bg1"/>
                </a:solidFill>
              </a:defRPr>
            </a:lvl1pPr>
          </a:lstStyle>
          <a:p>
            <a:pPr lvl="0"/>
            <a:r>
              <a:rPr lang="tr-TR" dirty="0" smtClean="0"/>
              <a:t>[Konu Başlığı]</a:t>
            </a:r>
            <a:endParaRPr lang="tr-TR"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6338" y="387995"/>
            <a:ext cx="438150" cy="647700"/>
          </a:xfrm>
          <a:prstGeom prst="rect">
            <a:avLst/>
          </a:prstGeom>
        </p:spPr>
      </p:pic>
      <p:sp>
        <p:nvSpPr>
          <p:cNvPr id="6" name="Slayt Numarası Yer Tutucusu 5"/>
          <p:cNvSpPr>
            <a:spLocks noGrp="1"/>
          </p:cNvSpPr>
          <p:nvPr>
            <p:ph type="sldNum" sz="quarter" idx="12"/>
          </p:nvPr>
        </p:nvSpPr>
        <p:spPr>
          <a:xfrm>
            <a:off x="8529389" y="743769"/>
            <a:ext cx="432048" cy="152829"/>
          </a:xfrm>
          <a:prstGeom prst="rect">
            <a:avLst/>
          </a:prstGeom>
        </p:spPr>
        <p:txBody>
          <a:bodyPr/>
          <a:lstStyle>
            <a:lvl1pPr algn="ctr">
              <a:defRPr sz="900">
                <a:solidFill>
                  <a:schemeClr val="bg1"/>
                </a:solidFill>
              </a:defRPr>
            </a:lvl1pPr>
          </a:lstStyle>
          <a:p>
            <a:fld id="{3C2D36AE-22C2-4C8C-8DFD-5F97DB9B4972}" type="slidenum">
              <a:rPr lang="tr-TR" smtClean="0"/>
              <a:pPr/>
              <a:t>‹#›</a:t>
            </a:fld>
            <a:endParaRPr lang="tr-TR" dirty="0"/>
          </a:p>
        </p:txBody>
      </p:sp>
      <p:sp>
        <p:nvSpPr>
          <p:cNvPr id="9" name="İçerik Yer Tutucusu 2"/>
          <p:cNvSpPr>
            <a:spLocks noGrp="1"/>
          </p:cNvSpPr>
          <p:nvPr>
            <p:ph idx="1"/>
          </p:nvPr>
        </p:nvSpPr>
        <p:spPr>
          <a:xfrm>
            <a:off x="3575050" y="1633364"/>
            <a:ext cx="5111750" cy="367240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dirty="0"/>
          </a:p>
        </p:txBody>
      </p:sp>
      <p:sp>
        <p:nvSpPr>
          <p:cNvPr id="10" name="Metin Yer Tutucusu 3"/>
          <p:cNvSpPr>
            <a:spLocks noGrp="1"/>
          </p:cNvSpPr>
          <p:nvPr>
            <p:ph type="body" sz="half" idx="2"/>
          </p:nvPr>
        </p:nvSpPr>
        <p:spPr>
          <a:xfrm>
            <a:off x="457201" y="2713484"/>
            <a:ext cx="3008313" cy="25922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11" name="Metin Yer Tutucusu 2"/>
          <p:cNvSpPr>
            <a:spLocks noGrp="1"/>
          </p:cNvSpPr>
          <p:nvPr>
            <p:ph type="body" idx="14"/>
          </p:nvPr>
        </p:nvSpPr>
        <p:spPr>
          <a:xfrm>
            <a:off x="457200" y="1633364"/>
            <a:ext cx="3009600" cy="10800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Tree>
    <p:extLst>
      <p:ext uri="{BB962C8B-B14F-4D97-AF65-F5344CB8AC3E}">
        <p14:creationId xmlns:p14="http://schemas.microsoft.com/office/powerpoint/2010/main" val="10289574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8065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126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9" r:id="rId5"/>
    <p:sldLayoutId id="2147483655" r:id="rId6"/>
  </p:sldLayoutIdLst>
  <p:timing>
    <p:tnLst>
      <p:par>
        <p:cTn id="1" dur="indefinite" restart="never" nodeType="tmRoot"/>
      </p:par>
    </p:tnLst>
  </p:timing>
  <p:txStyles>
    <p:titleStyle>
      <a:lvl1pPr algn="l" defTabSz="914400" rtl="0" eaLnBrk="1" latinLnBrk="0" hangingPunct="1">
        <a:spcBef>
          <a:spcPct val="0"/>
        </a:spcBef>
        <a:buNone/>
        <a:defRPr sz="2400" b="1" i="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be.balikesir.edu.tr/dergi/edergi/c5s7/makale/c5s7m6.pdf" TargetMode="External"/><Relationship Id="rId2" Type="http://schemas.openxmlformats.org/officeDocument/2006/relationships/hyperlink" Target="https://milliedebiyat.com/index.php/dil-bilgisi/onuncusinif/oykuleyici-hikaye-edici-anlatim"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89348"/>
            <a:ext cx="7848872" cy="432048"/>
          </a:xfrm>
        </p:spPr>
        <p:txBody>
          <a:bodyPr/>
          <a:lstStyle/>
          <a:p>
            <a:r>
              <a:rPr lang="tr-TR" dirty="0" smtClean="0"/>
              <a:t>TÜRK DİLİ– I</a:t>
            </a:r>
            <a:br>
              <a:rPr lang="tr-TR" dirty="0" smtClean="0"/>
            </a:br>
            <a:r>
              <a:rPr lang="tr-TR" dirty="0" smtClean="0"/>
              <a:t/>
            </a:r>
            <a:br>
              <a:rPr lang="tr-TR" dirty="0" smtClean="0"/>
            </a:br>
            <a:r>
              <a:rPr lang="tr-TR" sz="2800" dirty="0" smtClean="0"/>
              <a:t>ÖYKÜLEYİCİ, BETİMLEYİCİ </a:t>
            </a:r>
            <a:br>
              <a:rPr lang="tr-TR" sz="2800" dirty="0" smtClean="0"/>
            </a:br>
            <a:r>
              <a:rPr lang="tr-TR" sz="2800" dirty="0" smtClean="0"/>
              <a:t>METİN YAZMA ÇALIŞMALARI </a:t>
            </a:r>
            <a:endParaRPr lang="tr-TR" sz="2800" dirty="0"/>
          </a:p>
        </p:txBody>
      </p:sp>
      <p:sp>
        <p:nvSpPr>
          <p:cNvPr id="3" name="Metin Yer Tutucusu 2"/>
          <p:cNvSpPr>
            <a:spLocks noGrp="1"/>
          </p:cNvSpPr>
          <p:nvPr>
            <p:ph type="body" sz="quarter" idx="14"/>
          </p:nvPr>
        </p:nvSpPr>
        <p:spPr/>
        <p:txBody>
          <a:bodyPr/>
          <a:lstStyle/>
          <a:p>
            <a:r>
              <a:rPr lang="tr-TR" b="1" dirty="0" err="1" smtClean="0">
                <a:solidFill>
                  <a:schemeClr val="bg1"/>
                </a:solidFill>
              </a:rPr>
              <a:t>Öğrt.Gör</a:t>
            </a:r>
            <a:r>
              <a:rPr lang="tr-TR" b="1" dirty="0" smtClean="0">
                <a:solidFill>
                  <a:schemeClr val="bg1"/>
                </a:solidFill>
              </a:rPr>
              <a:t>. Gönül YÜKSEL</a:t>
            </a:r>
            <a:endParaRPr lang="tr-TR" b="1" dirty="0">
              <a:solidFill>
                <a:schemeClr val="bg1"/>
              </a:solidFill>
            </a:endParaRPr>
          </a:p>
        </p:txBody>
      </p:sp>
    </p:spTree>
    <p:extLst>
      <p:ext uri="{BB962C8B-B14F-4D97-AF65-F5344CB8AC3E}">
        <p14:creationId xmlns:p14="http://schemas.microsoft.com/office/powerpoint/2010/main" val="1295084031"/>
      </p:ext>
    </p:extLst>
  </p:cSld>
  <p:clrMapOvr>
    <a:masterClrMapping/>
  </p:clrMapOvr>
  <p:transition spd="slow" advTm="28182">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133008" y="4143670"/>
            <a:ext cx="7128792" cy="646331"/>
          </a:xfrm>
          <a:prstGeom prst="rect">
            <a:avLst/>
          </a:prstGeom>
          <a:solidFill>
            <a:schemeClr val="bg1">
              <a:lumMod val="85000"/>
            </a:schemeClr>
          </a:solidFill>
          <a:ln>
            <a:solidFill>
              <a:schemeClr val="bg1">
                <a:lumMod val="50000"/>
              </a:schemeClr>
            </a:solidFill>
          </a:ln>
        </p:spPr>
        <p:txBody>
          <a:bodyPr wrap="square">
            <a:spAutoFit/>
          </a:bodyPr>
          <a:lstStyle/>
          <a:p>
            <a:pPr marL="285750" indent="-285750" fontAlgn="base">
              <a:buFont typeface="Wingdings" panose="05000000000000000000" pitchFamily="2" charset="2"/>
              <a:buChar char="Ø"/>
            </a:pPr>
            <a:r>
              <a:rPr lang="tr-TR" i="1" dirty="0">
                <a:ea typeface="Times New Roman" panose="02020603050405020304" pitchFamily="18" charset="0"/>
                <a:cs typeface="Times New Roman" panose="02020603050405020304" pitchFamily="18" charset="0"/>
              </a:rPr>
              <a:t>Yukarıdaki örnekte </a:t>
            </a:r>
            <a:r>
              <a:rPr lang="tr-TR" i="1" dirty="0" smtClean="0">
                <a:ea typeface="Times New Roman" panose="02020603050405020304" pitchFamily="18" charset="0"/>
                <a:cs typeface="Times New Roman" panose="02020603050405020304" pitchFamily="18" charset="0"/>
              </a:rPr>
              <a:t>başkasından duyulan </a:t>
            </a:r>
            <a:r>
              <a:rPr lang="tr-TR" i="1" dirty="0">
                <a:ea typeface="Times New Roman" panose="02020603050405020304" pitchFamily="18" charset="0"/>
                <a:cs typeface="Times New Roman" panose="02020603050405020304" pitchFamily="18" charset="0"/>
              </a:rPr>
              <a:t>bir durum anlatılırken </a:t>
            </a:r>
            <a:r>
              <a:rPr lang="tr-TR" dirty="0" smtClean="0">
                <a:ea typeface="Times New Roman" panose="02020603050405020304" pitchFamily="18" charset="0"/>
                <a:cs typeface="Times New Roman" panose="02020603050405020304" pitchFamily="18" charset="0"/>
              </a:rPr>
              <a:t>“-</a:t>
            </a:r>
            <a:r>
              <a:rPr lang="tr-TR" dirty="0" err="1">
                <a:ea typeface="Times New Roman" panose="02020603050405020304" pitchFamily="18" charset="0"/>
                <a:cs typeface="Times New Roman" panose="02020603050405020304" pitchFamily="18" charset="0"/>
              </a:rPr>
              <a:t>miş’li</a:t>
            </a:r>
            <a:r>
              <a:rPr lang="tr-TR" dirty="0">
                <a:ea typeface="Times New Roman" panose="02020603050405020304" pitchFamily="18" charset="0"/>
                <a:cs typeface="Times New Roman" panose="02020603050405020304" pitchFamily="18" charset="0"/>
              </a:rPr>
              <a:t>” geçmiş zamana, yani rivayete </a:t>
            </a:r>
            <a:r>
              <a:rPr lang="tr-TR" dirty="0" smtClean="0">
                <a:ea typeface="Times New Roman" panose="02020603050405020304" pitchFamily="18" charset="0"/>
                <a:cs typeface="Times New Roman" panose="02020603050405020304" pitchFamily="18" charset="0"/>
              </a:rPr>
              <a:t>başvurulduğunu görmekteyiz</a:t>
            </a:r>
            <a:r>
              <a:rPr lang="tr-TR" dirty="0">
                <a:ea typeface="Times New Roman" panose="02020603050405020304" pitchFamily="18" charset="0"/>
                <a:cs typeface="Times New Roman" panose="02020603050405020304" pitchFamily="18" charset="0"/>
              </a:rPr>
              <a:t>.</a:t>
            </a:r>
            <a:endParaRPr lang="tr-TR" dirty="0">
              <a:ea typeface="Calibri" panose="020F0502020204030204" pitchFamily="34" charset="0"/>
              <a:cs typeface="Times New Roman" panose="02020603050405020304" pitchFamily="18" charset="0"/>
            </a:endParaRPr>
          </a:p>
        </p:txBody>
      </p:sp>
      <p:sp>
        <p:nvSpPr>
          <p:cNvPr id="8" name="Metin Yer Tutucusu 2"/>
          <p:cNvSpPr>
            <a:spLocks noGrp="1"/>
          </p:cNvSpPr>
          <p:nvPr>
            <p:ph type="body" sz="quarter" idx="13"/>
          </p:nvPr>
        </p:nvSpPr>
        <p:spPr/>
        <p:txBody>
          <a:bodyPr/>
          <a:lstStyle/>
          <a:p>
            <a:r>
              <a:rPr lang="tr-TR" dirty="0" err="1"/>
              <a:t>Öyküleyici</a:t>
            </a:r>
            <a:r>
              <a:rPr lang="tr-TR" dirty="0"/>
              <a:t>, </a:t>
            </a:r>
            <a:r>
              <a:rPr lang="tr-TR" dirty="0" smtClean="0"/>
              <a:t>Betimleyici Metin </a:t>
            </a:r>
            <a:r>
              <a:rPr lang="tr-TR" dirty="0"/>
              <a:t>Yazma</a:t>
            </a:r>
            <a:endParaRPr lang="en-US" dirty="0"/>
          </a:p>
          <a:p>
            <a:endParaRPr lang="tr-TR" dirty="0"/>
          </a:p>
        </p:txBody>
      </p:sp>
      <p:sp>
        <p:nvSpPr>
          <p:cNvPr id="10" name="Yatay Kaydırma 9"/>
          <p:cNvSpPr/>
          <p:nvPr/>
        </p:nvSpPr>
        <p:spPr>
          <a:xfrm>
            <a:off x="4788024" y="3001516"/>
            <a:ext cx="1143000" cy="1033272"/>
          </a:xfrm>
          <a:prstGeom prst="horizontalScroll">
            <a:avLst/>
          </a:prstGeom>
        </p:spPr>
        <p:txBody>
          <a:bodyPr wrap="square" rtlCol="0" anchor="ctr">
            <a:spAutoFit/>
          </a:bodyPr>
          <a:lstStyle/>
          <a:p>
            <a:pPr marL="1698625" indent="-1698625" algn="ctr"/>
            <a:endParaRPr lang="tr-TR" b="1" dirty="0">
              <a:solidFill>
                <a:srgbClr val="C00000"/>
              </a:solidFill>
              <a:latin typeface="Arial" pitchFamily="34" charset="0"/>
              <a:cs typeface="Arial" pitchFamily="34" charset="0"/>
            </a:endParaRPr>
          </a:p>
        </p:txBody>
      </p:sp>
      <p:sp>
        <p:nvSpPr>
          <p:cNvPr id="11" name="Yatay Kaydırma 10"/>
          <p:cNvSpPr/>
          <p:nvPr/>
        </p:nvSpPr>
        <p:spPr>
          <a:xfrm>
            <a:off x="5436096" y="2569468"/>
            <a:ext cx="1143000" cy="1033272"/>
          </a:xfrm>
          <a:prstGeom prst="horizontalScroll">
            <a:avLst/>
          </a:prstGeom>
        </p:spPr>
        <p:txBody>
          <a:bodyPr wrap="square" rtlCol="0" anchor="ctr">
            <a:spAutoFit/>
          </a:bodyPr>
          <a:lstStyle/>
          <a:p>
            <a:pPr marL="1698625" indent="-1698625" algn="ctr"/>
            <a:endParaRPr lang="tr-TR" b="1" dirty="0">
              <a:solidFill>
                <a:srgbClr val="C00000"/>
              </a:solidFill>
              <a:latin typeface="Arial" pitchFamily="34" charset="0"/>
              <a:cs typeface="Arial" pitchFamily="34" charset="0"/>
            </a:endParaRPr>
          </a:p>
        </p:txBody>
      </p:sp>
      <p:sp>
        <p:nvSpPr>
          <p:cNvPr id="12" name="Yatay Kaydırma 11"/>
          <p:cNvSpPr/>
          <p:nvPr/>
        </p:nvSpPr>
        <p:spPr>
          <a:xfrm>
            <a:off x="611560" y="1176230"/>
            <a:ext cx="8532440" cy="3049422"/>
          </a:xfrm>
          <a:prstGeom prst="horizontalScroll">
            <a:avLst/>
          </a:prstGeom>
        </p:spPr>
        <p:txBody>
          <a:bodyPr wrap="square" rtlCol="0" anchor="ctr">
            <a:spAutoFit/>
          </a:bodyPr>
          <a:lstStyle/>
          <a:p>
            <a:pPr marL="1698625" indent="-1698625" algn="ctr"/>
            <a:endParaRPr lang="tr-TR" b="1" dirty="0">
              <a:solidFill>
                <a:srgbClr val="C00000"/>
              </a:solidFill>
              <a:latin typeface="Arial" pitchFamily="34" charset="0"/>
              <a:cs typeface="Arial" pitchFamily="34" charset="0"/>
            </a:endParaRPr>
          </a:p>
        </p:txBody>
      </p:sp>
      <p:sp>
        <p:nvSpPr>
          <p:cNvPr id="13" name="Yatay Kaydırma 12"/>
          <p:cNvSpPr/>
          <p:nvPr/>
        </p:nvSpPr>
        <p:spPr>
          <a:xfrm>
            <a:off x="7493648" y="2652394"/>
            <a:ext cx="1143000" cy="1033272"/>
          </a:xfrm>
          <a:prstGeom prst="horizontalScroll">
            <a:avLst/>
          </a:prstGeom>
        </p:spPr>
        <p:txBody>
          <a:bodyPr wrap="square" rtlCol="0" anchor="ctr">
            <a:spAutoFit/>
          </a:bodyPr>
          <a:lstStyle/>
          <a:p>
            <a:pPr marL="1698625" indent="-1698625" algn="ctr"/>
            <a:endParaRPr lang="tr-TR" b="1" dirty="0">
              <a:solidFill>
                <a:srgbClr val="C00000"/>
              </a:solidFill>
              <a:latin typeface="Arial" pitchFamily="34" charset="0"/>
              <a:cs typeface="Arial" pitchFamily="34" charset="0"/>
            </a:endParaRPr>
          </a:p>
        </p:txBody>
      </p:sp>
      <p:sp>
        <p:nvSpPr>
          <p:cNvPr id="14" name="Yatay Kaydırma 13"/>
          <p:cNvSpPr/>
          <p:nvPr/>
        </p:nvSpPr>
        <p:spPr>
          <a:xfrm>
            <a:off x="497008" y="851753"/>
            <a:ext cx="7675392" cy="3435429"/>
          </a:xfrm>
          <a:prstGeom prst="horizontalScroll">
            <a:avLst/>
          </a:prstGeom>
          <a:solidFill>
            <a:schemeClr val="accent6">
              <a:lumMod val="20000"/>
              <a:lumOff val="80000"/>
            </a:schemeClr>
          </a:solidFill>
          <a:ln>
            <a:solidFill>
              <a:schemeClr val="bg1">
                <a:lumMod val="50000"/>
              </a:schemeClr>
            </a:solidFill>
          </a:ln>
        </p:spPr>
        <p:txBody>
          <a:bodyPr wrap="square" rtlCol="0" anchor="ctr">
            <a:spAutoFit/>
          </a:bodyPr>
          <a:lstStyle/>
          <a:p>
            <a:pPr fontAlgn="base"/>
            <a:r>
              <a:rPr lang="tr-TR" sz="1600" dirty="0"/>
              <a:t>“</a:t>
            </a:r>
            <a:r>
              <a:rPr lang="tr-TR" sz="1600" i="1" dirty="0"/>
              <a:t>Yeni tuttuğu hizmetçi kadına dedi ki:</a:t>
            </a:r>
            <a:endParaRPr lang="tr-TR" sz="1600" dirty="0"/>
          </a:p>
          <a:p>
            <a:pPr fontAlgn="base"/>
            <a:r>
              <a:rPr lang="tr-TR" sz="1600" i="1" dirty="0"/>
              <a:t>—    Dilin Anadoluluya benzemiyor; Rumelili misin sen?</a:t>
            </a:r>
            <a:endParaRPr lang="tr-TR" sz="1600" dirty="0"/>
          </a:p>
          <a:p>
            <a:pPr fontAlgn="base"/>
            <a:r>
              <a:rPr lang="tr-TR" sz="1600" i="1" dirty="0"/>
              <a:t>—    </a:t>
            </a:r>
            <a:r>
              <a:rPr lang="tr-TR" sz="1600" i="1" dirty="0" err="1"/>
              <a:t>Serfiçe</a:t>
            </a:r>
            <a:r>
              <a:rPr lang="tr-TR" sz="1600" i="1" dirty="0"/>
              <a:t> köylerindenim. Alnınım yazısı imiş, buralara düştüm.</a:t>
            </a:r>
            <a:endParaRPr lang="tr-TR" sz="1600" dirty="0"/>
          </a:p>
          <a:p>
            <a:pPr fontAlgn="base"/>
            <a:r>
              <a:rPr lang="tr-TR" sz="1600" i="1" dirty="0"/>
              <a:t>Anlaşılıyor ki, vaktiyle </a:t>
            </a:r>
            <a:r>
              <a:rPr lang="tr-TR" sz="1600" b="1" i="1" dirty="0"/>
              <a:t>sarışınmış, </a:t>
            </a:r>
            <a:r>
              <a:rPr lang="tr-TR" sz="1600" i="1" dirty="0"/>
              <a:t>mavi </a:t>
            </a:r>
            <a:r>
              <a:rPr lang="tr-TR" sz="1600" b="1" i="1" dirty="0"/>
              <a:t>gözlüymüş. </a:t>
            </a:r>
            <a:r>
              <a:rPr lang="tr-TR" sz="1600" i="1" dirty="0"/>
              <a:t>Şimdi saçları küçük aktar dükkânı bebeklerinin ne kıla, ne de ota benzeyen dokunsanız hışırdayacağım sandığınız cansız, kuru, soluk rengini şeklini </a:t>
            </a:r>
            <a:r>
              <a:rPr lang="tr-TR" sz="1600" b="1" i="1" dirty="0"/>
              <a:t>almış. </a:t>
            </a:r>
            <a:r>
              <a:rPr lang="tr-TR" sz="1600" i="1" dirty="0"/>
              <a:t>Gözleri eski şekerlenmiş şuruplar kadar donuk, fersiz, katı, suyu </a:t>
            </a:r>
            <a:r>
              <a:rPr lang="tr-TR" sz="1600" b="1" i="1" dirty="0"/>
              <a:t>çekilmiş... </a:t>
            </a:r>
            <a:r>
              <a:rPr lang="tr-TR" sz="1600" i="1" dirty="0"/>
              <a:t>Dibe </a:t>
            </a:r>
            <a:r>
              <a:rPr lang="tr-TR" sz="1600" b="1" i="1" dirty="0"/>
              <a:t>çökmüş</a:t>
            </a:r>
            <a:r>
              <a:rPr lang="tr-TR" sz="1600" i="1" dirty="0"/>
              <a:t> bir gam tortusu... Bu kadar kuru, kabuğa benzeyen göze hiç </a:t>
            </a:r>
            <a:r>
              <a:rPr lang="tr-TR" sz="1600" b="1" i="1" dirty="0"/>
              <a:t>rastlamamıştım</a:t>
            </a:r>
            <a:r>
              <a:rPr lang="tr-TR" sz="1600" i="1" dirty="0"/>
              <a:t>. Belli ki bu kadın, onun zevkini kaçıracak.»</a:t>
            </a:r>
            <a:r>
              <a:rPr lang="tr-TR" sz="1600" b="1" dirty="0"/>
              <a:t> </a:t>
            </a:r>
          </a:p>
          <a:p>
            <a:pPr fontAlgn="base"/>
            <a:r>
              <a:rPr lang="tr-TR" b="1" dirty="0"/>
              <a:t>					Refik Halli KARAY</a:t>
            </a:r>
            <a:endParaRPr lang="tr-TR" dirty="0"/>
          </a:p>
        </p:txBody>
      </p:sp>
    </p:spTree>
    <p:extLst>
      <p:ext uri="{BB962C8B-B14F-4D97-AF65-F5344CB8AC3E}">
        <p14:creationId xmlns:p14="http://schemas.microsoft.com/office/powerpoint/2010/main" val="1722242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Öyküleyici</a:t>
            </a:r>
            <a:r>
              <a:rPr lang="tr-TR" dirty="0" smtClean="0"/>
              <a:t> Metin Yazma</a:t>
            </a:r>
            <a:endParaRPr lang="tr-TR" dirty="0"/>
          </a:p>
        </p:txBody>
      </p:sp>
      <p:sp>
        <p:nvSpPr>
          <p:cNvPr id="3" name="Metin Yer Tutucusu 2"/>
          <p:cNvSpPr>
            <a:spLocks noGrp="1"/>
          </p:cNvSpPr>
          <p:nvPr>
            <p:ph type="body" sz="quarter" idx="13"/>
          </p:nvPr>
        </p:nvSpPr>
        <p:spPr/>
        <p:txBody>
          <a:bodyPr/>
          <a:lstStyle/>
          <a:p>
            <a:r>
              <a:rPr lang="tr-TR" dirty="0" err="1"/>
              <a:t>Öyküleyici</a:t>
            </a:r>
            <a:r>
              <a:rPr lang="tr-TR" dirty="0"/>
              <a:t>, </a:t>
            </a:r>
            <a:r>
              <a:rPr lang="tr-TR" dirty="0" smtClean="0"/>
              <a:t>Betimleyici Metin </a:t>
            </a:r>
            <a:r>
              <a:rPr lang="tr-TR" dirty="0"/>
              <a:t>Yazma</a:t>
            </a:r>
            <a:endParaRPr lang="en-US" dirty="0"/>
          </a:p>
          <a:p>
            <a:endParaRPr lang="tr-TR" dirty="0"/>
          </a:p>
        </p:txBody>
      </p:sp>
      <p:sp>
        <p:nvSpPr>
          <p:cNvPr id="8" name="Dikdörtgen 7"/>
          <p:cNvSpPr/>
          <p:nvPr/>
        </p:nvSpPr>
        <p:spPr>
          <a:xfrm>
            <a:off x="556117" y="3793604"/>
            <a:ext cx="7887042" cy="1477328"/>
          </a:xfrm>
          <a:prstGeom prst="rect">
            <a:avLst/>
          </a:prstGeom>
          <a:solidFill>
            <a:schemeClr val="bg2"/>
          </a:solidFill>
          <a:ln>
            <a:solidFill>
              <a:schemeClr val="tx1">
                <a:lumMod val="95000"/>
                <a:lumOff val="5000"/>
              </a:schemeClr>
            </a:solidFill>
          </a:ln>
        </p:spPr>
        <p:txBody>
          <a:bodyPr wrap="square">
            <a:spAutoFit/>
          </a:bodyPr>
          <a:lstStyle/>
          <a:p>
            <a:pPr marL="285750" indent="-285750">
              <a:buFont typeface="Wingdings" panose="05000000000000000000" pitchFamily="2" charset="2"/>
              <a:buChar char="Ø"/>
            </a:pPr>
            <a:r>
              <a:rPr lang="tr-TR" dirty="0"/>
              <a:t>Her eylemin bir doğuş kaynağı vardır. Bu kaynak, </a:t>
            </a:r>
            <a:r>
              <a:rPr lang="tr-TR" dirty="0" smtClean="0"/>
              <a:t>bir </a:t>
            </a:r>
            <a:r>
              <a:rPr lang="tr-TR" dirty="0"/>
              <a:t>durum, bir özlem, bir tutku ve bir saplantı olabilir</a:t>
            </a:r>
            <a:r>
              <a:rPr lang="tr-TR" dirty="0" smtClean="0"/>
              <a:t>. </a:t>
            </a:r>
          </a:p>
          <a:p>
            <a:pPr marL="285750" indent="-285750">
              <a:buFont typeface="Wingdings" panose="05000000000000000000" pitchFamily="2" charset="2"/>
              <a:buChar char="Ø"/>
            </a:pPr>
            <a:r>
              <a:rPr lang="tr-TR" dirty="0" smtClean="0">
                <a:ea typeface="Times New Roman" panose="02020603050405020304" pitchFamily="18" charset="0"/>
              </a:rPr>
              <a:t>Öykülemede </a:t>
            </a:r>
            <a:r>
              <a:rPr lang="tr-TR" dirty="0">
                <a:ea typeface="Times New Roman" panose="02020603050405020304" pitchFamily="18" charset="0"/>
              </a:rPr>
              <a:t>eylem, </a:t>
            </a:r>
            <a:r>
              <a:rPr lang="tr-TR" dirty="0" smtClean="0">
                <a:ea typeface="Times New Roman" panose="02020603050405020304" pitchFamily="18" charset="0"/>
              </a:rPr>
              <a:t>bu olguların </a:t>
            </a:r>
            <a:r>
              <a:rPr lang="tr-TR" dirty="0">
                <a:ea typeface="Times New Roman" panose="02020603050405020304" pitchFamily="18" charset="0"/>
              </a:rPr>
              <a:t>birbirini etkilemesinden doğar. Bir durumdan diğerine; bir sahneden başkasına zincirleme olarak geçilir. Kısaca, olayların gelişimi ve birbirine bağlanışı hareket </a:t>
            </a:r>
            <a:r>
              <a:rPr lang="tr-TR" dirty="0" smtClean="0">
                <a:ea typeface="Times New Roman" panose="02020603050405020304" pitchFamily="18" charset="0"/>
              </a:rPr>
              <a:t>ögesiyle gerçekleşir.</a:t>
            </a:r>
            <a:endParaRPr lang="tr-TR" dirty="0"/>
          </a:p>
        </p:txBody>
      </p:sp>
      <p:sp>
        <p:nvSpPr>
          <p:cNvPr id="11" name="Dikdörtgen 10"/>
          <p:cNvSpPr/>
          <p:nvPr/>
        </p:nvSpPr>
        <p:spPr>
          <a:xfrm>
            <a:off x="467544" y="1611005"/>
            <a:ext cx="7854044" cy="1477328"/>
          </a:xfrm>
          <a:prstGeom prst="rect">
            <a:avLst/>
          </a:prstGeom>
          <a:solidFill>
            <a:schemeClr val="bg2"/>
          </a:solidFill>
          <a:ln>
            <a:solidFill>
              <a:schemeClr val="bg1">
                <a:lumMod val="50000"/>
              </a:schemeClr>
            </a:solidFill>
          </a:ln>
        </p:spPr>
        <p:txBody>
          <a:bodyPr wrap="square">
            <a:spAutoFit/>
          </a:bodyPr>
          <a:lstStyle/>
          <a:p>
            <a:pPr marL="285750" indent="-285750">
              <a:buFont typeface="Wingdings" panose="05000000000000000000" pitchFamily="2" charset="2"/>
              <a:buChar char="Ø"/>
            </a:pPr>
            <a:r>
              <a:rPr lang="tr-TR" dirty="0" err="1"/>
              <a:t>Öyküleyici</a:t>
            </a:r>
            <a:r>
              <a:rPr lang="tr-TR" dirty="0"/>
              <a:t> metin yazarken tutarlı, tahmin edilebilir ve sebep sonuç ilişkisine dayanan bir yapı oluşturmalıdır. </a:t>
            </a:r>
            <a:endParaRPr lang="tr-TR" dirty="0" smtClean="0"/>
          </a:p>
          <a:p>
            <a:pPr marL="285750" indent="-285750">
              <a:buFont typeface="Wingdings" panose="05000000000000000000" pitchFamily="2" charset="2"/>
              <a:buChar char="Ø"/>
            </a:pPr>
            <a:r>
              <a:rPr lang="tr-TR" dirty="0" smtClean="0"/>
              <a:t>Bu </a:t>
            </a:r>
            <a:r>
              <a:rPr lang="tr-TR" dirty="0"/>
              <a:t>yapı; karakterleri, bir olayı (bir problemi), olayın </a:t>
            </a:r>
            <a:r>
              <a:rPr lang="tr-TR" dirty="0" smtClean="0"/>
              <a:t>başlangıcını</a:t>
            </a:r>
            <a:r>
              <a:rPr lang="tr-TR" dirty="0"/>
              <a:t>, sonuçlanmadan önceki doruk noktasını, bir çözümü (sonucu) yer ve zaman boyutu da dikkate alınarak oluşturulur. </a:t>
            </a:r>
            <a:r>
              <a:rPr lang="tr-TR" dirty="0" smtClean="0"/>
              <a:t> </a:t>
            </a:r>
          </a:p>
        </p:txBody>
      </p:sp>
      <p:sp>
        <p:nvSpPr>
          <p:cNvPr id="12" name="Dikdörtgen 11"/>
          <p:cNvSpPr/>
          <p:nvPr/>
        </p:nvSpPr>
        <p:spPr>
          <a:xfrm>
            <a:off x="827584" y="3338855"/>
            <a:ext cx="2993768" cy="369332"/>
          </a:xfrm>
          <a:prstGeom prst="rect">
            <a:avLst/>
          </a:prstGeom>
          <a:solidFill>
            <a:schemeClr val="bg2">
              <a:lumMod val="75000"/>
            </a:schemeClr>
          </a:solidFill>
        </p:spPr>
        <p:txBody>
          <a:bodyPr wrap="none">
            <a:spAutoFit/>
          </a:bodyPr>
          <a:lstStyle/>
          <a:p>
            <a:pPr marL="285750" indent="-285750">
              <a:buFont typeface="Wingdings" panose="05000000000000000000" pitchFamily="2" charset="2"/>
              <a:buChar char="q"/>
            </a:pPr>
            <a:r>
              <a:rPr lang="tr-TR" b="1" dirty="0" smtClean="0"/>
              <a:t>Öykülemede Olay/Durum:</a:t>
            </a:r>
            <a:endParaRPr lang="tr-TR" b="1" dirty="0"/>
          </a:p>
        </p:txBody>
      </p:sp>
    </p:spTree>
    <p:extLst>
      <p:ext uri="{BB962C8B-B14F-4D97-AF65-F5344CB8AC3E}">
        <p14:creationId xmlns:p14="http://schemas.microsoft.com/office/powerpoint/2010/main" val="2741126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660635" y="3884824"/>
            <a:ext cx="8064896" cy="1323439"/>
          </a:xfrm>
          <a:prstGeom prst="rect">
            <a:avLst/>
          </a:prstGeom>
          <a:solidFill>
            <a:schemeClr val="bg2"/>
          </a:solidFill>
          <a:ln>
            <a:solidFill>
              <a:schemeClr val="bg1">
                <a:lumMod val="50000"/>
              </a:schemeClr>
            </a:solidFill>
          </a:ln>
        </p:spPr>
        <p:txBody>
          <a:bodyPr wrap="square">
            <a:spAutoFit/>
          </a:bodyPr>
          <a:lstStyle/>
          <a:p>
            <a:pPr indent="540385" algn="just" fontAlgn="base"/>
            <a:r>
              <a:rPr lang="tr-TR" sz="1600" dirty="0" smtClean="0">
                <a:ea typeface="Times New Roman" panose="02020603050405020304" pitchFamily="18" charset="0"/>
                <a:cs typeface="Times New Roman" panose="02020603050405020304" pitchFamily="18" charset="0"/>
              </a:rPr>
              <a:t>Öykünün derece gerece gelişimi, bir inşaat işçisi olan </a:t>
            </a:r>
            <a:r>
              <a:rPr lang="tr-TR" sz="1600" dirty="0" err="1" smtClean="0">
                <a:ea typeface="Times New Roman" panose="02020603050405020304" pitchFamily="18" charset="0"/>
                <a:cs typeface="Times New Roman" panose="02020603050405020304" pitchFamily="18" charset="0"/>
              </a:rPr>
              <a:t>Siri’nin</a:t>
            </a:r>
            <a:r>
              <a:rPr lang="tr-TR" sz="1600" dirty="0" smtClean="0">
                <a:ea typeface="Times New Roman" panose="02020603050405020304" pitchFamily="18" charset="0"/>
                <a:cs typeface="Times New Roman" panose="02020603050405020304" pitchFamily="18" charset="0"/>
              </a:rPr>
              <a:t> </a:t>
            </a:r>
            <a:r>
              <a:rPr lang="tr-TR" sz="1600" dirty="0">
                <a:ea typeface="Times New Roman" panose="02020603050405020304" pitchFamily="18" charset="0"/>
                <a:cs typeface="Times New Roman" panose="02020603050405020304" pitchFamily="18" charset="0"/>
              </a:rPr>
              <a:t>yüksek bir çatıda çalışması eylemine </a:t>
            </a:r>
            <a:r>
              <a:rPr lang="tr-TR" sz="1600" dirty="0" smtClean="0">
                <a:ea typeface="Times New Roman" panose="02020603050405020304" pitchFamily="18" charset="0"/>
                <a:cs typeface="Times New Roman" panose="02020603050405020304" pitchFamily="18" charset="0"/>
              </a:rPr>
              <a:t>bağlanmıştır. </a:t>
            </a:r>
            <a:r>
              <a:rPr lang="tr-TR" sz="1600" dirty="0">
                <a:ea typeface="Times New Roman" panose="02020603050405020304" pitchFamily="18" charset="0"/>
                <a:cs typeface="Times New Roman" panose="02020603050405020304" pitchFamily="18" charset="0"/>
              </a:rPr>
              <a:t>A</a:t>
            </a:r>
            <a:r>
              <a:rPr lang="tr-TR" sz="1600" dirty="0" smtClean="0">
                <a:ea typeface="Times New Roman" panose="02020603050405020304" pitchFamily="18" charset="0"/>
                <a:cs typeface="Times New Roman" panose="02020603050405020304" pitchFamily="18" charset="0"/>
              </a:rPr>
              <a:t>ğustos sıcağının altında yarı aç yarı tok, çatıda çalışırken bedensel </a:t>
            </a:r>
            <a:r>
              <a:rPr lang="tr-TR" sz="1600" dirty="0">
                <a:ea typeface="Times New Roman" panose="02020603050405020304" pitchFamily="18" charset="0"/>
                <a:cs typeface="Times New Roman" panose="02020603050405020304" pitchFamily="18" charset="0"/>
              </a:rPr>
              <a:t>ve ruhsal </a:t>
            </a:r>
            <a:r>
              <a:rPr lang="tr-TR" sz="1600" dirty="0" smtClean="0">
                <a:ea typeface="Times New Roman" panose="02020603050405020304" pitchFamily="18" charset="0"/>
                <a:cs typeface="Times New Roman" panose="02020603050405020304" pitchFamily="18" charset="0"/>
              </a:rPr>
              <a:t>mücadelesi, işini bitirme, eve gitme arzusu </a:t>
            </a:r>
            <a:r>
              <a:rPr lang="tr-TR" sz="1600" dirty="0">
                <a:ea typeface="Times New Roman" panose="02020603050405020304" pitchFamily="18" charset="0"/>
                <a:cs typeface="Times New Roman" panose="02020603050405020304" pitchFamily="18" charset="0"/>
              </a:rPr>
              <a:t>başlangıçtaki eylemi sağlayan noktalardır.</a:t>
            </a:r>
            <a:r>
              <a:rPr lang="tr-TR" sz="1600" dirty="0" smtClean="0">
                <a:ea typeface="Times New Roman" panose="02020603050405020304" pitchFamily="18" charset="0"/>
                <a:cs typeface="Times New Roman" panose="02020603050405020304" pitchFamily="18" charset="0"/>
              </a:rPr>
              <a:t> Bunların oluşturduğu merakın kademe kademe giderilmesi ise hikayenin bütün bölümlerini  birbirine bağlayacak noktalar olacaktır.</a:t>
            </a:r>
            <a:endParaRPr lang="tr-TR" sz="1400" dirty="0">
              <a:ea typeface="Calibri" panose="020F0502020204030204" pitchFamily="34" charset="0"/>
              <a:cs typeface="Times New Roman" panose="02020603050405020304" pitchFamily="18" charset="0"/>
            </a:endParaRPr>
          </a:p>
        </p:txBody>
      </p:sp>
      <p:sp>
        <p:nvSpPr>
          <p:cNvPr id="8" name="Dikdörtgen 7"/>
          <p:cNvSpPr/>
          <p:nvPr/>
        </p:nvSpPr>
        <p:spPr>
          <a:xfrm>
            <a:off x="320255" y="574175"/>
            <a:ext cx="888385" cy="369332"/>
          </a:xfrm>
          <a:prstGeom prst="rect">
            <a:avLst/>
          </a:prstGeom>
        </p:spPr>
        <p:txBody>
          <a:bodyPr wrap="none">
            <a:spAutoFit/>
          </a:bodyPr>
          <a:lstStyle/>
          <a:p>
            <a:r>
              <a:rPr lang="tr-TR" b="1" dirty="0">
                <a:solidFill>
                  <a:srgbClr val="FF0000"/>
                </a:solidFill>
                <a:ea typeface="Times New Roman" panose="02020603050405020304" pitchFamily="18" charset="0"/>
                <a:cs typeface="Times New Roman" panose="02020603050405020304" pitchFamily="18" charset="0"/>
              </a:rPr>
              <a:t>Örnek: </a:t>
            </a:r>
            <a:endParaRPr lang="tr-TR" b="1" dirty="0">
              <a:solidFill>
                <a:srgbClr val="FF0000"/>
              </a:solidFill>
            </a:endParaRPr>
          </a:p>
        </p:txBody>
      </p:sp>
      <p:sp>
        <p:nvSpPr>
          <p:cNvPr id="9" name="Yatay Kaydırma 8"/>
          <p:cNvSpPr/>
          <p:nvPr/>
        </p:nvSpPr>
        <p:spPr>
          <a:xfrm>
            <a:off x="202166" y="943507"/>
            <a:ext cx="8465038" cy="3068832"/>
          </a:xfrm>
          <a:prstGeom prst="horizontalScroll">
            <a:avLst/>
          </a:prstGeom>
        </p:spPr>
        <p:txBody>
          <a:bodyPr wrap="square" rtlCol="0" anchor="ctr">
            <a:spAutoFit/>
          </a:bodyPr>
          <a:lstStyle/>
          <a:p>
            <a:pPr marL="1698625" indent="-1698625" algn="ctr"/>
            <a:endParaRPr lang="tr-TR" b="1" dirty="0">
              <a:solidFill>
                <a:srgbClr val="C00000"/>
              </a:solidFill>
              <a:latin typeface="Arial" pitchFamily="34" charset="0"/>
              <a:cs typeface="Arial" pitchFamily="34" charset="0"/>
            </a:endParaRPr>
          </a:p>
        </p:txBody>
      </p:sp>
      <p:sp>
        <p:nvSpPr>
          <p:cNvPr id="10" name="Yatay Kaydırma 9"/>
          <p:cNvSpPr/>
          <p:nvPr/>
        </p:nvSpPr>
        <p:spPr>
          <a:xfrm>
            <a:off x="225314" y="577829"/>
            <a:ext cx="8500217" cy="3748980"/>
          </a:xfrm>
          <a:prstGeom prst="horizontalScroll">
            <a:avLst/>
          </a:prstGeom>
          <a:solidFill>
            <a:schemeClr val="accent6">
              <a:lumMod val="20000"/>
              <a:lumOff val="80000"/>
            </a:schemeClr>
          </a:solidFill>
          <a:ln>
            <a:solidFill>
              <a:schemeClr val="bg1">
                <a:lumMod val="50000"/>
              </a:schemeClr>
            </a:solidFill>
          </a:ln>
        </p:spPr>
        <p:txBody>
          <a:bodyPr wrap="square" rtlCol="0" anchor="ctr">
            <a:spAutoFit/>
          </a:bodyPr>
          <a:lstStyle/>
          <a:p>
            <a:pPr algn="just">
              <a:spcAft>
                <a:spcPts val="750"/>
              </a:spcAft>
            </a:pPr>
            <a:r>
              <a:rPr lang="tr-TR" sz="1600" i="1" dirty="0" err="1">
                <a:ea typeface="Times New Roman" panose="02020603050405020304" pitchFamily="18" charset="0"/>
              </a:rPr>
              <a:t>Siri</a:t>
            </a:r>
            <a:r>
              <a:rPr lang="tr-TR" sz="1600" i="1" dirty="0">
                <a:ea typeface="Times New Roman" panose="02020603050405020304" pitchFamily="18" charset="0"/>
              </a:rPr>
              <a:t> damın üzerinde, keskin bir koku dağıtan yaş tahtalara keseri vuruyor, bir taraftan da batıya doğru inmeye başlayan güneşi gözlüyordu. Ağustosun sonuna yaklaştıkları için mal sahibi çatının çabuk örtülmesini istemişti. Yağmurlar başlar diye korkuyordu. Bunun için sekiz kişi iki gündür hep çatıda uğraşıyorlardı.</a:t>
            </a:r>
            <a:endParaRPr lang="tr-TR" sz="1600" dirty="0">
              <a:ea typeface="Times New Roman" panose="02020603050405020304" pitchFamily="18" charset="0"/>
            </a:endParaRPr>
          </a:p>
          <a:p>
            <a:pPr algn="just">
              <a:spcAft>
                <a:spcPts val="750"/>
              </a:spcAft>
            </a:pPr>
            <a:r>
              <a:rPr lang="tr-TR" sz="1600" i="1" dirty="0">
                <a:ea typeface="Times New Roman" panose="02020603050405020304" pitchFamily="18" charset="0"/>
              </a:rPr>
              <a:t>Öğleyin şöyle on dakika dinlenip biraz ekmekle yarım karpuz yemiş, hemen işe başlamıştı. Böyle yüksekte (apartman beş katlı idi) ve yarı yatmış, yarı ayakta durarak yaş tahtalara abanmak ve mütemadiyen başının üst tarafında keser sallamak insana sersemlik, hatta baş dönmesine benzer bir şey veriyordu.</a:t>
            </a:r>
            <a:endParaRPr lang="tr-TR" sz="1600" dirty="0">
              <a:ea typeface="Times New Roman" panose="02020603050405020304" pitchFamily="18" charset="0"/>
            </a:endParaRPr>
          </a:p>
          <a:p>
            <a:pPr algn="just">
              <a:spcAft>
                <a:spcPts val="750"/>
              </a:spcAft>
            </a:pPr>
            <a:r>
              <a:rPr lang="tr-TR" sz="1600" i="1" dirty="0">
                <a:ea typeface="Times New Roman" panose="02020603050405020304" pitchFamily="18" charset="0"/>
              </a:rPr>
              <a:t>Bir akşam olsa, bir eve gitse, bir arka üstü yatsa ve karısı ile küçük kızına şöyle göğsünü kabarta bir bağırıp çağırsa!..</a:t>
            </a:r>
            <a:r>
              <a:rPr lang="tr-TR" sz="1600" i="1" dirty="0">
                <a:solidFill>
                  <a:srgbClr val="333333"/>
                </a:solidFill>
              </a:rPr>
              <a:t> (</a:t>
            </a:r>
            <a:r>
              <a:rPr lang="tr-TR" sz="1600" b="1" i="1" dirty="0">
                <a:solidFill>
                  <a:srgbClr val="333333"/>
                </a:solidFill>
              </a:rPr>
              <a:t>Apartman- Sabahattin ALİ)</a:t>
            </a:r>
            <a:endParaRPr lang="tr-TR" sz="1600" b="1" i="1" dirty="0"/>
          </a:p>
        </p:txBody>
      </p:sp>
      <p:sp>
        <p:nvSpPr>
          <p:cNvPr id="11" name="Metin Yer Tutucusu 2"/>
          <p:cNvSpPr>
            <a:spLocks noGrp="1"/>
          </p:cNvSpPr>
          <p:nvPr>
            <p:ph type="body" sz="quarter" idx="13"/>
          </p:nvPr>
        </p:nvSpPr>
        <p:spPr/>
        <p:txBody>
          <a:bodyPr/>
          <a:lstStyle/>
          <a:p>
            <a:r>
              <a:rPr lang="tr-TR" dirty="0" err="1"/>
              <a:t>Öyküleyici</a:t>
            </a:r>
            <a:r>
              <a:rPr lang="tr-TR" dirty="0"/>
              <a:t>, </a:t>
            </a:r>
            <a:r>
              <a:rPr lang="tr-TR" dirty="0" smtClean="0"/>
              <a:t>Betimleyici Metin </a:t>
            </a:r>
            <a:r>
              <a:rPr lang="tr-TR" dirty="0"/>
              <a:t>Yazma</a:t>
            </a:r>
            <a:endParaRPr lang="en-US" dirty="0"/>
          </a:p>
          <a:p>
            <a:endParaRPr lang="tr-TR" dirty="0"/>
          </a:p>
        </p:txBody>
      </p:sp>
    </p:spTree>
    <p:extLst>
      <p:ext uri="{BB962C8B-B14F-4D97-AF65-F5344CB8AC3E}">
        <p14:creationId xmlns:p14="http://schemas.microsoft.com/office/powerpoint/2010/main" val="866459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466223" y="750541"/>
            <a:ext cx="2450158" cy="369332"/>
          </a:xfrm>
          <a:prstGeom prst="rect">
            <a:avLst/>
          </a:prstGeom>
          <a:solidFill>
            <a:schemeClr val="bg2">
              <a:lumMod val="75000"/>
            </a:schemeClr>
          </a:solidFill>
        </p:spPr>
        <p:txBody>
          <a:bodyPr wrap="none">
            <a:spAutoFit/>
          </a:bodyPr>
          <a:lstStyle/>
          <a:p>
            <a:pPr marL="285750" indent="-285750">
              <a:buFont typeface="Wingdings" panose="05000000000000000000" pitchFamily="2" charset="2"/>
              <a:buChar char="q"/>
            </a:pPr>
            <a:r>
              <a:rPr lang="tr-TR" b="1" dirty="0" smtClean="0"/>
              <a:t>Öykülemede Zaman:</a:t>
            </a:r>
            <a:endParaRPr lang="tr-TR" b="1" dirty="0"/>
          </a:p>
        </p:txBody>
      </p:sp>
      <p:sp>
        <p:nvSpPr>
          <p:cNvPr id="7" name="Dikdörtgen 6"/>
          <p:cNvSpPr/>
          <p:nvPr/>
        </p:nvSpPr>
        <p:spPr>
          <a:xfrm>
            <a:off x="179512" y="1345332"/>
            <a:ext cx="7848872" cy="1277273"/>
          </a:xfrm>
          <a:prstGeom prst="rect">
            <a:avLst/>
          </a:prstGeom>
          <a:solidFill>
            <a:schemeClr val="bg1">
              <a:lumMod val="95000"/>
            </a:schemeClr>
          </a:solidFill>
          <a:ln>
            <a:solidFill>
              <a:schemeClr val="bg1">
                <a:lumMod val="50000"/>
              </a:schemeClr>
            </a:solidFill>
          </a:ln>
        </p:spPr>
        <p:txBody>
          <a:bodyPr wrap="square">
            <a:spAutoFit/>
          </a:bodyPr>
          <a:lstStyle/>
          <a:p>
            <a:pPr marL="285750" indent="-285750" algn="ctr" fontAlgn="base">
              <a:spcAft>
                <a:spcPts val="600"/>
              </a:spcAft>
              <a:buFont typeface="Wingdings" panose="05000000000000000000" pitchFamily="2" charset="2"/>
              <a:buChar char="Ø"/>
            </a:pPr>
            <a:r>
              <a:rPr lang="tr-TR" dirty="0"/>
              <a:t>Gerçek hayattaki her durum, her olay zamandan bağımsız olarak gerçekleşmediği gibi kurmaca hayattaki durum ve olaylar da bir zaman dilimi çerçevesinde gerçekleşir  ve  içinde bulunduğu zamanın izlerini yansıtır.  </a:t>
            </a:r>
            <a:endParaRPr lang="tr-TR" dirty="0" smtClean="0"/>
          </a:p>
          <a:p>
            <a:pPr marL="285750" indent="-285750" algn="ctr" fontAlgn="base">
              <a:spcAft>
                <a:spcPts val="600"/>
              </a:spcAft>
              <a:buFont typeface="Wingdings" panose="05000000000000000000" pitchFamily="2" charset="2"/>
              <a:buChar char="Ø"/>
            </a:pPr>
            <a:r>
              <a:rPr lang="tr-TR" dirty="0" smtClean="0"/>
              <a:t>Bu </a:t>
            </a:r>
            <a:r>
              <a:rPr lang="tr-TR" dirty="0"/>
              <a:t>nedenle </a:t>
            </a:r>
            <a:r>
              <a:rPr lang="tr-TR" dirty="0" smtClean="0">
                <a:ea typeface="Times New Roman" panose="02020603050405020304" pitchFamily="18" charset="0"/>
                <a:cs typeface="Times New Roman" panose="02020603050405020304" pitchFamily="18" charset="0"/>
              </a:rPr>
              <a:t>bu </a:t>
            </a:r>
            <a:r>
              <a:rPr lang="tr-TR" dirty="0">
                <a:ea typeface="Times New Roman" panose="02020603050405020304" pitchFamily="18" charset="0"/>
                <a:cs typeface="Times New Roman" panose="02020603050405020304" pitchFamily="18" charset="0"/>
              </a:rPr>
              <a:t>zaman parçası, kendi içerisinde bir bütünlük gösterir.  </a:t>
            </a:r>
            <a:r>
              <a:rPr lang="tr-TR" dirty="0" smtClean="0">
                <a:ea typeface="Times New Roman" panose="02020603050405020304" pitchFamily="18" charset="0"/>
                <a:cs typeface="Times New Roman" panose="02020603050405020304" pitchFamily="18" charset="0"/>
              </a:rPr>
              <a:t> </a:t>
            </a:r>
            <a:endParaRPr lang="tr-TR" sz="1600" dirty="0">
              <a:effectLst/>
              <a:ea typeface="Calibri" panose="020F0502020204030204" pitchFamily="34" charset="0"/>
              <a:cs typeface="Times New Roman" panose="02020603050405020304" pitchFamily="18" charset="0"/>
            </a:endParaRPr>
          </a:p>
        </p:txBody>
      </p:sp>
      <p:sp>
        <p:nvSpPr>
          <p:cNvPr id="9" name="Metin Yer Tutucusu 2"/>
          <p:cNvSpPr>
            <a:spLocks noGrp="1"/>
          </p:cNvSpPr>
          <p:nvPr>
            <p:ph type="body" sz="quarter" idx="13"/>
          </p:nvPr>
        </p:nvSpPr>
        <p:spPr/>
        <p:txBody>
          <a:bodyPr/>
          <a:lstStyle/>
          <a:p>
            <a:r>
              <a:rPr lang="tr-TR" dirty="0" err="1"/>
              <a:t>Öyküleyici</a:t>
            </a:r>
            <a:r>
              <a:rPr lang="tr-TR" dirty="0"/>
              <a:t>, </a:t>
            </a:r>
            <a:r>
              <a:rPr lang="tr-TR" dirty="0" smtClean="0"/>
              <a:t>Betimleyici Metin </a:t>
            </a:r>
            <a:r>
              <a:rPr lang="tr-TR" dirty="0"/>
              <a:t>Yazma</a:t>
            </a:r>
            <a:endParaRPr lang="en-US" dirty="0"/>
          </a:p>
          <a:p>
            <a:endParaRPr lang="tr-TR" dirty="0"/>
          </a:p>
        </p:txBody>
      </p:sp>
      <p:sp>
        <p:nvSpPr>
          <p:cNvPr id="10" name="Dikdörtgen 9"/>
          <p:cNvSpPr/>
          <p:nvPr/>
        </p:nvSpPr>
        <p:spPr>
          <a:xfrm>
            <a:off x="459799" y="2929508"/>
            <a:ext cx="8224402" cy="2862322"/>
          </a:xfrm>
          <a:prstGeom prst="rect">
            <a:avLst/>
          </a:prstGeom>
          <a:solidFill>
            <a:schemeClr val="bg1">
              <a:lumMod val="85000"/>
            </a:schemeClr>
          </a:solidFill>
          <a:ln>
            <a:solidFill>
              <a:schemeClr val="bg1">
                <a:lumMod val="50000"/>
              </a:schemeClr>
            </a:solidFill>
          </a:ln>
        </p:spPr>
        <p:txBody>
          <a:bodyPr wrap="square">
            <a:spAutoFit/>
          </a:bodyPr>
          <a:lstStyle/>
          <a:p>
            <a:pPr marL="285750" indent="-285750" algn="ctr">
              <a:buFont typeface="Wingdings" panose="05000000000000000000" pitchFamily="2" charset="2"/>
              <a:buChar char="Ø"/>
            </a:pPr>
            <a:r>
              <a:rPr lang="tr-TR" dirty="0"/>
              <a:t>Olayların sırası, süresi ve sıklığı bu zaman dilimi içinde düzenlenir. Her anlatıcı, bu süreyi istediği şekilde verebilir. </a:t>
            </a:r>
            <a:endParaRPr lang="tr-TR" dirty="0" smtClean="0"/>
          </a:p>
          <a:p>
            <a:pPr marL="285750" indent="-285750" algn="ctr">
              <a:buFont typeface="Wingdings" panose="05000000000000000000" pitchFamily="2" charset="2"/>
              <a:buChar char="Ø"/>
            </a:pPr>
            <a:r>
              <a:rPr lang="tr-TR" dirty="0" smtClean="0"/>
              <a:t>Alışılmış </a:t>
            </a:r>
            <a:r>
              <a:rPr lang="tr-TR" dirty="0"/>
              <a:t>olanı </a:t>
            </a:r>
            <a:r>
              <a:rPr lang="tr-TR" b="1" dirty="0"/>
              <a:t>kronolojik</a:t>
            </a:r>
            <a:r>
              <a:rPr lang="tr-TR" dirty="0"/>
              <a:t> düzenlemedir. Meselâ </a:t>
            </a:r>
            <a:r>
              <a:rPr lang="tr-TR" dirty="0" smtClean="0"/>
              <a:t>olaylar, </a:t>
            </a:r>
            <a:r>
              <a:rPr lang="tr-TR" dirty="0"/>
              <a:t>bir kişinin doğumundan itibaren </a:t>
            </a:r>
            <a:r>
              <a:rPr lang="tr-TR" dirty="0" smtClean="0"/>
              <a:t>başlayıp </a:t>
            </a:r>
            <a:r>
              <a:rPr lang="tr-TR" dirty="0"/>
              <a:t>ölümüne kadarki </a:t>
            </a:r>
            <a:r>
              <a:rPr lang="tr-TR" dirty="0" smtClean="0"/>
              <a:t>hayatı  içinde anlatılabilir</a:t>
            </a:r>
            <a:r>
              <a:rPr lang="tr-TR" dirty="0"/>
              <a:t>. </a:t>
            </a:r>
            <a:endParaRPr lang="tr-TR" dirty="0" smtClean="0"/>
          </a:p>
          <a:p>
            <a:pPr marL="285750" indent="-285750" algn="ctr">
              <a:buFont typeface="Wingdings" panose="05000000000000000000" pitchFamily="2" charset="2"/>
              <a:buChar char="Ø"/>
            </a:pPr>
            <a:r>
              <a:rPr lang="tr-TR" dirty="0" smtClean="0"/>
              <a:t>Günümüzde </a:t>
            </a:r>
            <a:r>
              <a:rPr lang="tr-TR" dirty="0"/>
              <a:t>yazar, kronolojik sıralamaya uymak zorunda değildir.</a:t>
            </a:r>
            <a:endParaRPr lang="tr-TR" dirty="0" smtClean="0"/>
          </a:p>
          <a:p>
            <a:pPr marL="285750" indent="-285750" algn="ctr">
              <a:buFont typeface="Wingdings" panose="05000000000000000000" pitchFamily="2" charset="2"/>
              <a:buChar char="Ø"/>
            </a:pPr>
            <a:r>
              <a:rPr lang="tr-TR" dirty="0" smtClean="0"/>
              <a:t>Sondan </a:t>
            </a:r>
            <a:r>
              <a:rPr lang="tr-TR" dirty="0"/>
              <a:t>başlayarak </a:t>
            </a:r>
            <a:r>
              <a:rPr lang="tr-TR" b="1" dirty="0"/>
              <a:t>"geriye doğru</a:t>
            </a:r>
            <a:r>
              <a:rPr lang="tr-TR" b="1" dirty="0" smtClean="0"/>
              <a:t>" </a:t>
            </a:r>
            <a:r>
              <a:rPr lang="tr-TR" dirty="0"/>
              <a:t>veya ortadan başlayarak </a:t>
            </a:r>
            <a:r>
              <a:rPr lang="tr-TR" b="1" dirty="0"/>
              <a:t>"geriye ve ileriye doğru" </a:t>
            </a:r>
            <a:r>
              <a:rPr lang="tr-TR" dirty="0"/>
              <a:t>gidebilir. </a:t>
            </a:r>
            <a:endParaRPr lang="tr-TR" dirty="0" smtClean="0"/>
          </a:p>
          <a:p>
            <a:pPr marL="285750" indent="-285750" algn="ctr">
              <a:buFont typeface="Wingdings" panose="05000000000000000000" pitchFamily="2" charset="2"/>
              <a:buChar char="Ø"/>
            </a:pPr>
            <a:r>
              <a:rPr lang="tr-TR" dirty="0" smtClean="0"/>
              <a:t>Ancak </a:t>
            </a:r>
            <a:r>
              <a:rPr lang="tr-TR" u="sng" dirty="0"/>
              <a:t>şahıs, mekân ve zamanın </a:t>
            </a:r>
            <a:r>
              <a:rPr lang="tr-TR" dirty="0"/>
              <a:t>bir bütün oluşturduğunu unutmamalıyız. Bu unsurlardan birinin değişmesi diğerlerini de değiştirir</a:t>
            </a:r>
            <a:r>
              <a:rPr lang="tr-TR" dirty="0" smtClean="0"/>
              <a:t>.</a:t>
            </a:r>
          </a:p>
          <a:p>
            <a:pPr marL="285750" indent="-285750" algn="ctr">
              <a:buFont typeface="Wingdings" panose="05000000000000000000" pitchFamily="2" charset="2"/>
              <a:buChar char="Ø"/>
            </a:pPr>
            <a:endParaRPr lang="tr-TR" dirty="0"/>
          </a:p>
        </p:txBody>
      </p:sp>
    </p:spTree>
    <p:extLst>
      <p:ext uri="{BB962C8B-B14F-4D97-AF65-F5344CB8AC3E}">
        <p14:creationId xmlns:p14="http://schemas.microsoft.com/office/powerpoint/2010/main" val="3234171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275856" y="1633364"/>
            <a:ext cx="3003771" cy="369332"/>
          </a:xfrm>
          <a:prstGeom prst="rect">
            <a:avLst/>
          </a:prstGeom>
          <a:solidFill>
            <a:schemeClr val="bg2">
              <a:lumMod val="75000"/>
            </a:schemeClr>
          </a:solidFill>
        </p:spPr>
        <p:txBody>
          <a:bodyPr wrap="none">
            <a:spAutoFit/>
          </a:bodyPr>
          <a:lstStyle/>
          <a:p>
            <a:pPr marL="285750" indent="-285750">
              <a:buFont typeface="Wingdings" panose="05000000000000000000" pitchFamily="2" charset="2"/>
              <a:buChar char="q"/>
            </a:pPr>
            <a:r>
              <a:rPr lang="tr-TR" b="1" dirty="0" smtClean="0"/>
              <a:t>Öykülemede yer</a:t>
            </a:r>
            <a:r>
              <a:rPr lang="tr-TR" b="1" dirty="0"/>
              <a:t> </a:t>
            </a:r>
            <a:r>
              <a:rPr lang="tr-TR" b="1" dirty="0" smtClean="0"/>
              <a:t>(mekân):</a:t>
            </a:r>
            <a:endParaRPr lang="tr-TR" b="1" dirty="0"/>
          </a:p>
        </p:txBody>
      </p:sp>
      <p:pic>
        <p:nvPicPr>
          <p:cNvPr id="8" name="Resim 7" descr="Festival kavramı kitap - bir grup küçük insanların büyük bir açık kitap okuma. Vektör çizim, poster ve başlık sayfası - Royalty-free Kitap Vector 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61356"/>
            <a:ext cx="2376264" cy="3240360"/>
          </a:xfrm>
          <a:prstGeom prst="rect">
            <a:avLst/>
          </a:prstGeom>
          <a:noFill/>
          <a:ln>
            <a:noFill/>
          </a:ln>
        </p:spPr>
      </p:pic>
      <p:sp>
        <p:nvSpPr>
          <p:cNvPr id="9" name="Dikdörtgen 8"/>
          <p:cNvSpPr/>
          <p:nvPr/>
        </p:nvSpPr>
        <p:spPr>
          <a:xfrm>
            <a:off x="2579380" y="2353444"/>
            <a:ext cx="5976664" cy="3016210"/>
          </a:xfrm>
          <a:prstGeom prst="rect">
            <a:avLst/>
          </a:prstGeom>
          <a:solidFill>
            <a:schemeClr val="bg1">
              <a:lumMod val="95000"/>
            </a:schemeClr>
          </a:solidFill>
          <a:ln>
            <a:solidFill>
              <a:schemeClr val="bg1">
                <a:lumMod val="50000"/>
              </a:schemeClr>
            </a:solidFill>
          </a:ln>
        </p:spPr>
        <p:txBody>
          <a:bodyPr wrap="square">
            <a:spAutoFit/>
          </a:bodyPr>
          <a:lstStyle/>
          <a:p>
            <a:pPr marL="285750" indent="-285750">
              <a:lnSpc>
                <a:spcPct val="150000"/>
              </a:lnSpc>
              <a:spcAft>
                <a:spcPts val="600"/>
              </a:spcAft>
              <a:buFont typeface="Wingdings" panose="05000000000000000000" pitchFamily="2" charset="2"/>
              <a:buChar char="Ø"/>
            </a:pPr>
            <a:r>
              <a:rPr lang="tr-T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Her </a:t>
            </a:r>
            <a:r>
              <a:rPr lang="tr-TR" dirty="0">
                <a:solidFill>
                  <a:srgbClr val="000000"/>
                </a:solidFill>
                <a:latin typeface="Calibri" panose="020F0502020204030204" pitchFamily="34" charset="0"/>
                <a:ea typeface="Calibri" panose="020F0502020204030204" pitchFamily="34" charset="0"/>
                <a:cs typeface="Times New Roman" panose="02020603050405020304" pitchFamily="18" charset="0"/>
              </a:rPr>
              <a:t>olayın geçtiği bir yer vardır. Edebi eserlerde olayların oluşup geliştiği ortama </a:t>
            </a:r>
            <a:r>
              <a:rPr lang="tr-T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yer</a:t>
            </a:r>
            <a:r>
              <a:rPr lang="tr-TR"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tr-T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(mekân) </a:t>
            </a:r>
            <a:r>
              <a:rPr lang="tr-TR" dirty="0">
                <a:solidFill>
                  <a:srgbClr val="000000"/>
                </a:solidFill>
                <a:latin typeface="Calibri" panose="020F0502020204030204" pitchFamily="34" charset="0"/>
                <a:ea typeface="Calibri" panose="020F0502020204030204" pitchFamily="34" charset="0"/>
                <a:cs typeface="Times New Roman" panose="02020603050405020304" pitchFamily="18" charset="0"/>
              </a:rPr>
              <a:t>denir. Öykülemede yer (mekân), olayların daha iyi anlaşılmasını sağlayacak nitelikte önceden betimlenmelidir. </a:t>
            </a:r>
          </a:p>
          <a:p>
            <a:pPr marL="285750" indent="-285750">
              <a:lnSpc>
                <a:spcPct val="150000"/>
              </a:lnSpc>
              <a:spcAft>
                <a:spcPts val="600"/>
              </a:spcAft>
              <a:buFont typeface="Wingdings" panose="05000000000000000000" pitchFamily="2" charset="2"/>
              <a:buChar char="Ø"/>
            </a:pPr>
            <a:r>
              <a:rPr lang="tr-TR" dirty="0"/>
              <a:t>Olayların akışına göre mekânlar da değişir. Geniş mekân, dar mekân, dış mekân, iç </a:t>
            </a:r>
            <a:r>
              <a:rPr lang="tr-TR" dirty="0" smtClean="0"/>
              <a:t>mekân gibi.</a:t>
            </a:r>
            <a:endParaRPr lang="tr-TR" dirty="0"/>
          </a:p>
          <a:p>
            <a:pPr>
              <a:spcAft>
                <a:spcPts val="600"/>
              </a:spcAft>
            </a:pPr>
            <a:endParaRPr lang="tr-TR" dirty="0"/>
          </a:p>
        </p:txBody>
      </p:sp>
      <p:sp>
        <p:nvSpPr>
          <p:cNvPr id="10" name="Metin Yer Tutucusu 2"/>
          <p:cNvSpPr>
            <a:spLocks noGrp="1"/>
          </p:cNvSpPr>
          <p:nvPr>
            <p:ph type="body" sz="quarter" idx="13"/>
          </p:nvPr>
        </p:nvSpPr>
        <p:spPr/>
        <p:txBody>
          <a:bodyPr/>
          <a:lstStyle/>
          <a:p>
            <a:r>
              <a:rPr lang="tr-TR" dirty="0" err="1"/>
              <a:t>Öyküleyici</a:t>
            </a:r>
            <a:r>
              <a:rPr lang="tr-TR" dirty="0"/>
              <a:t>, </a:t>
            </a:r>
            <a:r>
              <a:rPr lang="tr-TR" dirty="0" smtClean="0"/>
              <a:t>Betimleyici Metin </a:t>
            </a:r>
            <a:r>
              <a:rPr lang="tr-TR" dirty="0"/>
              <a:t>Yazma</a:t>
            </a:r>
            <a:endParaRPr lang="en-US" dirty="0"/>
          </a:p>
          <a:p>
            <a:endParaRPr lang="tr-TR" dirty="0"/>
          </a:p>
        </p:txBody>
      </p:sp>
    </p:spTree>
    <p:extLst>
      <p:ext uri="{BB962C8B-B14F-4D97-AF65-F5344CB8AC3E}">
        <p14:creationId xmlns:p14="http://schemas.microsoft.com/office/powerpoint/2010/main" val="833900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atay Kaydırma 5"/>
          <p:cNvSpPr/>
          <p:nvPr/>
        </p:nvSpPr>
        <p:spPr>
          <a:xfrm>
            <a:off x="179512" y="927665"/>
            <a:ext cx="8500217" cy="3067348"/>
          </a:xfrm>
          <a:prstGeom prst="horizontalScroll">
            <a:avLst/>
          </a:prstGeom>
          <a:solidFill>
            <a:schemeClr val="accent6">
              <a:lumMod val="20000"/>
              <a:lumOff val="80000"/>
            </a:schemeClr>
          </a:solidFill>
          <a:ln>
            <a:solidFill>
              <a:schemeClr val="bg1">
                <a:lumMod val="50000"/>
              </a:schemeClr>
            </a:solidFill>
          </a:ln>
        </p:spPr>
        <p:txBody>
          <a:bodyPr wrap="square" rtlCol="0" anchor="ctr">
            <a:spAutoFit/>
          </a:bodyPr>
          <a:lstStyle/>
          <a:p>
            <a:pPr fontAlgn="base"/>
            <a:endParaRPr lang="tr-TR" sz="1600" dirty="0" smtClean="0"/>
          </a:p>
          <a:p>
            <a:pPr fontAlgn="base"/>
            <a:r>
              <a:rPr lang="tr-TR" sz="1600" dirty="0" smtClean="0"/>
              <a:t>«</a:t>
            </a:r>
            <a:r>
              <a:rPr lang="tr-TR" sz="1600" i="1" dirty="0" smtClean="0"/>
              <a:t>Durak </a:t>
            </a:r>
            <a:r>
              <a:rPr lang="tr-TR" sz="1600" i="1" dirty="0"/>
              <a:t>kalabalıktı. Birkaç kişi koş­muşlardı, çevik bir davranışla girivermişti ara­baya. Solunda iki kişi. En sağdaydı. Yanındaki bozuk paraların en küçüğü iki buçukluk. Öteki müşteriler verince o da onlara uymuş, uzatmıştı iki buçukluğu. Şoför almış, ötekilerin iki buçuk, beşliklerinin üzerini vermiş, onunkini... Bu sırada en sağdaki inip, bir başka yolcu binmeseydi şoför herhalde paranın üstünü verecekti. Çünkü davranışı öyleydi. Ama yolcu "Cağaloğlu!" de­yince, şoför yeni müşteriyle konuşmaya dalmış, iki buçuğun üstünü unutmuştu</a:t>
            </a:r>
            <a:r>
              <a:rPr lang="tr-TR" sz="1600" i="1" dirty="0" smtClean="0"/>
              <a:t>.»</a:t>
            </a:r>
            <a:endParaRPr lang="tr-TR" sz="1600" i="1" dirty="0"/>
          </a:p>
          <a:p>
            <a:pPr fontAlgn="base"/>
            <a:r>
              <a:rPr lang="tr-TR" sz="1600" b="1" dirty="0" smtClean="0"/>
              <a:t>(İKİ </a:t>
            </a:r>
            <a:r>
              <a:rPr lang="tr-TR" sz="1600" b="1" dirty="0"/>
              <a:t>BUÇUK- O</a:t>
            </a:r>
            <a:r>
              <a:rPr lang="tr-TR" sz="1600" b="1" dirty="0" smtClean="0"/>
              <a:t>rhan Kemal)</a:t>
            </a:r>
          </a:p>
          <a:p>
            <a:pPr fontAlgn="base"/>
            <a:endParaRPr lang="tr-TR" sz="1600" dirty="0"/>
          </a:p>
        </p:txBody>
      </p:sp>
      <p:sp>
        <p:nvSpPr>
          <p:cNvPr id="7" name="Dikdörtgen 6"/>
          <p:cNvSpPr/>
          <p:nvPr/>
        </p:nvSpPr>
        <p:spPr>
          <a:xfrm>
            <a:off x="793216" y="3793604"/>
            <a:ext cx="7272808" cy="1200329"/>
          </a:xfrm>
          <a:prstGeom prst="rect">
            <a:avLst/>
          </a:prstGeom>
          <a:solidFill>
            <a:schemeClr val="bg1">
              <a:lumMod val="95000"/>
            </a:schemeClr>
          </a:solidFill>
          <a:ln>
            <a:solidFill>
              <a:schemeClr val="bg1">
                <a:lumMod val="50000"/>
              </a:schemeClr>
            </a:solidFill>
          </a:ln>
        </p:spPr>
        <p:txBody>
          <a:bodyPr wrap="square">
            <a:spAutoFit/>
          </a:bodyPr>
          <a:lstStyle/>
          <a:p>
            <a:pPr indent="540385" algn="just" fontAlgn="base"/>
            <a:r>
              <a:rPr lang="tr-TR" dirty="0">
                <a:solidFill>
                  <a:srgbClr val="333333"/>
                </a:solidFill>
                <a:ea typeface="Calibri" panose="020F0502020204030204" pitchFamily="34" charset="0"/>
                <a:cs typeface="Times New Roman" panose="02020603050405020304" pitchFamily="18" charset="0"/>
              </a:rPr>
              <a:t>Örnek öyküde olayın geçtiği mekân;  “bir durak  ve kahramanın bindiği “</a:t>
            </a:r>
            <a:r>
              <a:rPr lang="tr-TR" dirty="0" err="1">
                <a:solidFill>
                  <a:srgbClr val="333333"/>
                </a:solidFill>
                <a:ea typeface="Calibri" panose="020F0502020204030204" pitchFamily="34" charset="0"/>
                <a:cs typeface="Times New Roman" panose="02020603050405020304" pitchFamily="18" charset="0"/>
              </a:rPr>
              <a:t>dolmuş”tur</a:t>
            </a:r>
            <a:r>
              <a:rPr lang="tr-TR" dirty="0">
                <a:solidFill>
                  <a:srgbClr val="333333"/>
                </a:solidFill>
                <a:ea typeface="Calibri" panose="020F0502020204030204" pitchFamily="34" charset="0"/>
                <a:cs typeface="Times New Roman" panose="02020603050405020304" pitchFamily="18" charset="0"/>
              </a:rPr>
              <a:t>. “Durak” dış mekân olarak kullanılırken “dolmuş” iç mekân olarak geçmektedir. Mekânın ayrıntılı bir betimlemesi yapılmamış sadece olayın anlaşılmasını kolaylaştırıcı unsur olarak kullanılmıştır.</a:t>
            </a:r>
            <a:endParaRPr lang="tr-TR" sz="2000" dirty="0">
              <a:effectLst/>
              <a:ea typeface="Calibri" panose="020F0502020204030204" pitchFamily="34" charset="0"/>
              <a:cs typeface="Times New Roman" panose="02020603050405020304" pitchFamily="18" charset="0"/>
            </a:endParaRPr>
          </a:p>
        </p:txBody>
      </p:sp>
      <p:sp>
        <p:nvSpPr>
          <p:cNvPr id="8" name="Dikdörtgen 7"/>
          <p:cNvSpPr/>
          <p:nvPr/>
        </p:nvSpPr>
        <p:spPr>
          <a:xfrm>
            <a:off x="899592" y="890479"/>
            <a:ext cx="888385" cy="369332"/>
          </a:xfrm>
          <a:prstGeom prst="rect">
            <a:avLst/>
          </a:prstGeom>
        </p:spPr>
        <p:txBody>
          <a:bodyPr wrap="none">
            <a:spAutoFit/>
          </a:bodyPr>
          <a:lstStyle/>
          <a:p>
            <a:r>
              <a:rPr lang="tr-TR" b="1" dirty="0">
                <a:solidFill>
                  <a:srgbClr val="FF0000"/>
                </a:solidFill>
                <a:ea typeface="Times New Roman" panose="02020603050405020304" pitchFamily="18" charset="0"/>
                <a:cs typeface="Times New Roman" panose="02020603050405020304" pitchFamily="18" charset="0"/>
              </a:rPr>
              <a:t>Örnek: </a:t>
            </a:r>
            <a:endParaRPr lang="tr-TR" b="1" dirty="0">
              <a:solidFill>
                <a:srgbClr val="FF0000"/>
              </a:solidFill>
            </a:endParaRPr>
          </a:p>
        </p:txBody>
      </p:sp>
      <p:sp>
        <p:nvSpPr>
          <p:cNvPr id="9" name="Metin Yer Tutucusu 2"/>
          <p:cNvSpPr>
            <a:spLocks noGrp="1"/>
          </p:cNvSpPr>
          <p:nvPr>
            <p:ph type="body" sz="quarter" idx="13"/>
          </p:nvPr>
        </p:nvSpPr>
        <p:spPr/>
        <p:txBody>
          <a:bodyPr/>
          <a:lstStyle/>
          <a:p>
            <a:r>
              <a:rPr lang="tr-TR" dirty="0" err="1"/>
              <a:t>Öyküleyici</a:t>
            </a:r>
            <a:r>
              <a:rPr lang="tr-TR" dirty="0"/>
              <a:t>, </a:t>
            </a:r>
            <a:r>
              <a:rPr lang="tr-TR" dirty="0" smtClean="0"/>
              <a:t>Betimleyici Metin </a:t>
            </a:r>
            <a:r>
              <a:rPr lang="tr-TR" dirty="0"/>
              <a:t>Yazma</a:t>
            </a:r>
            <a:endParaRPr lang="en-US" dirty="0"/>
          </a:p>
          <a:p>
            <a:endParaRPr lang="tr-TR" dirty="0"/>
          </a:p>
        </p:txBody>
      </p:sp>
    </p:spTree>
    <p:extLst>
      <p:ext uri="{BB962C8B-B14F-4D97-AF65-F5344CB8AC3E}">
        <p14:creationId xmlns:p14="http://schemas.microsoft.com/office/powerpoint/2010/main" val="4201148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043608" y="688005"/>
            <a:ext cx="4559710" cy="369332"/>
          </a:xfrm>
          <a:prstGeom prst="rect">
            <a:avLst/>
          </a:prstGeom>
          <a:solidFill>
            <a:schemeClr val="bg2">
              <a:lumMod val="75000"/>
            </a:schemeClr>
          </a:solidFill>
        </p:spPr>
        <p:txBody>
          <a:bodyPr wrap="none">
            <a:spAutoFit/>
          </a:bodyPr>
          <a:lstStyle/>
          <a:p>
            <a:pPr marL="285750" indent="-285750">
              <a:buFont typeface="Wingdings" panose="05000000000000000000" pitchFamily="2" charset="2"/>
              <a:buChar char="q"/>
            </a:pPr>
            <a:r>
              <a:rPr lang="tr-TR" b="1" dirty="0" smtClean="0"/>
              <a:t>Öykülemede kişi /kişiler ve karakter çizme:</a:t>
            </a:r>
            <a:endParaRPr lang="tr-TR" b="1" dirty="0"/>
          </a:p>
        </p:txBody>
      </p:sp>
      <p:sp>
        <p:nvSpPr>
          <p:cNvPr id="8" name="Dikdörtgen 7"/>
          <p:cNvSpPr/>
          <p:nvPr/>
        </p:nvSpPr>
        <p:spPr>
          <a:xfrm>
            <a:off x="323528" y="1489348"/>
            <a:ext cx="8604448" cy="4001095"/>
          </a:xfrm>
          <a:prstGeom prst="rect">
            <a:avLst/>
          </a:prstGeom>
          <a:solidFill>
            <a:schemeClr val="bg1">
              <a:lumMod val="85000"/>
            </a:schemeClr>
          </a:solidFill>
          <a:ln>
            <a:solidFill>
              <a:schemeClr val="bg1">
                <a:lumMod val="50000"/>
              </a:schemeClr>
            </a:solidFill>
          </a:ln>
        </p:spPr>
        <p:txBody>
          <a:bodyPr wrap="square">
            <a:spAutoFit/>
          </a:bodyPr>
          <a:lstStyle/>
          <a:p>
            <a:pPr marL="285750" indent="-285750" algn="ctr">
              <a:spcAft>
                <a:spcPts val="600"/>
              </a:spcAft>
              <a:buFont typeface="Wingdings" panose="05000000000000000000" pitchFamily="2" charset="2"/>
              <a:buChar char="Ø"/>
            </a:pPr>
            <a:r>
              <a:rPr lang="tr-TR" dirty="0" smtClean="0">
                <a:ea typeface="Calibri" panose="020F0502020204030204" pitchFamily="34" charset="0"/>
                <a:cs typeface="Times New Roman" panose="02020603050405020304" pitchFamily="18" charset="0"/>
              </a:rPr>
              <a:t>Öykülemede olay ne denli önemliyse olayı yaşayan kişi veya kişiler de o denli önemlidir.   </a:t>
            </a:r>
          </a:p>
          <a:p>
            <a:pPr marL="285750" indent="-285750" algn="ctr" fontAlgn="base">
              <a:spcAft>
                <a:spcPts val="600"/>
              </a:spcAft>
              <a:buFont typeface="Wingdings" panose="05000000000000000000" pitchFamily="2" charset="2"/>
              <a:buChar char="Ø"/>
            </a:pPr>
            <a:r>
              <a:rPr lang="tr-TR" dirty="0"/>
              <a:t>Olgular arasında, bütünlüğün sağlanması öyküye giren </a:t>
            </a:r>
            <a:r>
              <a:rPr lang="tr-TR" b="1" dirty="0"/>
              <a:t>kişilerle </a:t>
            </a:r>
            <a:r>
              <a:rPr lang="tr-TR" dirty="0"/>
              <a:t>sıkı sıkıya ilgilidir. Genellikle olayların nedenleri insanlara bağlıdır. İnsanlarınsa birtakım istek, özlem, tutku ve güdüleri vardır. Bunlar her türlü davranışımızı etkiler; olayların doğmasını hazırlar. </a:t>
            </a:r>
            <a:r>
              <a:rPr lang="tr-TR" dirty="0" smtClean="0"/>
              <a:t>Bu </a:t>
            </a:r>
            <a:r>
              <a:rPr lang="tr-TR" dirty="0"/>
              <a:t>yönden içerisine insanın girdiği her olgunun arkasında ya bir istek, ya bir tutku, ya bir güdü vardır</a:t>
            </a:r>
            <a:r>
              <a:rPr lang="tr-TR" sz="1600" dirty="0" smtClean="0"/>
              <a:t>.</a:t>
            </a:r>
          </a:p>
          <a:p>
            <a:pPr marL="285750" lvl="0" indent="-285750" algn="ctr" fontAlgn="base">
              <a:spcAft>
                <a:spcPts val="600"/>
              </a:spcAft>
              <a:buFont typeface="Wingdings" panose="05000000000000000000" pitchFamily="2" charset="2"/>
              <a:buChar char="Ø"/>
            </a:pPr>
            <a:r>
              <a:rPr lang="tr-TR" dirty="0"/>
              <a:t> Bu nedenle romanlarda, hikayelerde veya başka türlerde olsun her türlü öyküleme genellikle insanlar üzerine kurulur. Olaylar, insanların başlarından geçer; olayları da gene insanlar meydana getirir. Bu meydana getirişte insanların heyecanları, tutkuları, özlemleri de gün ışığına çıkar. </a:t>
            </a:r>
            <a:endParaRPr lang="tr-TR" dirty="0" smtClean="0"/>
          </a:p>
          <a:p>
            <a:pPr marL="285750" lvl="0" indent="-285750" algn="ctr" fontAlgn="base">
              <a:spcAft>
                <a:spcPts val="600"/>
              </a:spcAft>
              <a:buFont typeface="Wingdings" panose="05000000000000000000" pitchFamily="2" charset="2"/>
              <a:buChar char="Ø"/>
            </a:pPr>
            <a:r>
              <a:rPr lang="tr-TR" dirty="0" smtClean="0"/>
              <a:t>Bunun </a:t>
            </a:r>
            <a:r>
              <a:rPr lang="tr-TR" dirty="0"/>
              <a:t>için bir kimseyi tanıma ve tanıtma, onun eylemleriyle olur. İşte kişileri bu yönden ele alıp kişiliklerini yapan nitelikleri göstermeye </a:t>
            </a:r>
            <a:r>
              <a:rPr lang="tr-TR" b="1" dirty="0"/>
              <a:t>karakter çizme </a:t>
            </a:r>
            <a:r>
              <a:rPr lang="tr-TR" dirty="0"/>
              <a:t>denir</a:t>
            </a:r>
            <a:r>
              <a:rPr lang="tr-TR" dirty="0" smtClean="0"/>
              <a:t>.</a:t>
            </a:r>
            <a:r>
              <a:rPr lang="tr-TR" sz="1600" dirty="0" smtClean="0"/>
              <a:t> </a:t>
            </a:r>
          </a:p>
          <a:p>
            <a:pPr algn="ctr" fontAlgn="base"/>
            <a:endParaRPr lang="tr-TR" dirty="0"/>
          </a:p>
        </p:txBody>
      </p:sp>
      <p:sp>
        <p:nvSpPr>
          <p:cNvPr id="9" name="Metin Yer Tutucusu 2"/>
          <p:cNvSpPr>
            <a:spLocks noGrp="1"/>
          </p:cNvSpPr>
          <p:nvPr>
            <p:ph type="body" sz="quarter" idx="13"/>
          </p:nvPr>
        </p:nvSpPr>
        <p:spPr/>
        <p:txBody>
          <a:bodyPr/>
          <a:lstStyle/>
          <a:p>
            <a:r>
              <a:rPr lang="tr-TR" dirty="0" err="1"/>
              <a:t>Öyküleyici</a:t>
            </a:r>
            <a:r>
              <a:rPr lang="tr-TR" dirty="0"/>
              <a:t>, </a:t>
            </a:r>
            <a:r>
              <a:rPr lang="tr-TR" dirty="0" smtClean="0"/>
              <a:t>Betimleyici Metin </a:t>
            </a:r>
            <a:r>
              <a:rPr lang="tr-TR" dirty="0"/>
              <a:t>Yazma</a:t>
            </a:r>
            <a:endParaRPr lang="en-US" dirty="0"/>
          </a:p>
          <a:p>
            <a:endParaRPr lang="tr-TR" dirty="0"/>
          </a:p>
        </p:txBody>
      </p:sp>
    </p:spTree>
    <p:extLst>
      <p:ext uri="{BB962C8B-B14F-4D97-AF65-F5344CB8AC3E}">
        <p14:creationId xmlns:p14="http://schemas.microsoft.com/office/powerpoint/2010/main" val="722455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213317" y="1341326"/>
            <a:ext cx="8363272" cy="3672408"/>
          </a:xfrm>
          <a:solidFill>
            <a:schemeClr val="bg1">
              <a:lumMod val="95000"/>
            </a:schemeClr>
          </a:solidFill>
          <a:ln>
            <a:solidFill>
              <a:schemeClr val="bg1">
                <a:lumMod val="50000"/>
              </a:schemeClr>
            </a:solidFill>
          </a:ln>
        </p:spPr>
        <p:txBody>
          <a:bodyPr/>
          <a:lstStyle/>
          <a:p>
            <a:pPr lvl="0" algn="ctr" fontAlgn="base">
              <a:lnSpc>
                <a:spcPct val="150000"/>
              </a:lnSpc>
              <a:spcBef>
                <a:spcPts val="600"/>
              </a:spcBef>
              <a:spcAft>
                <a:spcPts val="600"/>
              </a:spcAft>
              <a:buFont typeface="Wingdings" panose="05000000000000000000" pitchFamily="2" charset="2"/>
              <a:buChar char="Ø"/>
            </a:pPr>
            <a:r>
              <a:rPr lang="tr-TR" sz="1800" dirty="0"/>
              <a:t>Karakter çizme, anlatımda kişileri birbirinden ayırmamıza yarar. Kişilerin adlarını </a:t>
            </a:r>
            <a:r>
              <a:rPr lang="tr-TR" sz="1800" dirty="0" smtClean="0"/>
              <a:t>vermek </a:t>
            </a:r>
            <a:r>
              <a:rPr lang="tr-TR" sz="1800" dirty="0"/>
              <a:t>yetmez; okuyucunun zihninde onları canlandıracak, birbirlerinden ayıracak ayrıntılarıyla, ruhsal ve fiziksel yönleriyle çizmek gerekir. </a:t>
            </a:r>
            <a:r>
              <a:rPr lang="tr-TR" sz="1800" dirty="0" smtClean="0"/>
              <a:t>Davranışlarına </a:t>
            </a:r>
            <a:r>
              <a:rPr lang="tr-TR" sz="1800" dirty="0"/>
              <a:t>yön veren güdü </a:t>
            </a:r>
            <a:r>
              <a:rPr lang="tr-TR" sz="1800" dirty="0" smtClean="0"/>
              <a:t>belirlenerek olayla </a:t>
            </a:r>
            <a:r>
              <a:rPr lang="tr-TR" sz="1800" dirty="0"/>
              <a:t>olan </a:t>
            </a:r>
            <a:r>
              <a:rPr lang="tr-TR" sz="1800" dirty="0" smtClean="0"/>
              <a:t>ilişkileri ortaya çıkarılmalıdır.</a:t>
            </a:r>
            <a:endParaRPr lang="tr-TR" sz="1800" dirty="0"/>
          </a:p>
          <a:p>
            <a:pPr lvl="0" algn="ctr">
              <a:lnSpc>
                <a:spcPct val="150000"/>
              </a:lnSpc>
              <a:spcBef>
                <a:spcPts val="600"/>
              </a:spcBef>
              <a:spcAft>
                <a:spcPts val="600"/>
              </a:spcAft>
              <a:buFont typeface="Wingdings" panose="05000000000000000000" pitchFamily="2" charset="2"/>
              <a:buChar char="Ø"/>
            </a:pPr>
            <a:r>
              <a:rPr lang="tr-TR" sz="1800" dirty="0"/>
              <a:t> Karakter çizmede başarı sağlamak, insanları iyi tanımaya bağlıdır. Bunun da belli bir kalıbı yoktur. Ancak, çevremizdeki insanların davranışlarını </a:t>
            </a:r>
            <a:r>
              <a:rPr lang="tr-TR" sz="1800" dirty="0" smtClean="0"/>
              <a:t>incelemek, gözlemlemek, </a:t>
            </a:r>
            <a:r>
              <a:rPr lang="tr-TR" sz="1800" dirty="0"/>
              <a:t>bol bol </a:t>
            </a:r>
            <a:r>
              <a:rPr lang="tr-TR" sz="1800" dirty="0" smtClean="0"/>
              <a:t>okumak, </a:t>
            </a:r>
            <a:r>
              <a:rPr lang="tr-TR" sz="1800" dirty="0"/>
              <a:t>okuduklarımızı kendi </a:t>
            </a:r>
            <a:r>
              <a:rPr lang="tr-TR" sz="1800" dirty="0" smtClean="0"/>
              <a:t>düşüncelerimizle değerlendirmek yararlı bir yol olacaktır .</a:t>
            </a:r>
            <a:endParaRPr lang="tr-TR" sz="1800" dirty="0"/>
          </a:p>
          <a:p>
            <a:pPr algn="ctr">
              <a:lnSpc>
                <a:spcPct val="150000"/>
              </a:lnSpc>
              <a:spcBef>
                <a:spcPts val="600"/>
              </a:spcBef>
              <a:spcAft>
                <a:spcPts val="600"/>
              </a:spcAft>
              <a:buFont typeface="Wingdings" panose="05000000000000000000" pitchFamily="2" charset="2"/>
              <a:buChar char="Ø"/>
            </a:pPr>
            <a:endParaRPr lang="tr-TR" dirty="0"/>
          </a:p>
        </p:txBody>
      </p:sp>
      <p:sp>
        <p:nvSpPr>
          <p:cNvPr id="6" name="Dikdörtgen 5"/>
          <p:cNvSpPr/>
          <p:nvPr/>
        </p:nvSpPr>
        <p:spPr>
          <a:xfrm>
            <a:off x="1043608" y="688005"/>
            <a:ext cx="4559710" cy="369332"/>
          </a:xfrm>
          <a:prstGeom prst="rect">
            <a:avLst/>
          </a:prstGeom>
          <a:solidFill>
            <a:schemeClr val="bg2">
              <a:lumMod val="75000"/>
            </a:schemeClr>
          </a:solidFill>
        </p:spPr>
        <p:txBody>
          <a:bodyPr wrap="none">
            <a:spAutoFit/>
          </a:bodyPr>
          <a:lstStyle/>
          <a:p>
            <a:pPr marL="285750" indent="-285750">
              <a:buFont typeface="Wingdings" panose="05000000000000000000" pitchFamily="2" charset="2"/>
              <a:buChar char="q"/>
            </a:pPr>
            <a:r>
              <a:rPr lang="tr-TR" b="1" dirty="0" smtClean="0"/>
              <a:t>Öykülemede kişi /kişiler ve karakter çizme:</a:t>
            </a:r>
            <a:endParaRPr lang="tr-TR" b="1" dirty="0"/>
          </a:p>
        </p:txBody>
      </p:sp>
      <p:sp>
        <p:nvSpPr>
          <p:cNvPr id="7" name="Metin Yer Tutucusu 2"/>
          <p:cNvSpPr>
            <a:spLocks noGrp="1"/>
          </p:cNvSpPr>
          <p:nvPr>
            <p:ph type="body" sz="quarter" idx="13"/>
          </p:nvPr>
        </p:nvSpPr>
        <p:spPr/>
        <p:txBody>
          <a:bodyPr/>
          <a:lstStyle/>
          <a:p>
            <a:r>
              <a:rPr lang="tr-TR" dirty="0" err="1"/>
              <a:t>Öyküleyici</a:t>
            </a:r>
            <a:r>
              <a:rPr lang="tr-TR" dirty="0"/>
              <a:t>, </a:t>
            </a:r>
            <a:r>
              <a:rPr lang="tr-TR" dirty="0" smtClean="0"/>
              <a:t>Betimleyici Metin </a:t>
            </a:r>
            <a:r>
              <a:rPr lang="tr-TR" dirty="0"/>
              <a:t>Yazma</a:t>
            </a:r>
            <a:endParaRPr lang="en-US" dirty="0"/>
          </a:p>
          <a:p>
            <a:endParaRPr lang="tr-TR" dirty="0"/>
          </a:p>
        </p:txBody>
      </p:sp>
    </p:spTree>
    <p:extLst>
      <p:ext uri="{BB962C8B-B14F-4D97-AF65-F5344CB8AC3E}">
        <p14:creationId xmlns:p14="http://schemas.microsoft.com/office/powerpoint/2010/main" val="3450114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791580" y="4405626"/>
            <a:ext cx="7560840" cy="813588"/>
          </a:xfrm>
          <a:solidFill>
            <a:schemeClr val="bg2">
              <a:lumMod val="90000"/>
            </a:schemeClr>
          </a:solidFill>
          <a:ln>
            <a:solidFill>
              <a:schemeClr val="tx2">
                <a:lumMod val="50000"/>
              </a:schemeClr>
            </a:solidFill>
          </a:ln>
        </p:spPr>
        <p:txBody>
          <a:bodyPr/>
          <a:lstStyle/>
          <a:p>
            <a:pPr>
              <a:buFont typeface="Wingdings" panose="05000000000000000000" pitchFamily="2" charset="2"/>
              <a:buChar char="Ø"/>
            </a:pPr>
            <a:r>
              <a:rPr lang="tr-TR" sz="1800" dirty="0" smtClean="0"/>
              <a:t>	Bir </a:t>
            </a:r>
            <a:r>
              <a:rPr lang="tr-TR" sz="1800" dirty="0"/>
              <a:t>karakterin çözümünde bu beş yöntemden birini tek başına kullandığımız gibi, hepsini birlikte karışık olarak da kullanabiliriz</a:t>
            </a:r>
            <a:r>
              <a:rPr lang="tr-TR" sz="1800" dirty="0" smtClean="0"/>
              <a:t>.</a:t>
            </a:r>
            <a:endParaRPr lang="tr-TR" sz="1800" dirty="0"/>
          </a:p>
        </p:txBody>
      </p:sp>
      <p:sp>
        <p:nvSpPr>
          <p:cNvPr id="6" name="Metin Yer Tutucusu 2"/>
          <p:cNvSpPr>
            <a:spLocks noGrp="1"/>
          </p:cNvSpPr>
          <p:nvPr>
            <p:ph type="body" sz="quarter" idx="13"/>
          </p:nvPr>
        </p:nvSpPr>
        <p:spPr/>
        <p:txBody>
          <a:bodyPr/>
          <a:lstStyle/>
          <a:p>
            <a:r>
              <a:rPr lang="tr-TR" dirty="0" err="1"/>
              <a:t>Öyküleyici</a:t>
            </a:r>
            <a:r>
              <a:rPr lang="tr-TR" dirty="0"/>
              <a:t>, </a:t>
            </a:r>
            <a:r>
              <a:rPr lang="tr-TR" dirty="0" smtClean="0"/>
              <a:t>Betimleyici Metin </a:t>
            </a:r>
            <a:r>
              <a:rPr lang="tr-TR" dirty="0"/>
              <a:t>Yazma</a:t>
            </a:r>
            <a:endParaRPr lang="en-US" dirty="0"/>
          </a:p>
          <a:p>
            <a:endParaRPr lang="tr-TR" dirty="0"/>
          </a:p>
        </p:txBody>
      </p:sp>
      <p:sp>
        <p:nvSpPr>
          <p:cNvPr id="10" name="Aşağı Ok Belirtme Çizgisi 9"/>
          <p:cNvSpPr/>
          <p:nvPr/>
        </p:nvSpPr>
        <p:spPr>
          <a:xfrm flipH="1">
            <a:off x="1455816" y="1417340"/>
            <a:ext cx="5616624" cy="1152128"/>
          </a:xfrm>
          <a:prstGeom prst="downArrowCallout">
            <a:avLst/>
          </a:prstGeom>
        </p:spPr>
        <p:txBody>
          <a:bodyPr wrap="square" rtlCol="0" anchor="ctr">
            <a:spAutoFit/>
          </a:bodyPr>
          <a:lstStyle/>
          <a:p>
            <a:pPr marL="1698625" indent="-1698625" algn="ctr"/>
            <a:endParaRPr lang="tr-TR" b="1" dirty="0">
              <a:solidFill>
                <a:srgbClr val="C00000"/>
              </a:solidFill>
              <a:latin typeface="Arial" pitchFamily="34" charset="0"/>
              <a:cs typeface="Arial" pitchFamily="34" charset="0"/>
            </a:endParaRPr>
          </a:p>
        </p:txBody>
      </p:sp>
      <p:sp>
        <p:nvSpPr>
          <p:cNvPr id="11" name="Aşağı Ok Belirtme Çizgisi 10"/>
          <p:cNvSpPr/>
          <p:nvPr/>
        </p:nvSpPr>
        <p:spPr>
          <a:xfrm>
            <a:off x="1455816" y="978559"/>
            <a:ext cx="5832648" cy="990124"/>
          </a:xfrm>
          <a:prstGeom prst="downArrowCallout">
            <a:avLst>
              <a:gd name="adj1" fmla="val 50000"/>
              <a:gd name="adj2" fmla="val 25000"/>
              <a:gd name="adj3" fmla="val 25000"/>
              <a:gd name="adj4" fmla="val 64977"/>
            </a:avLst>
          </a:prstGeom>
          <a:solidFill>
            <a:schemeClr val="bg2">
              <a:lumMod val="75000"/>
            </a:schemeClr>
          </a:solidFill>
          <a:ln>
            <a:solidFill>
              <a:schemeClr val="tx2">
                <a:lumMod val="50000"/>
              </a:schemeClr>
            </a:solidFill>
          </a:ln>
        </p:spPr>
        <p:txBody>
          <a:bodyPr wrap="square" rtlCol="0" anchor="ctr">
            <a:spAutoFit/>
          </a:bodyPr>
          <a:lstStyle/>
          <a:p>
            <a:pPr marL="285750" lvl="0" indent="-285750">
              <a:buFont typeface="Wingdings" panose="05000000000000000000" pitchFamily="2" charset="2"/>
              <a:buChar char="Ø"/>
            </a:pPr>
            <a:r>
              <a:rPr lang="tr-TR" dirty="0" smtClean="0"/>
              <a:t>      İnsanların </a:t>
            </a:r>
            <a:r>
              <a:rPr lang="tr-TR" dirty="0"/>
              <a:t>karakterini çizerken </a:t>
            </a:r>
            <a:r>
              <a:rPr lang="tr-TR" dirty="0" smtClean="0"/>
              <a:t>şu yöntemler kullanılır</a:t>
            </a:r>
          </a:p>
          <a:p>
            <a:pPr lvl="0"/>
            <a:endParaRPr lang="tr-TR" dirty="0" smtClean="0"/>
          </a:p>
        </p:txBody>
      </p:sp>
      <p:sp>
        <p:nvSpPr>
          <p:cNvPr id="12" name="Dikdörtgen 11"/>
          <p:cNvSpPr/>
          <p:nvPr/>
        </p:nvSpPr>
        <p:spPr>
          <a:xfrm>
            <a:off x="567565" y="2222798"/>
            <a:ext cx="3037370" cy="369332"/>
          </a:xfrm>
          <a:prstGeom prst="rect">
            <a:avLst/>
          </a:prstGeom>
          <a:solidFill>
            <a:schemeClr val="bg1">
              <a:lumMod val="65000"/>
            </a:schemeClr>
          </a:solidFill>
          <a:ln>
            <a:solidFill>
              <a:schemeClr val="tx2">
                <a:lumMod val="50000"/>
              </a:schemeClr>
            </a:solidFill>
          </a:ln>
        </p:spPr>
        <p:txBody>
          <a:bodyPr wrap="none">
            <a:spAutoFit/>
          </a:bodyPr>
          <a:lstStyle/>
          <a:p>
            <a:pPr marL="285750" indent="-285750">
              <a:buFont typeface="Wingdings" panose="05000000000000000000" pitchFamily="2" charset="2"/>
              <a:buChar char="ü"/>
            </a:pPr>
            <a:r>
              <a:rPr lang="tr-TR" dirty="0"/>
              <a:t>Görünüşlerini </a:t>
            </a:r>
            <a:r>
              <a:rPr lang="tr-TR" dirty="0" smtClean="0"/>
              <a:t>verme            </a:t>
            </a:r>
            <a:endParaRPr lang="tr-TR" dirty="0"/>
          </a:p>
        </p:txBody>
      </p:sp>
      <p:sp>
        <p:nvSpPr>
          <p:cNvPr id="13" name="Dikdörtgen 12"/>
          <p:cNvSpPr/>
          <p:nvPr/>
        </p:nvSpPr>
        <p:spPr>
          <a:xfrm>
            <a:off x="2669770" y="2893696"/>
            <a:ext cx="3515514" cy="369332"/>
          </a:xfrm>
          <a:prstGeom prst="rect">
            <a:avLst/>
          </a:prstGeom>
          <a:solidFill>
            <a:schemeClr val="bg1">
              <a:lumMod val="65000"/>
            </a:schemeClr>
          </a:solidFill>
          <a:ln>
            <a:solidFill>
              <a:schemeClr val="tx2">
                <a:lumMod val="50000"/>
              </a:schemeClr>
            </a:solidFill>
          </a:ln>
        </p:spPr>
        <p:txBody>
          <a:bodyPr wrap="none">
            <a:spAutoFit/>
          </a:bodyPr>
          <a:lstStyle/>
          <a:p>
            <a:pPr marL="285750" indent="-285750">
              <a:buFont typeface="Wingdings" panose="05000000000000000000" pitchFamily="2" charset="2"/>
              <a:buChar char="ü"/>
            </a:pPr>
            <a:r>
              <a:rPr lang="tr-TR" dirty="0" smtClean="0"/>
              <a:t>Eylem </a:t>
            </a:r>
            <a:r>
              <a:rPr lang="tr-TR" dirty="0"/>
              <a:t>ve davranışlarını ele </a:t>
            </a:r>
            <a:r>
              <a:rPr lang="tr-TR" dirty="0" smtClean="0"/>
              <a:t>alma </a:t>
            </a:r>
            <a:endParaRPr lang="tr-TR" dirty="0"/>
          </a:p>
        </p:txBody>
      </p:sp>
      <p:sp>
        <p:nvSpPr>
          <p:cNvPr id="14" name="Dikdörtgen 13"/>
          <p:cNvSpPr/>
          <p:nvPr/>
        </p:nvSpPr>
        <p:spPr>
          <a:xfrm>
            <a:off x="4972558" y="2255725"/>
            <a:ext cx="3592330" cy="369332"/>
          </a:xfrm>
          <a:prstGeom prst="rect">
            <a:avLst/>
          </a:prstGeom>
          <a:solidFill>
            <a:schemeClr val="bg1">
              <a:lumMod val="65000"/>
            </a:schemeClr>
          </a:solidFill>
          <a:ln>
            <a:solidFill>
              <a:schemeClr val="tx2">
                <a:lumMod val="50000"/>
              </a:schemeClr>
            </a:solidFill>
          </a:ln>
        </p:spPr>
        <p:txBody>
          <a:bodyPr wrap="none">
            <a:spAutoFit/>
          </a:bodyPr>
          <a:lstStyle/>
          <a:p>
            <a:pPr marL="285750" indent="-285750">
              <a:buFont typeface="Wingdings" panose="05000000000000000000" pitchFamily="2" charset="2"/>
              <a:buChar char="ü"/>
            </a:pPr>
            <a:r>
              <a:rPr lang="tr-TR" dirty="0"/>
              <a:t>B</a:t>
            </a:r>
            <a:r>
              <a:rPr lang="tr-TR" dirty="0" smtClean="0"/>
              <a:t>aşkalarının tepkilerini gösterme </a:t>
            </a:r>
            <a:endParaRPr lang="tr-TR" dirty="0"/>
          </a:p>
        </p:txBody>
      </p:sp>
      <p:sp>
        <p:nvSpPr>
          <p:cNvPr id="15" name="Dikdörtgen 14"/>
          <p:cNvSpPr/>
          <p:nvPr/>
        </p:nvSpPr>
        <p:spPr>
          <a:xfrm>
            <a:off x="5436096" y="3587256"/>
            <a:ext cx="2744854" cy="369332"/>
          </a:xfrm>
          <a:prstGeom prst="rect">
            <a:avLst/>
          </a:prstGeom>
          <a:solidFill>
            <a:schemeClr val="bg1">
              <a:lumMod val="65000"/>
            </a:schemeClr>
          </a:solidFill>
          <a:ln>
            <a:solidFill>
              <a:schemeClr val="tx2">
                <a:lumMod val="50000"/>
              </a:schemeClr>
            </a:solidFill>
          </a:ln>
        </p:spPr>
        <p:txBody>
          <a:bodyPr wrap="none">
            <a:spAutoFit/>
          </a:bodyPr>
          <a:lstStyle/>
          <a:p>
            <a:pPr marL="285750" lvl="0" indent="-285750">
              <a:buFont typeface="Wingdings" panose="05000000000000000000" pitchFamily="2" charset="2"/>
              <a:buChar char="ü"/>
            </a:pPr>
            <a:r>
              <a:rPr lang="tr-TR" dirty="0" smtClean="0"/>
              <a:t>   Çözümleme                   </a:t>
            </a:r>
            <a:endParaRPr lang="tr-TR" dirty="0"/>
          </a:p>
        </p:txBody>
      </p:sp>
      <p:sp>
        <p:nvSpPr>
          <p:cNvPr id="16" name="Dikdörtgen 15"/>
          <p:cNvSpPr/>
          <p:nvPr/>
        </p:nvSpPr>
        <p:spPr>
          <a:xfrm>
            <a:off x="1311545" y="3597513"/>
            <a:ext cx="2716449" cy="369332"/>
          </a:xfrm>
          <a:prstGeom prst="rect">
            <a:avLst/>
          </a:prstGeom>
          <a:solidFill>
            <a:schemeClr val="bg1">
              <a:lumMod val="65000"/>
            </a:schemeClr>
          </a:solidFill>
          <a:ln>
            <a:solidFill>
              <a:schemeClr val="tx2">
                <a:lumMod val="50000"/>
              </a:schemeClr>
            </a:solidFill>
          </a:ln>
        </p:spPr>
        <p:txBody>
          <a:bodyPr wrap="none">
            <a:spAutoFit/>
          </a:bodyPr>
          <a:lstStyle/>
          <a:p>
            <a:pPr marL="285750" indent="-285750">
              <a:buFont typeface="Wingdings" panose="05000000000000000000" pitchFamily="2" charset="2"/>
              <a:buChar char="ü"/>
            </a:pPr>
            <a:r>
              <a:rPr lang="tr-TR" dirty="0" smtClean="0"/>
              <a:t>Konuşmalarını belirtme </a:t>
            </a:r>
            <a:endParaRPr lang="tr-TR" dirty="0"/>
          </a:p>
        </p:txBody>
      </p:sp>
    </p:spTree>
    <p:extLst>
      <p:ext uri="{BB962C8B-B14F-4D97-AF65-F5344CB8AC3E}">
        <p14:creationId xmlns:p14="http://schemas.microsoft.com/office/powerpoint/2010/main" val="3137726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atay Kaydırma 5"/>
          <p:cNvSpPr/>
          <p:nvPr/>
        </p:nvSpPr>
        <p:spPr>
          <a:xfrm>
            <a:off x="179512" y="1457801"/>
            <a:ext cx="8784976" cy="3823960"/>
          </a:xfrm>
          <a:prstGeom prst="horizontalScroll">
            <a:avLst/>
          </a:prstGeom>
          <a:solidFill>
            <a:schemeClr val="accent6">
              <a:lumMod val="20000"/>
              <a:lumOff val="80000"/>
            </a:schemeClr>
          </a:solidFill>
          <a:ln>
            <a:solidFill>
              <a:schemeClr val="bg1">
                <a:lumMod val="50000"/>
              </a:schemeClr>
            </a:solidFill>
          </a:ln>
        </p:spPr>
        <p:txBody>
          <a:bodyPr wrap="square" rtlCol="0" anchor="ctr">
            <a:spAutoFit/>
          </a:bodyPr>
          <a:lstStyle/>
          <a:p>
            <a:pPr fontAlgn="base"/>
            <a:r>
              <a:rPr lang="tr-TR" sz="1600" dirty="0" smtClean="0"/>
              <a:t>        «</a:t>
            </a:r>
            <a:r>
              <a:rPr lang="tr-TR" sz="1400" i="1" dirty="0" smtClean="0"/>
              <a:t>Günlerden </a:t>
            </a:r>
            <a:r>
              <a:rPr lang="tr-TR" sz="1400" i="1" dirty="0"/>
              <a:t>beri kafamı bir adam kaplıyor. </a:t>
            </a:r>
            <a:r>
              <a:rPr lang="tr-TR" sz="1400" i="1" dirty="0" smtClean="0"/>
              <a:t>Köyde </a:t>
            </a:r>
            <a:r>
              <a:rPr lang="tr-TR" sz="1400" i="1" dirty="0"/>
              <a:t>ona, "Kör Mustafa" derlerdi. Bir gözü sola doğru biraz kaymıştı. Sağ tarafının beyazı ile gözkapağı arasına ciğer kırmızısı bir et parçası oturmuştu. Böyle mi doğmuştur? Yoksa çocukken bir şey mi batmıştır?.. Bu arızalı göz, öteki gözde daha parlaktır, daha siyah, daha canlı, daha zekidir. Bana bir kamburu hatırlatıyor bu göz; tuhaf değil mi? Bir kambur insan çirkindir ama, bütün kamburlar iyi yürekli, sevimli insanlardır. Arkadaş canlısıdırlar, şendirler. Ne severim kamburları</a:t>
            </a:r>
            <a:r>
              <a:rPr lang="tr-TR" sz="1400" i="1" dirty="0" smtClean="0"/>
              <a:t>!</a:t>
            </a:r>
          </a:p>
          <a:p>
            <a:pPr fontAlgn="base"/>
            <a:r>
              <a:rPr lang="tr-TR" sz="1400" i="1" dirty="0"/>
              <a:t/>
            </a:r>
            <a:br>
              <a:rPr lang="tr-TR" sz="1400" i="1" dirty="0"/>
            </a:br>
            <a:r>
              <a:rPr lang="tr-TR" sz="1400" i="1" dirty="0" smtClean="0"/>
              <a:t>         İşte </a:t>
            </a:r>
            <a:r>
              <a:rPr lang="tr-TR" sz="1400" i="1" dirty="0"/>
              <a:t>Kör Mustafa '</a:t>
            </a:r>
            <a:r>
              <a:rPr lang="tr-TR" sz="1400" i="1" dirty="0" err="1"/>
              <a:t>nın</a:t>
            </a:r>
            <a:r>
              <a:rPr lang="tr-TR" sz="1400" i="1" dirty="0"/>
              <a:t> bu gözü de bir kambur insanın ruh hâletini içine sindirmiş, şıkır </a:t>
            </a:r>
            <a:r>
              <a:rPr lang="tr-TR" sz="1400" i="1" dirty="0" err="1"/>
              <a:t>şıkır</a:t>
            </a:r>
            <a:r>
              <a:rPr lang="tr-TR" sz="1400" i="1" dirty="0"/>
              <a:t>, pırıl </a:t>
            </a:r>
            <a:r>
              <a:rPr lang="tr-TR" sz="1400" i="1" dirty="0" err="1"/>
              <a:t>pırıl</a:t>
            </a:r>
            <a:r>
              <a:rPr lang="tr-TR" sz="1400" i="1" dirty="0"/>
              <a:t>, sevimli, çapkın, canlı bir gözdür. Öteki doğru dürüst göz, onun yanında, mahcup, sönük, tatsız tuzsuz, pek de kibirlidir</a:t>
            </a:r>
            <a:r>
              <a:rPr lang="tr-TR" sz="1400" i="1" dirty="0" smtClean="0"/>
              <a:t>.</a:t>
            </a:r>
          </a:p>
          <a:p>
            <a:pPr fontAlgn="base">
              <a:spcAft>
                <a:spcPts val="600"/>
              </a:spcAft>
            </a:pPr>
            <a:r>
              <a:rPr lang="tr-TR" sz="1600" i="1" dirty="0" smtClean="0"/>
              <a:t>         Kör </a:t>
            </a:r>
            <a:r>
              <a:rPr lang="tr-TR" sz="1600" i="1" dirty="0"/>
              <a:t>Mustafa bahçelerde çalışır, gündeliğe gider, sarnıç sıvar, dam aktarır, kuyu kazar</a:t>
            </a:r>
            <a:r>
              <a:rPr lang="tr-TR" sz="1600" i="1" dirty="0" smtClean="0"/>
              <a:t>...»</a:t>
            </a:r>
            <a:r>
              <a:rPr lang="tr-TR" sz="1600" i="1" dirty="0"/>
              <a:t/>
            </a:r>
            <a:br>
              <a:rPr lang="tr-TR" sz="1600" i="1" dirty="0"/>
            </a:br>
            <a:r>
              <a:rPr lang="tr-TR" sz="1600" b="1" dirty="0"/>
              <a:t>Karanfiller ve </a:t>
            </a:r>
            <a:r>
              <a:rPr lang="tr-TR" sz="1600" b="1" dirty="0" err="1"/>
              <a:t>Dometes</a:t>
            </a:r>
            <a:r>
              <a:rPr lang="tr-TR" sz="1600" b="1" dirty="0"/>
              <a:t> Suyu - Sait Faik Abasıyanık</a:t>
            </a:r>
            <a:endParaRPr lang="tr-TR" sz="1600" dirty="0"/>
          </a:p>
          <a:p>
            <a:pPr fontAlgn="base"/>
            <a:endParaRPr lang="tr-TR" sz="1600" dirty="0"/>
          </a:p>
        </p:txBody>
      </p:sp>
      <p:sp>
        <p:nvSpPr>
          <p:cNvPr id="8" name="Dikdörtgen 7"/>
          <p:cNvSpPr/>
          <p:nvPr/>
        </p:nvSpPr>
        <p:spPr>
          <a:xfrm>
            <a:off x="683568" y="632609"/>
            <a:ext cx="888385" cy="369332"/>
          </a:xfrm>
          <a:prstGeom prst="rect">
            <a:avLst/>
          </a:prstGeom>
        </p:spPr>
        <p:txBody>
          <a:bodyPr wrap="none">
            <a:spAutoFit/>
          </a:bodyPr>
          <a:lstStyle/>
          <a:p>
            <a:r>
              <a:rPr lang="tr-TR" b="1" dirty="0">
                <a:solidFill>
                  <a:srgbClr val="FF0000"/>
                </a:solidFill>
                <a:ea typeface="Times New Roman" panose="02020603050405020304" pitchFamily="18" charset="0"/>
                <a:cs typeface="Times New Roman" panose="02020603050405020304" pitchFamily="18" charset="0"/>
              </a:rPr>
              <a:t>Örnek: </a:t>
            </a:r>
            <a:endParaRPr lang="tr-TR" b="1" dirty="0">
              <a:solidFill>
                <a:srgbClr val="FF0000"/>
              </a:solidFill>
            </a:endParaRPr>
          </a:p>
        </p:txBody>
      </p:sp>
      <p:sp>
        <p:nvSpPr>
          <p:cNvPr id="9" name="Metin Yer Tutucusu 2"/>
          <p:cNvSpPr>
            <a:spLocks noGrp="1"/>
          </p:cNvSpPr>
          <p:nvPr>
            <p:ph type="body" sz="quarter" idx="13"/>
          </p:nvPr>
        </p:nvSpPr>
        <p:spPr>
          <a:xfrm>
            <a:off x="179512" y="121196"/>
            <a:ext cx="5977408" cy="288106"/>
          </a:xfrm>
        </p:spPr>
        <p:txBody>
          <a:bodyPr/>
          <a:lstStyle/>
          <a:p>
            <a:r>
              <a:rPr lang="tr-TR" dirty="0" err="1"/>
              <a:t>Öyküleyici</a:t>
            </a:r>
            <a:r>
              <a:rPr lang="tr-TR" dirty="0"/>
              <a:t>, </a:t>
            </a:r>
            <a:r>
              <a:rPr lang="tr-TR" dirty="0" smtClean="0"/>
              <a:t>Betimleyici Metin </a:t>
            </a:r>
            <a:r>
              <a:rPr lang="tr-TR" dirty="0"/>
              <a:t>Yazma</a:t>
            </a:r>
            <a:endParaRPr lang="en-US" dirty="0"/>
          </a:p>
          <a:p>
            <a:endParaRPr lang="tr-TR" dirty="0"/>
          </a:p>
        </p:txBody>
      </p:sp>
    </p:spTree>
    <p:extLst>
      <p:ext uri="{BB962C8B-B14F-4D97-AF65-F5344CB8AC3E}">
        <p14:creationId xmlns:p14="http://schemas.microsoft.com/office/powerpoint/2010/main" val="2750276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1"/>
          </p:nvPr>
        </p:nvSpPr>
        <p:spPr>
          <a:xfrm>
            <a:off x="1547664" y="1957400"/>
            <a:ext cx="6347048" cy="1800200"/>
          </a:xfrm>
          <a:solidFill>
            <a:schemeClr val="accent6">
              <a:lumMod val="20000"/>
              <a:lumOff val="80000"/>
            </a:schemeClr>
          </a:solidFill>
          <a:ln>
            <a:solidFill>
              <a:schemeClr val="accent6">
                <a:lumMod val="50000"/>
              </a:schemeClr>
            </a:solidFill>
          </a:ln>
        </p:spPr>
        <p:txBody>
          <a:bodyPr/>
          <a:lstStyle/>
          <a:p>
            <a:pPr marL="0" indent="0" algn="ctr">
              <a:buNone/>
            </a:pPr>
            <a:endParaRPr lang="tr-TR" dirty="0" smtClean="0">
              <a:solidFill>
                <a:srgbClr val="C00000"/>
              </a:solidFill>
              <a:latin typeface="Algerian" panose="04020705040A02060702" pitchFamily="82" charset="0"/>
            </a:endParaRPr>
          </a:p>
          <a:p>
            <a:pPr marL="0" indent="0" algn="ctr">
              <a:buNone/>
            </a:pPr>
            <a:r>
              <a:rPr lang="tr-TR" dirty="0" smtClean="0">
                <a:solidFill>
                  <a:srgbClr val="C00000"/>
                </a:solidFill>
                <a:latin typeface="Algerian" panose="04020705040A02060702" pitchFamily="82" charset="0"/>
              </a:rPr>
              <a:t>ÖYKÜLEYİCİ </a:t>
            </a:r>
            <a:r>
              <a:rPr lang="tr-TR" dirty="0" err="1" smtClean="0">
                <a:solidFill>
                  <a:srgbClr val="C00000"/>
                </a:solidFill>
                <a:latin typeface="Algerian" panose="04020705040A02060702" pitchFamily="82" charset="0"/>
              </a:rPr>
              <a:t>metİn</a:t>
            </a:r>
            <a:r>
              <a:rPr lang="tr-TR" dirty="0" smtClean="0">
                <a:solidFill>
                  <a:srgbClr val="C00000"/>
                </a:solidFill>
                <a:latin typeface="Algerian" panose="04020705040A02060702" pitchFamily="82" charset="0"/>
              </a:rPr>
              <a:t> </a:t>
            </a:r>
            <a:r>
              <a:rPr lang="tr-TR" dirty="0">
                <a:solidFill>
                  <a:srgbClr val="C00000"/>
                </a:solidFill>
                <a:latin typeface="Algerian" panose="04020705040A02060702" pitchFamily="82" charset="0"/>
              </a:rPr>
              <a:t>yazma</a:t>
            </a:r>
          </a:p>
        </p:txBody>
      </p:sp>
      <p:pic>
        <p:nvPicPr>
          <p:cNvPr id="6" name="Resim 5" descr="El çizilmiş suluboya illüstrasyon mürekkep şişesi, tüy, çiçek dal ve kahve ile eski kitapların bir yığını. Antika objeler. - Royalty-free Açık Stock Illustr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548" y="3757600"/>
            <a:ext cx="2590800" cy="1813560"/>
          </a:xfrm>
          <a:prstGeom prst="rect">
            <a:avLst/>
          </a:prstGeom>
          <a:noFill/>
          <a:ln>
            <a:noFill/>
          </a:ln>
        </p:spPr>
      </p:pic>
      <p:pic>
        <p:nvPicPr>
          <p:cNvPr id="7" name="Resim 6" descr="Kaydırma mürekkep kalemle. - Royalty-free Hayvan kılı Vector 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970" y="3705226"/>
            <a:ext cx="2508250" cy="1876425"/>
          </a:xfrm>
          <a:prstGeom prst="rect">
            <a:avLst/>
          </a:prstGeom>
          <a:noFill/>
          <a:ln>
            <a:noFill/>
          </a:ln>
        </p:spPr>
      </p:pic>
      <p:sp>
        <p:nvSpPr>
          <p:cNvPr id="8"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Tree>
    <p:extLst>
      <p:ext uri="{BB962C8B-B14F-4D97-AF65-F5344CB8AC3E}">
        <p14:creationId xmlns:p14="http://schemas.microsoft.com/office/powerpoint/2010/main" val="3996851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sz="half" idx="1"/>
          </p:nvPr>
        </p:nvSpPr>
        <p:spPr>
          <a:xfrm>
            <a:off x="611560" y="1633364"/>
            <a:ext cx="8291264" cy="2585323"/>
          </a:xfrm>
          <a:prstGeom prst="rect">
            <a:avLst/>
          </a:prstGeom>
          <a:solidFill>
            <a:schemeClr val="bg1">
              <a:lumMod val="95000"/>
            </a:schemeClr>
          </a:solidFill>
          <a:ln>
            <a:solidFill>
              <a:schemeClr val="accent1"/>
            </a:solidFill>
          </a:ln>
        </p:spPr>
        <p:txBody>
          <a:bodyPr wrap="square">
            <a:spAutoFit/>
          </a:bodyPr>
          <a:lstStyle/>
          <a:p>
            <a:pPr>
              <a:lnSpc>
                <a:spcPct val="150000"/>
              </a:lnSpc>
              <a:spcBef>
                <a:spcPts val="0"/>
              </a:spcBef>
              <a:buFont typeface="Wingdings" panose="05000000000000000000" pitchFamily="2" charset="2"/>
              <a:buChar char="Ø"/>
            </a:pPr>
            <a:r>
              <a:rPr lang="tr-TR" sz="1800" dirty="0"/>
              <a:t>Sait </a:t>
            </a:r>
            <a:r>
              <a:rPr lang="tr-TR" sz="1800" dirty="0" smtClean="0"/>
              <a:t>Faik’ten </a:t>
            </a:r>
            <a:r>
              <a:rPr lang="tr-TR" sz="1800" dirty="0"/>
              <a:t>alınan bu örnekte hikaye </a:t>
            </a:r>
            <a:r>
              <a:rPr lang="tr-TR" sz="1800" dirty="0" smtClean="0"/>
              <a:t>kahramanı </a:t>
            </a:r>
            <a:r>
              <a:rPr lang="tr-TR" sz="1800" dirty="0"/>
              <a:t>Mustafa’nın fiziksel ve ruhsal </a:t>
            </a:r>
            <a:r>
              <a:rPr lang="tr-TR" sz="1800" dirty="0" smtClean="0"/>
              <a:t>portresinin </a:t>
            </a:r>
            <a:r>
              <a:rPr lang="tr-TR" sz="1800" dirty="0"/>
              <a:t>birlikte verildiğini görüyoruz. </a:t>
            </a:r>
            <a:r>
              <a:rPr lang="tr-TR" sz="1800" dirty="0" smtClean="0"/>
              <a:t>Kişi tanıtımı olay örgüsünün gerektirdiği ölçüde verilmeye çalışılmıştır. </a:t>
            </a:r>
          </a:p>
          <a:p>
            <a:pPr>
              <a:lnSpc>
                <a:spcPct val="150000"/>
              </a:lnSpc>
              <a:spcBef>
                <a:spcPts val="0"/>
              </a:spcBef>
              <a:buFont typeface="Wingdings" panose="05000000000000000000" pitchFamily="2" charset="2"/>
              <a:buChar char="Ø"/>
            </a:pPr>
            <a:r>
              <a:rPr lang="tr-TR" sz="1800" dirty="0" smtClean="0"/>
              <a:t>Romanlarda kişilerin tanıtımı oldukça ayrıntılı verilirken hikaye türlerinde detaylara inilmeden öykünün kurgusunun gerektirdiği ve okuyucunun merakını giderecek kadarıyla verilir.</a:t>
            </a:r>
            <a:endParaRPr lang="tr-TR" sz="1800" dirty="0"/>
          </a:p>
        </p:txBody>
      </p:sp>
      <p:sp>
        <p:nvSpPr>
          <p:cNvPr id="7" name="Metin Yer Tutucusu 2"/>
          <p:cNvSpPr>
            <a:spLocks noGrp="1"/>
          </p:cNvSpPr>
          <p:nvPr>
            <p:ph type="body" sz="quarter" idx="13"/>
          </p:nvPr>
        </p:nvSpPr>
        <p:spPr/>
        <p:txBody>
          <a:bodyPr/>
          <a:lstStyle/>
          <a:p>
            <a:r>
              <a:rPr lang="tr-TR" dirty="0" err="1"/>
              <a:t>Öyküleyici</a:t>
            </a:r>
            <a:r>
              <a:rPr lang="tr-TR" dirty="0"/>
              <a:t>, </a:t>
            </a:r>
            <a:r>
              <a:rPr lang="tr-TR" dirty="0" smtClean="0"/>
              <a:t>Betimleyici Edici </a:t>
            </a:r>
            <a:r>
              <a:rPr lang="tr-TR" dirty="0"/>
              <a:t>Metin Yazma</a:t>
            </a:r>
            <a:endParaRPr lang="en-US" dirty="0"/>
          </a:p>
          <a:p>
            <a:endParaRPr lang="tr-TR" dirty="0"/>
          </a:p>
        </p:txBody>
      </p:sp>
    </p:spTree>
    <p:extLst>
      <p:ext uri="{BB962C8B-B14F-4D97-AF65-F5344CB8AC3E}">
        <p14:creationId xmlns:p14="http://schemas.microsoft.com/office/powerpoint/2010/main" val="3349254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616" y="634875"/>
            <a:ext cx="6229200" cy="432048"/>
          </a:xfrm>
        </p:spPr>
        <p:txBody>
          <a:bodyPr/>
          <a:lstStyle/>
          <a:p>
            <a:r>
              <a:rPr lang="tr-TR" dirty="0"/>
              <a:t>Öyküleme Örüntüsü</a:t>
            </a:r>
            <a:br>
              <a:rPr lang="tr-TR" dirty="0"/>
            </a:br>
            <a:endParaRPr lang="tr-TR" dirty="0"/>
          </a:p>
        </p:txBody>
      </p:sp>
      <p:sp>
        <p:nvSpPr>
          <p:cNvPr id="4" name="İçerik Yer Tutucusu 3"/>
          <p:cNvSpPr>
            <a:spLocks noGrp="1"/>
          </p:cNvSpPr>
          <p:nvPr>
            <p:ph sz="half" idx="1"/>
          </p:nvPr>
        </p:nvSpPr>
        <p:spPr>
          <a:xfrm>
            <a:off x="719572" y="1209890"/>
            <a:ext cx="7704856" cy="867949"/>
          </a:xfrm>
          <a:solidFill>
            <a:schemeClr val="bg1">
              <a:lumMod val="75000"/>
            </a:schemeClr>
          </a:solidFill>
        </p:spPr>
        <p:txBody>
          <a:bodyPr/>
          <a:lstStyle/>
          <a:p>
            <a:pPr>
              <a:buFont typeface="Wingdings" panose="05000000000000000000" pitchFamily="2" charset="2"/>
              <a:buChar char="q"/>
            </a:pPr>
            <a:r>
              <a:rPr lang="tr-TR" sz="1800" b="1" dirty="0"/>
              <a:t>Öykülemede «serim- düğüm- çözüm»  dediğimiz bir yapı bulunur ve bu yapı metnin örüntüsünü oluşturur</a:t>
            </a:r>
            <a:r>
              <a:rPr lang="tr-TR" b="1" dirty="0"/>
              <a:t>.</a:t>
            </a:r>
          </a:p>
          <a:p>
            <a:pPr marL="0" indent="0">
              <a:buNone/>
            </a:pPr>
            <a:endParaRPr lang="tr-TR" dirty="0"/>
          </a:p>
          <a:p>
            <a:endParaRPr lang="tr-TR" dirty="0"/>
          </a:p>
        </p:txBody>
      </p:sp>
      <p:sp>
        <p:nvSpPr>
          <p:cNvPr id="6" name="Dikdörtgen 5"/>
          <p:cNvSpPr/>
          <p:nvPr/>
        </p:nvSpPr>
        <p:spPr>
          <a:xfrm>
            <a:off x="323528" y="2641476"/>
            <a:ext cx="8496944" cy="2831544"/>
          </a:xfrm>
          <a:prstGeom prst="rect">
            <a:avLst/>
          </a:prstGeom>
          <a:solidFill>
            <a:schemeClr val="bg1">
              <a:lumMod val="95000"/>
            </a:schemeClr>
          </a:solidFill>
          <a:ln>
            <a:solidFill>
              <a:schemeClr val="bg1">
                <a:lumMod val="50000"/>
              </a:schemeClr>
            </a:solidFill>
          </a:ln>
        </p:spPr>
        <p:txBody>
          <a:bodyPr wrap="square">
            <a:spAutoFit/>
          </a:bodyPr>
          <a:lstStyle/>
          <a:p>
            <a:pPr marL="285750" indent="-285750" algn="just" fontAlgn="base">
              <a:spcAft>
                <a:spcPts val="0"/>
              </a:spcAft>
              <a:buFont typeface="Wingdings" panose="05000000000000000000" pitchFamily="2" charset="2"/>
              <a:buChar char="Ø"/>
            </a:pPr>
            <a:r>
              <a:rPr lang="tr-TR" dirty="0">
                <a:ea typeface="Times New Roman" panose="02020603050405020304" pitchFamily="18" charset="0"/>
                <a:cs typeface="Times New Roman" panose="02020603050405020304" pitchFamily="18" charset="0"/>
              </a:rPr>
              <a:t>Her eylemin bir doğuş kaynağı vardır. Bu kaynak, </a:t>
            </a:r>
            <a:r>
              <a:rPr lang="tr-TR" dirty="0" smtClean="0">
                <a:ea typeface="Times New Roman" panose="02020603050405020304" pitchFamily="18" charset="0"/>
                <a:cs typeface="Times New Roman" panose="02020603050405020304" pitchFamily="18" charset="0"/>
              </a:rPr>
              <a:t>bir </a:t>
            </a:r>
            <a:r>
              <a:rPr lang="tr-TR" dirty="0">
                <a:ea typeface="Times New Roman" panose="02020603050405020304" pitchFamily="18" charset="0"/>
                <a:cs typeface="Times New Roman" panose="02020603050405020304" pitchFamily="18" charset="0"/>
              </a:rPr>
              <a:t>durum, bir özlem, bir tutku ve bir saplantı olabilir. Öykülemeye kaynaklık edecek bu durumların gelişmeye ve geliştirilmeye uygun olması gerekir. Bu yönden </a:t>
            </a:r>
            <a:r>
              <a:rPr lang="tr-TR" dirty="0" smtClean="0">
                <a:ea typeface="Times New Roman" panose="02020603050405020304" pitchFamily="18" charset="0"/>
                <a:cs typeface="Times New Roman" panose="02020603050405020304" pitchFamily="18" charset="0"/>
              </a:rPr>
              <a:t>başlangıç yani serim bölümü, </a:t>
            </a:r>
            <a:r>
              <a:rPr lang="tr-TR" dirty="0">
                <a:ea typeface="Times New Roman" panose="02020603050405020304" pitchFamily="18" charset="0"/>
                <a:cs typeface="Times New Roman" panose="02020603050405020304" pitchFamily="18" charset="0"/>
              </a:rPr>
              <a:t>geliştirici olmalıdır</a:t>
            </a:r>
            <a:r>
              <a:rPr lang="tr-TR" dirty="0" smtClean="0">
                <a:ea typeface="Times New Roman" panose="02020603050405020304" pitchFamily="18" charset="0"/>
                <a:cs typeface="Times New Roman" panose="02020603050405020304" pitchFamily="18" charset="0"/>
              </a:rPr>
              <a:t>.</a:t>
            </a:r>
          </a:p>
          <a:p>
            <a:pPr marL="285750" indent="-285750" algn="just" fontAlgn="base">
              <a:spcAft>
                <a:spcPts val="0"/>
              </a:spcAft>
              <a:buFont typeface="Wingdings" panose="05000000000000000000" pitchFamily="2" charset="2"/>
              <a:buChar char="Ø"/>
            </a:pPr>
            <a:r>
              <a:rPr lang="tr-TR" dirty="0"/>
              <a:t>Öykülemeye kaynaklık edecek durum, tek yönlü, yalın ya da çok yönlü, karışık, girişik olabilir. Bu, öykülemeyi etkilemez. </a:t>
            </a:r>
            <a:endParaRPr lang="tr-TR" dirty="0" smtClean="0"/>
          </a:p>
          <a:p>
            <a:pPr marL="285750" indent="-285750" algn="just" fontAlgn="base">
              <a:spcAft>
                <a:spcPts val="0"/>
              </a:spcAft>
              <a:buFont typeface="Wingdings" panose="05000000000000000000" pitchFamily="2" charset="2"/>
              <a:buChar char="Ø"/>
            </a:pPr>
            <a:r>
              <a:rPr lang="tr-TR" dirty="0"/>
              <a:t>Örneğin, </a:t>
            </a:r>
            <a:r>
              <a:rPr lang="tr-TR" dirty="0" smtClean="0"/>
              <a:t>hikayelerde </a:t>
            </a:r>
            <a:r>
              <a:rPr lang="tr-TR" dirty="0"/>
              <a:t>eylem tek </a:t>
            </a:r>
            <a:r>
              <a:rPr lang="tr-TR" dirty="0" smtClean="0"/>
              <a:t>yönlü ve yalındır. Romanlarda ise durumun </a:t>
            </a:r>
            <a:r>
              <a:rPr lang="tr-TR" dirty="0"/>
              <a:t>kapsadığı ögeler çok çeşitlidir, </a:t>
            </a:r>
            <a:r>
              <a:rPr lang="tr-TR" dirty="0" smtClean="0"/>
              <a:t>çok </a:t>
            </a:r>
            <a:r>
              <a:rPr lang="tr-TR" dirty="0"/>
              <a:t>daha karışık, girişik </a:t>
            </a:r>
            <a:r>
              <a:rPr lang="tr-TR" dirty="0" smtClean="0"/>
              <a:t>bir yapıya sahiptir.</a:t>
            </a:r>
          </a:p>
          <a:p>
            <a:pPr marL="285750" indent="-285750" algn="just" fontAlgn="base">
              <a:spcAft>
                <a:spcPts val="0"/>
              </a:spcAft>
              <a:buFont typeface="Wingdings" panose="05000000000000000000" pitchFamily="2" charset="2"/>
              <a:buChar char="Ø"/>
            </a:pPr>
            <a:endParaRPr lang="tr-TR" dirty="0" smtClean="0"/>
          </a:p>
          <a:p>
            <a:pPr marL="285750" indent="-285750" algn="just" fontAlgn="base">
              <a:spcAft>
                <a:spcPts val="0"/>
              </a:spcAft>
              <a:buFont typeface="Wingdings" panose="05000000000000000000" pitchFamily="2" charset="2"/>
              <a:buChar char="Ø"/>
            </a:pPr>
            <a:endParaRPr lang="tr-TR" sz="1600" dirty="0">
              <a:effectLst/>
              <a:ea typeface="Calibri" panose="020F0502020204030204" pitchFamily="34" charset="0"/>
              <a:cs typeface="Times New Roman" panose="02020603050405020304" pitchFamily="18" charset="0"/>
            </a:endParaRPr>
          </a:p>
        </p:txBody>
      </p:sp>
      <p:sp>
        <p:nvSpPr>
          <p:cNvPr id="7" name="Dikdörtgen 6"/>
          <p:cNvSpPr/>
          <p:nvPr/>
        </p:nvSpPr>
        <p:spPr>
          <a:xfrm>
            <a:off x="2195736" y="2077839"/>
            <a:ext cx="3198311" cy="369332"/>
          </a:xfrm>
          <a:prstGeom prst="rect">
            <a:avLst/>
          </a:prstGeom>
          <a:solidFill>
            <a:schemeClr val="bg1">
              <a:lumMod val="75000"/>
            </a:schemeClr>
          </a:solidFill>
          <a:ln>
            <a:solidFill>
              <a:schemeClr val="bg1">
                <a:lumMod val="50000"/>
              </a:schemeClr>
            </a:solidFill>
          </a:ln>
        </p:spPr>
        <p:txBody>
          <a:bodyPr wrap="none">
            <a:spAutoFit/>
          </a:bodyPr>
          <a:lstStyle/>
          <a:p>
            <a:pPr marL="285750" indent="-285750">
              <a:buFont typeface="Wingdings" panose="05000000000000000000" pitchFamily="2" charset="2"/>
              <a:buChar char="q"/>
            </a:pPr>
            <a:r>
              <a:rPr lang="tr-TR" b="1" dirty="0">
                <a:solidFill>
                  <a:srgbClr val="C00000"/>
                </a:solidFill>
                <a:latin typeface="Times New Roman" panose="02020603050405020304" pitchFamily="18" charset="0"/>
                <a:ea typeface="Times New Roman" panose="02020603050405020304" pitchFamily="18" charset="0"/>
              </a:rPr>
              <a:t>Serim (Başlangıç</a:t>
            </a:r>
            <a:r>
              <a:rPr lang="tr-TR" b="1" dirty="0" smtClean="0">
                <a:solidFill>
                  <a:srgbClr val="C00000"/>
                </a:solidFill>
                <a:latin typeface="Times New Roman" panose="02020603050405020304" pitchFamily="18" charset="0"/>
                <a:ea typeface="Times New Roman" panose="02020603050405020304" pitchFamily="18" charset="0"/>
              </a:rPr>
              <a:t>) Bölümü:</a:t>
            </a:r>
            <a:r>
              <a:rPr lang="tr-TR" dirty="0">
                <a:solidFill>
                  <a:srgbClr val="C00000"/>
                </a:solidFill>
                <a:latin typeface="Times New Roman" panose="02020603050405020304" pitchFamily="18" charset="0"/>
                <a:ea typeface="Times New Roman" panose="02020603050405020304" pitchFamily="18" charset="0"/>
              </a:rPr>
              <a:t> </a:t>
            </a:r>
            <a:endParaRPr lang="tr-TR" dirty="0">
              <a:solidFill>
                <a:srgbClr val="C00000"/>
              </a:solidFill>
            </a:endParaRPr>
          </a:p>
        </p:txBody>
      </p:sp>
      <p:sp>
        <p:nvSpPr>
          <p:cNvPr id="8" name="Metin Yer Tutucusu 2"/>
          <p:cNvSpPr>
            <a:spLocks noGrp="1"/>
          </p:cNvSpPr>
          <p:nvPr>
            <p:ph type="body" sz="quarter" idx="13"/>
          </p:nvPr>
        </p:nvSpPr>
        <p:spPr/>
        <p:txBody>
          <a:bodyPr/>
          <a:lstStyle/>
          <a:p>
            <a:r>
              <a:rPr lang="tr-TR" dirty="0" err="1"/>
              <a:t>Öyküleyici</a:t>
            </a:r>
            <a:r>
              <a:rPr lang="tr-TR" dirty="0"/>
              <a:t>, </a:t>
            </a:r>
            <a:r>
              <a:rPr lang="tr-TR" dirty="0" smtClean="0"/>
              <a:t>Betimleyici Metin </a:t>
            </a:r>
            <a:r>
              <a:rPr lang="tr-TR" dirty="0"/>
              <a:t>Yazma</a:t>
            </a:r>
            <a:endParaRPr lang="en-US" dirty="0"/>
          </a:p>
          <a:p>
            <a:endParaRPr lang="tr-TR" dirty="0"/>
          </a:p>
        </p:txBody>
      </p:sp>
    </p:spTree>
    <p:extLst>
      <p:ext uri="{BB962C8B-B14F-4D97-AF65-F5344CB8AC3E}">
        <p14:creationId xmlns:p14="http://schemas.microsoft.com/office/powerpoint/2010/main" val="2659659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39198" y="1705372"/>
            <a:ext cx="8465604" cy="3647152"/>
          </a:xfrm>
          <a:prstGeom prst="rect">
            <a:avLst/>
          </a:prstGeom>
          <a:solidFill>
            <a:schemeClr val="bg1">
              <a:lumMod val="95000"/>
            </a:schemeClr>
          </a:solidFill>
          <a:ln>
            <a:solidFill>
              <a:schemeClr val="bg1">
                <a:lumMod val="50000"/>
              </a:schemeClr>
            </a:solidFill>
          </a:ln>
        </p:spPr>
        <p:txBody>
          <a:bodyPr wrap="square">
            <a:spAutoFit/>
          </a:bodyPr>
          <a:lstStyle/>
          <a:p>
            <a:pPr marL="285750" indent="-285750" algn="just" fontAlgn="base">
              <a:lnSpc>
                <a:spcPct val="150000"/>
              </a:lnSpc>
              <a:spcAft>
                <a:spcPts val="600"/>
              </a:spcAft>
              <a:buFont typeface="Wingdings" panose="05000000000000000000" pitchFamily="2" charset="2"/>
              <a:buChar char="Ø"/>
            </a:pPr>
            <a:r>
              <a:rPr lang="tr-TR" b="1" dirty="0"/>
              <a:t>Y</a:t>
            </a:r>
            <a:r>
              <a:rPr lang="tr-TR" b="1" dirty="0" smtClean="0"/>
              <a:t>apılacak öykülemede önemli olan</a:t>
            </a:r>
            <a:r>
              <a:rPr lang="tr-TR" b="1" dirty="0"/>
              <a:t> </a:t>
            </a:r>
            <a:r>
              <a:rPr lang="tr-TR" b="1" dirty="0" smtClean="0"/>
              <a:t>şey, </a:t>
            </a:r>
            <a:r>
              <a:rPr lang="tr-TR" b="1" dirty="0"/>
              <a:t>durumu açık seçik bir biçimde ortaya koymaktır. </a:t>
            </a:r>
            <a:endParaRPr lang="tr-TR" dirty="0" smtClean="0">
              <a:ea typeface="Times New Roman" panose="02020603050405020304" pitchFamily="18" charset="0"/>
              <a:cs typeface="Times New Roman" panose="02020603050405020304" pitchFamily="18" charset="0"/>
            </a:endParaRPr>
          </a:p>
          <a:p>
            <a:pPr marL="285750" indent="-285750" algn="just" fontAlgn="base">
              <a:lnSpc>
                <a:spcPct val="150000"/>
              </a:lnSpc>
              <a:spcAft>
                <a:spcPts val="600"/>
              </a:spcAft>
              <a:buFont typeface="Wingdings" panose="05000000000000000000" pitchFamily="2" charset="2"/>
              <a:buChar char="Ø"/>
            </a:pPr>
            <a:r>
              <a:rPr lang="tr-TR" dirty="0" smtClean="0">
                <a:ea typeface="Times New Roman" panose="02020603050405020304" pitchFamily="18" charset="0"/>
                <a:cs typeface="Times New Roman" panose="02020603050405020304" pitchFamily="18" charset="0"/>
              </a:rPr>
              <a:t>İşte serim bölümünde bu </a:t>
            </a:r>
            <a:r>
              <a:rPr lang="tr-TR" dirty="0">
                <a:ea typeface="Times New Roman" panose="02020603050405020304" pitchFamily="18" charset="0"/>
                <a:cs typeface="Times New Roman" panose="02020603050405020304" pitchFamily="18" charset="0"/>
              </a:rPr>
              <a:t>olgular arasındaki </a:t>
            </a:r>
            <a:r>
              <a:rPr lang="tr-TR" dirty="0" smtClean="0">
                <a:ea typeface="Times New Roman" panose="02020603050405020304" pitchFamily="18" charset="0"/>
                <a:cs typeface="Times New Roman" panose="02020603050405020304" pitchFamily="18" charset="0"/>
              </a:rPr>
              <a:t>ilintiler okuyucuya sezdirilecek nitelikte olmalı, </a:t>
            </a:r>
            <a:r>
              <a:rPr lang="tr-TR" dirty="0">
                <a:ea typeface="Times New Roman" panose="02020603050405020304" pitchFamily="18" charset="0"/>
                <a:cs typeface="Times New Roman" panose="02020603050405020304" pitchFamily="18" charset="0"/>
              </a:rPr>
              <a:t>gelişmeyi heyecanla </a:t>
            </a:r>
            <a:r>
              <a:rPr lang="tr-TR" dirty="0" smtClean="0">
                <a:ea typeface="Times New Roman" panose="02020603050405020304" pitchFamily="18" charset="0"/>
                <a:cs typeface="Times New Roman" panose="02020603050405020304" pitchFamily="18" charset="0"/>
              </a:rPr>
              <a:t>izlemesi sağlanmalıdır. </a:t>
            </a:r>
          </a:p>
          <a:p>
            <a:pPr indent="540385" algn="just" fontAlgn="base">
              <a:lnSpc>
                <a:spcPct val="150000"/>
              </a:lnSpc>
              <a:spcAft>
                <a:spcPts val="600"/>
              </a:spcAft>
            </a:pPr>
            <a:r>
              <a:rPr lang="tr-TR" dirty="0" smtClean="0">
                <a:ea typeface="Times New Roman" panose="02020603050405020304" pitchFamily="18" charset="0"/>
                <a:cs typeface="Times New Roman" panose="02020603050405020304" pitchFamily="18" charset="0"/>
              </a:rPr>
              <a:t>Bunun </a:t>
            </a:r>
            <a:r>
              <a:rPr lang="tr-TR" dirty="0">
                <a:ea typeface="Times New Roman" panose="02020603050405020304" pitchFamily="18" charset="0"/>
                <a:cs typeface="Times New Roman" panose="02020603050405020304" pitchFamily="18" charset="0"/>
              </a:rPr>
              <a:t>için öykülemede </a:t>
            </a:r>
            <a:r>
              <a:rPr lang="tr-TR" dirty="0" smtClean="0">
                <a:ea typeface="Times New Roman" panose="02020603050405020304" pitchFamily="18" charset="0"/>
                <a:cs typeface="Times New Roman" panose="02020603050405020304" pitchFamily="18" charset="0"/>
              </a:rPr>
              <a:t>serim bölümü (başlangıç) kuru </a:t>
            </a:r>
            <a:r>
              <a:rPr lang="tr-TR" dirty="0">
                <a:ea typeface="Times New Roman" panose="02020603050405020304" pitchFamily="18" charset="0"/>
                <a:cs typeface="Times New Roman" panose="02020603050405020304" pitchFamily="18" charset="0"/>
              </a:rPr>
              <a:t>bir </a:t>
            </a:r>
            <a:r>
              <a:rPr lang="tr-TR" dirty="0" smtClean="0">
                <a:ea typeface="Times New Roman" panose="02020603050405020304" pitchFamily="18" charset="0"/>
                <a:cs typeface="Times New Roman" panose="02020603050405020304" pitchFamily="18" charset="0"/>
              </a:rPr>
              <a:t>açıklama şeklinde </a:t>
            </a:r>
            <a:r>
              <a:rPr lang="tr-TR" dirty="0">
                <a:ea typeface="Times New Roman" panose="02020603050405020304" pitchFamily="18" charset="0"/>
                <a:cs typeface="Times New Roman" panose="02020603050405020304" pitchFamily="18" charset="0"/>
              </a:rPr>
              <a:t>değil, gelişme ve sonucu merakla izletecek bir özellikte olmalıdır. </a:t>
            </a:r>
            <a:endParaRPr lang="tr-TR" dirty="0" smtClean="0">
              <a:ea typeface="Times New Roman" panose="02020603050405020304" pitchFamily="18" charset="0"/>
              <a:cs typeface="Times New Roman" panose="02020603050405020304" pitchFamily="18" charset="0"/>
            </a:endParaRPr>
          </a:p>
          <a:p>
            <a:pPr indent="540385" algn="just" fontAlgn="base">
              <a:lnSpc>
                <a:spcPct val="150000"/>
              </a:lnSpc>
              <a:spcAft>
                <a:spcPts val="600"/>
              </a:spcAft>
            </a:pPr>
            <a:r>
              <a:rPr lang="tr-TR" dirty="0" smtClean="0">
                <a:ea typeface="Times New Roman" panose="02020603050405020304" pitchFamily="18" charset="0"/>
                <a:cs typeface="Times New Roman" panose="02020603050405020304" pitchFamily="18" charset="0"/>
              </a:rPr>
              <a:t> Öykülenecek </a:t>
            </a:r>
            <a:r>
              <a:rPr lang="tr-TR" dirty="0">
                <a:ea typeface="Times New Roman" panose="02020603050405020304" pitchFamily="18" charset="0"/>
                <a:cs typeface="Times New Roman" panose="02020603050405020304" pitchFamily="18" charset="0"/>
              </a:rPr>
              <a:t>olgular, ister gerçek yaşamdan seçilmiş, ister tasarlanmış olgular olsun, başlangıçta ilgi ve merak uyandırmalı, okuyucuyu öyküye bağlamalıdır.</a:t>
            </a:r>
            <a:endParaRPr lang="tr-TR" sz="1600" dirty="0">
              <a:effectLst/>
              <a:ea typeface="Calibri" panose="020F0502020204030204" pitchFamily="34" charset="0"/>
              <a:cs typeface="Times New Roman" panose="02020603050405020304" pitchFamily="18" charset="0"/>
            </a:endParaRPr>
          </a:p>
        </p:txBody>
      </p:sp>
      <p:sp>
        <p:nvSpPr>
          <p:cNvPr id="8" name="Dikdörtgen 7"/>
          <p:cNvSpPr/>
          <p:nvPr/>
        </p:nvSpPr>
        <p:spPr>
          <a:xfrm>
            <a:off x="971600" y="1057300"/>
            <a:ext cx="3198311" cy="369332"/>
          </a:xfrm>
          <a:prstGeom prst="rect">
            <a:avLst/>
          </a:prstGeom>
          <a:solidFill>
            <a:schemeClr val="bg1">
              <a:lumMod val="75000"/>
            </a:schemeClr>
          </a:solidFill>
          <a:ln>
            <a:solidFill>
              <a:schemeClr val="bg1">
                <a:lumMod val="50000"/>
              </a:schemeClr>
            </a:solidFill>
          </a:ln>
        </p:spPr>
        <p:txBody>
          <a:bodyPr wrap="none">
            <a:spAutoFit/>
          </a:bodyPr>
          <a:lstStyle/>
          <a:p>
            <a:pPr marL="285750" indent="-285750">
              <a:buFont typeface="Wingdings" panose="05000000000000000000" pitchFamily="2" charset="2"/>
              <a:buChar char="q"/>
            </a:pPr>
            <a:r>
              <a:rPr lang="tr-TR" b="1" dirty="0">
                <a:solidFill>
                  <a:srgbClr val="C00000"/>
                </a:solidFill>
                <a:latin typeface="Times New Roman" panose="02020603050405020304" pitchFamily="18" charset="0"/>
                <a:ea typeface="Times New Roman" panose="02020603050405020304" pitchFamily="18" charset="0"/>
              </a:rPr>
              <a:t>Serim (Başlangıç</a:t>
            </a:r>
            <a:r>
              <a:rPr lang="tr-TR" b="1" dirty="0" smtClean="0">
                <a:solidFill>
                  <a:srgbClr val="C00000"/>
                </a:solidFill>
                <a:latin typeface="Times New Roman" panose="02020603050405020304" pitchFamily="18" charset="0"/>
                <a:ea typeface="Times New Roman" panose="02020603050405020304" pitchFamily="18" charset="0"/>
              </a:rPr>
              <a:t>) Bölümü:</a:t>
            </a:r>
            <a:r>
              <a:rPr lang="tr-TR" dirty="0">
                <a:solidFill>
                  <a:srgbClr val="C00000"/>
                </a:solidFill>
                <a:latin typeface="Times New Roman" panose="02020603050405020304" pitchFamily="18" charset="0"/>
                <a:ea typeface="Times New Roman" panose="02020603050405020304" pitchFamily="18" charset="0"/>
              </a:rPr>
              <a:t> </a:t>
            </a:r>
            <a:endParaRPr lang="tr-TR" dirty="0">
              <a:solidFill>
                <a:srgbClr val="C00000"/>
              </a:solidFill>
            </a:endParaRPr>
          </a:p>
        </p:txBody>
      </p:sp>
      <p:sp>
        <p:nvSpPr>
          <p:cNvPr id="9" name="Metin Yer Tutucusu 2"/>
          <p:cNvSpPr>
            <a:spLocks noGrp="1"/>
          </p:cNvSpPr>
          <p:nvPr>
            <p:ph type="body" sz="quarter" idx="13"/>
          </p:nvPr>
        </p:nvSpPr>
        <p:spPr/>
        <p:txBody>
          <a:bodyPr/>
          <a:lstStyle/>
          <a:p>
            <a:r>
              <a:rPr lang="tr-TR" dirty="0" err="1"/>
              <a:t>Öyküleyici</a:t>
            </a:r>
            <a:r>
              <a:rPr lang="tr-TR" dirty="0"/>
              <a:t>, </a:t>
            </a:r>
            <a:r>
              <a:rPr lang="tr-TR" dirty="0" smtClean="0"/>
              <a:t>Betimleyici Metin </a:t>
            </a:r>
            <a:r>
              <a:rPr lang="tr-TR" dirty="0"/>
              <a:t>Yazma</a:t>
            </a:r>
            <a:endParaRPr lang="en-US" dirty="0"/>
          </a:p>
          <a:p>
            <a:endParaRPr lang="tr-TR" dirty="0"/>
          </a:p>
        </p:txBody>
      </p:sp>
    </p:spTree>
    <p:extLst>
      <p:ext uri="{BB962C8B-B14F-4D97-AF65-F5344CB8AC3E}">
        <p14:creationId xmlns:p14="http://schemas.microsoft.com/office/powerpoint/2010/main" val="669800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sz="half" idx="1"/>
          </p:nvPr>
        </p:nvSpPr>
        <p:spPr>
          <a:xfrm>
            <a:off x="498376" y="1387358"/>
            <a:ext cx="8147248" cy="3001911"/>
          </a:xfrm>
          <a:prstGeom prst="horizontalScroll">
            <a:avLst/>
          </a:prstGeom>
          <a:solidFill>
            <a:schemeClr val="accent6">
              <a:lumMod val="20000"/>
              <a:lumOff val="80000"/>
            </a:schemeClr>
          </a:solidFill>
          <a:ln>
            <a:solidFill>
              <a:schemeClr val="bg1">
                <a:lumMod val="50000"/>
              </a:schemeClr>
            </a:solidFill>
          </a:ln>
        </p:spPr>
        <p:txBody>
          <a:bodyPr wrap="square" rtlCol="0" anchor="ctr">
            <a:spAutoFit/>
          </a:bodyPr>
          <a:lstStyle/>
          <a:p>
            <a:pPr fontAlgn="base"/>
            <a:endParaRPr lang="tr-TR" sz="1600" dirty="0" smtClean="0"/>
          </a:p>
          <a:p>
            <a:pPr marL="0" indent="0">
              <a:buNone/>
            </a:pPr>
            <a:r>
              <a:rPr lang="tr-TR" sz="1600" dirty="0"/>
              <a:t> </a:t>
            </a:r>
            <a:r>
              <a:rPr lang="tr-TR" sz="1600" dirty="0" smtClean="0"/>
              <a:t>      Ağustos </a:t>
            </a:r>
            <a:r>
              <a:rPr lang="tr-TR" sz="1600" dirty="0"/>
              <a:t>Cuma günü. Sicil müdürü Cavit Bey, yemekten sonra minderin üstüne uzanmış, uyumak istiyor ama karasinekler rahat bırakmıyor. Köylülerin duvar diplerine uzanıp yüzlerine birer mendil örterek mışıl mışıl uyudukları gözünün önüne geldi.</a:t>
            </a:r>
          </a:p>
          <a:p>
            <a:pPr marL="0" indent="0">
              <a:buNone/>
            </a:pPr>
            <a:r>
              <a:rPr lang="tr-TR" sz="1600" dirty="0"/>
              <a:t> </a:t>
            </a:r>
            <a:r>
              <a:rPr lang="tr-TR" sz="1600" dirty="0" smtClean="0"/>
              <a:t>   İmrendi</a:t>
            </a:r>
            <a:r>
              <a:rPr lang="tr-TR" sz="1600" dirty="0"/>
              <a:t>. Uzandı, sandalye üzerinde duran ceketinin cebinden beyaz keten mendilini alıp yüzüne örttü, sıkıntılı olmasına aldırmayarak uyku gelecek diye bekledi</a:t>
            </a:r>
            <a:r>
              <a:rPr lang="tr-TR" sz="1600" dirty="0" smtClean="0"/>
              <a:t>.</a:t>
            </a:r>
          </a:p>
          <a:p>
            <a:pPr marL="0" indent="0">
              <a:buNone/>
            </a:pPr>
            <a:r>
              <a:rPr lang="tr-TR" sz="1600" b="1" dirty="0" smtClean="0"/>
              <a:t>Mendil Altında- Memduh Şevket ESENDAL</a:t>
            </a:r>
            <a:endParaRPr lang="tr-TR" sz="1600" b="1" dirty="0"/>
          </a:p>
          <a:p>
            <a:pPr fontAlgn="base"/>
            <a:endParaRPr lang="tr-TR" sz="1600" dirty="0"/>
          </a:p>
        </p:txBody>
      </p:sp>
      <p:sp>
        <p:nvSpPr>
          <p:cNvPr id="8" name="Dikdörtgen 7"/>
          <p:cNvSpPr/>
          <p:nvPr/>
        </p:nvSpPr>
        <p:spPr>
          <a:xfrm>
            <a:off x="827584" y="1325618"/>
            <a:ext cx="1249060" cy="369332"/>
          </a:xfrm>
          <a:prstGeom prst="rect">
            <a:avLst/>
          </a:prstGeom>
          <a:solidFill>
            <a:schemeClr val="bg1">
              <a:lumMod val="75000"/>
            </a:schemeClr>
          </a:solidFill>
          <a:ln>
            <a:solidFill>
              <a:schemeClr val="bg1">
                <a:lumMod val="50000"/>
              </a:schemeClr>
            </a:solidFill>
          </a:ln>
        </p:spPr>
        <p:txBody>
          <a:bodyPr wrap="none">
            <a:spAutoFit/>
          </a:bodyPr>
          <a:lstStyle/>
          <a:p>
            <a:pPr marL="285750" indent="-285750">
              <a:buFont typeface="Wingdings" panose="05000000000000000000" pitchFamily="2" charset="2"/>
              <a:buChar char="q"/>
            </a:pPr>
            <a:r>
              <a:rPr lang="tr-TR" b="1" dirty="0" smtClean="0">
                <a:solidFill>
                  <a:srgbClr val="FF0000"/>
                </a:solidFill>
                <a:latin typeface="Times New Roman" panose="02020603050405020304" pitchFamily="18" charset="0"/>
                <a:ea typeface="Times New Roman" panose="02020603050405020304" pitchFamily="18" charset="0"/>
              </a:rPr>
              <a:t>Örnek:</a:t>
            </a:r>
            <a:r>
              <a:rPr lang="tr-TR" dirty="0">
                <a:solidFill>
                  <a:srgbClr val="FF0000"/>
                </a:solidFill>
                <a:latin typeface="Times New Roman" panose="02020603050405020304" pitchFamily="18" charset="0"/>
                <a:ea typeface="Times New Roman" panose="02020603050405020304" pitchFamily="18" charset="0"/>
              </a:rPr>
              <a:t> </a:t>
            </a:r>
            <a:endParaRPr lang="tr-TR" dirty="0">
              <a:solidFill>
                <a:srgbClr val="FF0000"/>
              </a:solidFill>
            </a:endParaRPr>
          </a:p>
        </p:txBody>
      </p:sp>
      <p:sp>
        <p:nvSpPr>
          <p:cNvPr id="9" name="Dikdörtgen 8"/>
          <p:cNvSpPr/>
          <p:nvPr/>
        </p:nvSpPr>
        <p:spPr>
          <a:xfrm>
            <a:off x="1331640" y="4407260"/>
            <a:ext cx="6984776" cy="460639"/>
          </a:xfrm>
          <a:prstGeom prst="rect">
            <a:avLst/>
          </a:prstGeom>
          <a:solidFill>
            <a:schemeClr val="bg1">
              <a:lumMod val="75000"/>
            </a:schemeClr>
          </a:solidFill>
          <a:ln>
            <a:solidFill>
              <a:schemeClr val="bg1">
                <a:lumMod val="50000"/>
              </a:schemeClr>
            </a:solidFill>
          </a:ln>
        </p:spPr>
        <p:txBody>
          <a:bodyPr wrap="square">
            <a:spAutoFit/>
          </a:bodyPr>
          <a:lstStyle/>
          <a:p>
            <a:pPr indent="540385" algn="just" fontAlgn="base">
              <a:lnSpc>
                <a:spcPts val="1350"/>
              </a:lnSpc>
            </a:pPr>
            <a:r>
              <a:rPr lang="tr-TR" sz="1600" dirty="0">
                <a:ea typeface="Times New Roman" panose="02020603050405020304" pitchFamily="18" charset="0"/>
                <a:cs typeface="Times New Roman" panose="02020603050405020304" pitchFamily="18" charset="0"/>
              </a:rPr>
              <a:t>Memduh Şevket Esendal’dan alınan </a:t>
            </a:r>
            <a:r>
              <a:rPr lang="tr-TR" sz="1600" dirty="0" smtClean="0">
                <a:ea typeface="Times New Roman" panose="02020603050405020304" pitchFamily="18" charset="0"/>
                <a:cs typeface="Times New Roman" panose="02020603050405020304" pitchFamily="18" charset="0"/>
              </a:rPr>
              <a:t>hikayede, Cavit Bey’in </a:t>
            </a:r>
            <a:r>
              <a:rPr lang="tr-TR" sz="1600" dirty="0">
                <a:ea typeface="Times New Roman" panose="02020603050405020304" pitchFamily="18" charset="0"/>
                <a:cs typeface="Times New Roman" panose="02020603050405020304" pitchFamily="18" charset="0"/>
              </a:rPr>
              <a:t>uyumak isteği </a:t>
            </a:r>
            <a:r>
              <a:rPr lang="tr-TR" sz="1600" dirty="0" smtClean="0">
                <a:ea typeface="Times New Roman" panose="02020603050405020304" pitchFamily="18" charset="0"/>
                <a:cs typeface="Times New Roman" panose="02020603050405020304" pitchFamily="18" charset="0"/>
              </a:rPr>
              <a:t>üzerine gelişecek olaylar </a:t>
            </a:r>
            <a:r>
              <a:rPr lang="tr-TR" sz="1600" dirty="0">
                <a:ea typeface="Times New Roman" panose="02020603050405020304" pitchFamily="18" charset="0"/>
                <a:cs typeface="Times New Roman" panose="02020603050405020304" pitchFamily="18" charset="0"/>
              </a:rPr>
              <a:t>başlangıçta </a:t>
            </a:r>
            <a:r>
              <a:rPr lang="tr-TR" sz="1400" dirty="0">
                <a:ea typeface="Times New Roman" panose="02020603050405020304" pitchFamily="18" charset="0"/>
                <a:cs typeface="Times New Roman" panose="02020603050405020304" pitchFamily="18" charset="0"/>
              </a:rPr>
              <a:t> </a:t>
            </a:r>
            <a:r>
              <a:rPr lang="tr-TR" sz="1600" dirty="0" smtClean="0">
                <a:ea typeface="Times New Roman" panose="02020603050405020304" pitchFamily="18" charset="0"/>
                <a:cs typeface="Times New Roman" panose="02020603050405020304" pitchFamily="18" charset="0"/>
              </a:rPr>
              <a:t>merak uyandıracak şekilde verilmiştir.</a:t>
            </a:r>
            <a:endParaRPr lang="tr-TR" sz="1400" dirty="0">
              <a:effectLst/>
              <a:ea typeface="Calibri" panose="020F0502020204030204" pitchFamily="34" charset="0"/>
              <a:cs typeface="Times New Roman" panose="02020603050405020304" pitchFamily="18" charset="0"/>
            </a:endParaRPr>
          </a:p>
        </p:txBody>
      </p:sp>
      <p:sp>
        <p:nvSpPr>
          <p:cNvPr id="10" name="Metin Yer Tutucusu 2"/>
          <p:cNvSpPr>
            <a:spLocks noGrp="1"/>
          </p:cNvSpPr>
          <p:nvPr>
            <p:ph type="body" sz="quarter" idx="13"/>
          </p:nvPr>
        </p:nvSpPr>
        <p:spPr/>
        <p:txBody>
          <a:bodyPr/>
          <a:lstStyle/>
          <a:p>
            <a:r>
              <a:rPr lang="tr-TR" dirty="0" err="1"/>
              <a:t>Öyküleyici</a:t>
            </a:r>
            <a:r>
              <a:rPr lang="tr-TR" dirty="0"/>
              <a:t>, </a:t>
            </a:r>
            <a:r>
              <a:rPr lang="tr-TR" dirty="0" smtClean="0"/>
              <a:t>Betimleyici Metin </a:t>
            </a:r>
            <a:r>
              <a:rPr lang="tr-TR" dirty="0"/>
              <a:t>Yazma</a:t>
            </a:r>
            <a:endParaRPr lang="en-US" dirty="0"/>
          </a:p>
          <a:p>
            <a:endParaRPr lang="tr-TR" dirty="0"/>
          </a:p>
        </p:txBody>
      </p:sp>
    </p:spTree>
    <p:extLst>
      <p:ext uri="{BB962C8B-B14F-4D97-AF65-F5344CB8AC3E}">
        <p14:creationId xmlns:p14="http://schemas.microsoft.com/office/powerpoint/2010/main" val="360752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6" name="İçerik Yer Tutucusu 5"/>
          <p:cNvSpPr>
            <a:spLocks noGrp="1"/>
          </p:cNvSpPr>
          <p:nvPr>
            <p:ph sz="half" idx="2"/>
          </p:nvPr>
        </p:nvSpPr>
        <p:spPr>
          <a:xfrm>
            <a:off x="462372" y="1921396"/>
            <a:ext cx="8219256" cy="3170099"/>
          </a:xfrm>
          <a:prstGeom prst="rect">
            <a:avLst/>
          </a:prstGeom>
          <a:solidFill>
            <a:schemeClr val="bg1">
              <a:lumMod val="95000"/>
            </a:schemeClr>
          </a:solidFill>
          <a:ln>
            <a:solidFill>
              <a:schemeClr val="bg1">
                <a:lumMod val="50000"/>
              </a:schemeClr>
            </a:solidFill>
          </a:ln>
        </p:spPr>
        <p:txBody>
          <a:bodyPr wrap="square">
            <a:spAutoFit/>
          </a:bodyPr>
          <a:lstStyle/>
          <a:p>
            <a:pPr marL="628650" indent="-285750" algn="just" fontAlgn="base">
              <a:spcBef>
                <a:spcPts val="0"/>
              </a:spcBef>
              <a:spcAft>
                <a:spcPts val="600"/>
              </a:spcAft>
              <a:buFont typeface="Wingdings" panose="05000000000000000000" pitchFamily="2" charset="2"/>
              <a:buChar char="Ø"/>
            </a:pPr>
            <a:r>
              <a:rPr lang="tr-TR" sz="1800" dirty="0" smtClean="0">
                <a:ea typeface="Times New Roman" panose="02020603050405020304" pitchFamily="18" charset="0"/>
                <a:cs typeface="Times New Roman" panose="02020603050405020304" pitchFamily="18" charset="0"/>
              </a:rPr>
              <a:t>Eylemin </a:t>
            </a:r>
            <a:r>
              <a:rPr lang="tr-TR" sz="1800" dirty="0">
                <a:ea typeface="Times New Roman" panose="02020603050405020304" pitchFamily="18" charset="0"/>
                <a:cs typeface="Times New Roman" panose="02020603050405020304" pitchFamily="18" charset="0"/>
              </a:rPr>
              <a:t>bütünlüğünü gösteren, başlangıçta ortaya konan olguların geliştirildiği yazı bölümüdür. </a:t>
            </a:r>
            <a:endParaRPr lang="tr-TR" sz="1800" dirty="0" smtClean="0">
              <a:ea typeface="Times New Roman" panose="02020603050405020304" pitchFamily="18" charset="0"/>
              <a:cs typeface="Times New Roman" panose="02020603050405020304" pitchFamily="18" charset="0"/>
            </a:endParaRPr>
          </a:p>
          <a:p>
            <a:pPr marL="628650" indent="-285750" algn="just" fontAlgn="base">
              <a:spcBef>
                <a:spcPts val="0"/>
              </a:spcBef>
              <a:spcAft>
                <a:spcPts val="600"/>
              </a:spcAft>
              <a:buFont typeface="Wingdings" panose="05000000000000000000" pitchFamily="2" charset="2"/>
              <a:buChar char="Ø"/>
            </a:pPr>
            <a:r>
              <a:rPr lang="tr-TR" sz="1800" dirty="0" err="1" smtClean="0">
                <a:ea typeface="Times New Roman" panose="02020603050405020304" pitchFamily="18" charset="0"/>
                <a:cs typeface="Times New Roman" panose="02020603050405020304" pitchFamily="18" charset="0"/>
              </a:rPr>
              <a:t>Terimlendirmek</a:t>
            </a:r>
            <a:r>
              <a:rPr lang="tr-TR" sz="1800" dirty="0" smtClean="0">
                <a:ea typeface="Times New Roman" panose="02020603050405020304" pitchFamily="18" charset="0"/>
                <a:cs typeface="Times New Roman" panose="02020603050405020304" pitchFamily="18" charset="0"/>
              </a:rPr>
              <a:t> </a:t>
            </a:r>
            <a:r>
              <a:rPr lang="tr-TR" sz="1800" dirty="0">
                <a:ea typeface="Times New Roman" panose="02020603050405020304" pitchFamily="18" charset="0"/>
                <a:cs typeface="Times New Roman" panose="02020603050405020304" pitchFamily="18" charset="0"/>
              </a:rPr>
              <a:t>gerekirse, </a:t>
            </a:r>
            <a:r>
              <a:rPr lang="tr-TR" sz="1800" dirty="0" smtClean="0">
                <a:ea typeface="Times New Roman" panose="02020603050405020304" pitchFamily="18" charset="0"/>
                <a:cs typeface="Times New Roman" panose="02020603050405020304" pitchFamily="18" charset="0"/>
              </a:rPr>
              <a:t>gelişmeye </a:t>
            </a:r>
            <a:r>
              <a:rPr lang="tr-TR" sz="1800" dirty="0">
                <a:ea typeface="Times New Roman" panose="02020603050405020304" pitchFamily="18" charset="0"/>
                <a:cs typeface="Times New Roman" panose="02020603050405020304" pitchFamily="18" charset="0"/>
              </a:rPr>
              <a:t> </a:t>
            </a:r>
            <a:r>
              <a:rPr lang="tr-TR" sz="1800" b="1" dirty="0">
                <a:solidFill>
                  <a:srgbClr val="FF0000"/>
                </a:solidFill>
                <a:ea typeface="Times New Roman" panose="02020603050405020304" pitchFamily="18" charset="0"/>
                <a:cs typeface="Times New Roman" panose="02020603050405020304" pitchFamily="18" charset="0"/>
              </a:rPr>
              <a:t>“düğüm”</a:t>
            </a:r>
            <a:r>
              <a:rPr lang="tr-TR" sz="1800" dirty="0">
                <a:ea typeface="Times New Roman" panose="02020603050405020304" pitchFamily="18" charset="0"/>
                <a:cs typeface="Times New Roman" panose="02020603050405020304" pitchFamily="18" charset="0"/>
              </a:rPr>
              <a:t> </a:t>
            </a:r>
            <a:r>
              <a:rPr lang="tr-TR" sz="1800" dirty="0" smtClean="0">
                <a:ea typeface="Times New Roman" panose="02020603050405020304" pitchFamily="18" charset="0"/>
                <a:cs typeface="Times New Roman" panose="02020603050405020304" pitchFamily="18" charset="0"/>
              </a:rPr>
              <a:t>de diyebiliriz</a:t>
            </a:r>
            <a:r>
              <a:rPr lang="tr-TR" sz="1800" dirty="0">
                <a:ea typeface="Times New Roman" panose="02020603050405020304" pitchFamily="18" charset="0"/>
                <a:cs typeface="Times New Roman" panose="02020603050405020304" pitchFamily="18" charset="0"/>
              </a:rPr>
              <a:t>. Bu bölüm, etki-tepki, neden-sonuç ilişkilerine göre oluşan değişik sahneleri kapsar. </a:t>
            </a:r>
            <a:endParaRPr lang="tr-TR" sz="1800" dirty="0" smtClean="0">
              <a:ea typeface="Times New Roman" panose="02020603050405020304" pitchFamily="18" charset="0"/>
              <a:cs typeface="Times New Roman" panose="02020603050405020304" pitchFamily="18" charset="0"/>
            </a:endParaRPr>
          </a:p>
          <a:p>
            <a:pPr marL="628650" indent="-285750" algn="just" fontAlgn="base">
              <a:spcBef>
                <a:spcPts val="0"/>
              </a:spcBef>
              <a:spcAft>
                <a:spcPts val="600"/>
              </a:spcAft>
              <a:buFont typeface="Wingdings" panose="05000000000000000000" pitchFamily="2" charset="2"/>
              <a:buChar char="Ø"/>
            </a:pPr>
            <a:r>
              <a:rPr lang="tr-TR" sz="1800" dirty="0" smtClean="0">
                <a:ea typeface="Times New Roman" panose="02020603050405020304" pitchFamily="18" charset="0"/>
                <a:cs typeface="Times New Roman" panose="02020603050405020304" pitchFamily="18" charset="0"/>
              </a:rPr>
              <a:t>Olay</a:t>
            </a:r>
            <a:r>
              <a:rPr lang="tr-TR" sz="1800" dirty="0">
                <a:ea typeface="Times New Roman" panose="02020603050405020304" pitchFamily="18" charset="0"/>
                <a:cs typeface="Times New Roman" panose="02020603050405020304" pitchFamily="18" charset="0"/>
              </a:rPr>
              <a:t>, okuyanı tam heyecanlandıracak, </a:t>
            </a:r>
            <a:r>
              <a:rPr lang="tr-TR" sz="1800" dirty="0" smtClean="0">
                <a:ea typeface="Times New Roman" panose="02020603050405020304" pitchFamily="18" charset="0"/>
                <a:cs typeface="Times New Roman" panose="02020603050405020304" pitchFamily="18" charset="0"/>
              </a:rPr>
              <a:t>duygularını </a:t>
            </a:r>
            <a:r>
              <a:rPr lang="tr-TR" sz="1800" dirty="0">
                <a:ea typeface="Times New Roman" panose="02020603050405020304" pitchFamily="18" charset="0"/>
                <a:cs typeface="Times New Roman" panose="02020603050405020304" pitchFamily="18" charset="0"/>
              </a:rPr>
              <a:t>yoğunlaştıracak bir nitelik kazanır. </a:t>
            </a:r>
            <a:endParaRPr lang="tr-TR" sz="1800" dirty="0" smtClean="0">
              <a:ea typeface="Times New Roman" panose="02020603050405020304" pitchFamily="18" charset="0"/>
              <a:cs typeface="Times New Roman" panose="02020603050405020304" pitchFamily="18" charset="0"/>
            </a:endParaRPr>
          </a:p>
          <a:p>
            <a:pPr marL="628650" indent="-285750" algn="just" fontAlgn="base">
              <a:spcBef>
                <a:spcPts val="0"/>
              </a:spcBef>
              <a:spcAft>
                <a:spcPts val="600"/>
              </a:spcAft>
              <a:buFont typeface="Wingdings" panose="05000000000000000000" pitchFamily="2" charset="2"/>
              <a:buChar char="Ø"/>
            </a:pPr>
            <a:r>
              <a:rPr lang="tr-TR" sz="1800" dirty="0" smtClean="0">
                <a:ea typeface="Times New Roman" panose="02020603050405020304" pitchFamily="18" charset="0"/>
                <a:cs typeface="Times New Roman" panose="02020603050405020304" pitchFamily="18" charset="0"/>
              </a:rPr>
              <a:t>Teknik </a:t>
            </a:r>
            <a:r>
              <a:rPr lang="tr-TR" sz="1800" dirty="0">
                <a:ea typeface="Times New Roman" panose="02020603050405020304" pitchFamily="18" charset="0"/>
                <a:cs typeface="Times New Roman" panose="02020603050405020304" pitchFamily="18" charset="0"/>
              </a:rPr>
              <a:t>yönden düğüm denişi de bundadır. </a:t>
            </a:r>
            <a:endParaRPr lang="tr-TR" sz="1800" dirty="0" smtClean="0">
              <a:ea typeface="Times New Roman" panose="02020603050405020304" pitchFamily="18" charset="0"/>
              <a:cs typeface="Times New Roman" panose="02020603050405020304" pitchFamily="18" charset="0"/>
            </a:endParaRPr>
          </a:p>
          <a:p>
            <a:pPr marL="628650" indent="-285750" algn="just" fontAlgn="base">
              <a:spcBef>
                <a:spcPts val="0"/>
              </a:spcBef>
              <a:spcAft>
                <a:spcPts val="600"/>
              </a:spcAft>
              <a:buFont typeface="Wingdings" panose="05000000000000000000" pitchFamily="2" charset="2"/>
              <a:buChar char="Ø"/>
            </a:pPr>
            <a:r>
              <a:rPr lang="tr-TR" sz="1800" dirty="0" smtClean="0">
                <a:ea typeface="Times New Roman" panose="02020603050405020304" pitchFamily="18" charset="0"/>
                <a:cs typeface="Times New Roman" panose="02020603050405020304" pitchFamily="18" charset="0"/>
              </a:rPr>
              <a:t>Nasıl </a:t>
            </a:r>
            <a:r>
              <a:rPr lang="tr-TR" sz="1800" dirty="0">
                <a:ea typeface="Times New Roman" panose="02020603050405020304" pitchFamily="18" charset="0"/>
                <a:cs typeface="Times New Roman" panose="02020603050405020304" pitchFamily="18" charset="0"/>
              </a:rPr>
              <a:t>başlangıcın amacı, meraklandıracak biçimde bir açıklamaysa, gelişmenin amacı da karışıklık ve çatışmalarla olayın okuyucu üzerindeki etkisini en yüksek noktaya çıkarıp merakı ayakta tutmadır.</a:t>
            </a:r>
            <a:endParaRPr lang="tr-TR" sz="1600" dirty="0">
              <a:effectLst/>
              <a:ea typeface="Calibri" panose="020F0502020204030204" pitchFamily="34" charset="0"/>
              <a:cs typeface="Times New Roman" panose="02020603050405020304" pitchFamily="18" charset="0"/>
            </a:endParaRPr>
          </a:p>
        </p:txBody>
      </p:sp>
      <p:sp>
        <p:nvSpPr>
          <p:cNvPr id="8" name="Dikdörtgen 7"/>
          <p:cNvSpPr/>
          <p:nvPr/>
        </p:nvSpPr>
        <p:spPr>
          <a:xfrm>
            <a:off x="1259632" y="1367899"/>
            <a:ext cx="2246128" cy="369332"/>
          </a:xfrm>
          <a:prstGeom prst="rect">
            <a:avLst/>
          </a:prstGeom>
          <a:solidFill>
            <a:schemeClr val="bg1">
              <a:lumMod val="75000"/>
            </a:schemeClr>
          </a:solidFill>
        </p:spPr>
        <p:txBody>
          <a:bodyPr wrap="none">
            <a:spAutoFit/>
          </a:bodyPr>
          <a:lstStyle/>
          <a:p>
            <a:pPr marL="285750" indent="-285750" algn="just" fontAlgn="base">
              <a:spcBef>
                <a:spcPts val="0"/>
              </a:spcBef>
              <a:spcAft>
                <a:spcPts val="600"/>
              </a:spcAft>
              <a:buFont typeface="Wingdings" panose="05000000000000000000" pitchFamily="2" charset="2"/>
              <a:buChar char="q"/>
            </a:pPr>
            <a:r>
              <a:rPr lang="tr-TR" b="1" dirty="0">
                <a:solidFill>
                  <a:srgbClr val="FF0000"/>
                </a:solidFill>
                <a:ea typeface="Times New Roman" panose="02020603050405020304" pitchFamily="18" charset="0"/>
                <a:cs typeface="Times New Roman" panose="02020603050405020304" pitchFamily="18" charset="0"/>
              </a:rPr>
              <a:t>Düğüm (Gelişme):</a:t>
            </a:r>
            <a:r>
              <a:rPr lang="tr-TR" dirty="0">
                <a:ea typeface="Times New Roman" panose="02020603050405020304" pitchFamily="18" charset="0"/>
                <a:cs typeface="Times New Roman" panose="02020603050405020304" pitchFamily="18" charset="0"/>
              </a:rPr>
              <a:t> </a:t>
            </a:r>
          </a:p>
        </p:txBody>
      </p:sp>
      <p:sp>
        <p:nvSpPr>
          <p:cNvPr id="9" name="Metin Yer Tutucusu 2"/>
          <p:cNvSpPr>
            <a:spLocks noGrp="1"/>
          </p:cNvSpPr>
          <p:nvPr>
            <p:ph type="body" sz="quarter" idx="13"/>
          </p:nvPr>
        </p:nvSpPr>
        <p:spPr/>
        <p:txBody>
          <a:bodyPr/>
          <a:lstStyle/>
          <a:p>
            <a:r>
              <a:rPr lang="tr-TR" dirty="0" err="1"/>
              <a:t>Öyküleyici</a:t>
            </a:r>
            <a:r>
              <a:rPr lang="tr-TR" dirty="0"/>
              <a:t>, </a:t>
            </a:r>
            <a:r>
              <a:rPr lang="tr-TR" dirty="0" smtClean="0"/>
              <a:t>Betimleyici Metin </a:t>
            </a:r>
            <a:r>
              <a:rPr lang="tr-TR" dirty="0"/>
              <a:t>Yazma</a:t>
            </a:r>
            <a:endParaRPr lang="en-US" dirty="0"/>
          </a:p>
          <a:p>
            <a:endParaRPr lang="tr-TR" dirty="0"/>
          </a:p>
        </p:txBody>
      </p:sp>
    </p:spTree>
    <p:extLst>
      <p:ext uri="{BB962C8B-B14F-4D97-AF65-F5344CB8AC3E}">
        <p14:creationId xmlns:p14="http://schemas.microsoft.com/office/powerpoint/2010/main" val="3478354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İçerik Yer Tutucusu 3"/>
          <p:cNvSpPr>
            <a:spLocks noGrp="1"/>
          </p:cNvSpPr>
          <p:nvPr>
            <p:ph sz="half" idx="1"/>
          </p:nvPr>
        </p:nvSpPr>
        <p:spPr>
          <a:xfrm>
            <a:off x="515981" y="1777380"/>
            <a:ext cx="7931224" cy="3672408"/>
          </a:xfrm>
          <a:solidFill>
            <a:schemeClr val="bg1">
              <a:lumMod val="95000"/>
            </a:schemeClr>
          </a:solidFill>
          <a:ln>
            <a:solidFill>
              <a:schemeClr val="bg1">
                <a:lumMod val="50000"/>
              </a:schemeClr>
            </a:solidFill>
          </a:ln>
        </p:spPr>
        <p:txBody>
          <a:bodyPr/>
          <a:lstStyle/>
          <a:p>
            <a:pPr>
              <a:lnSpc>
                <a:spcPct val="150000"/>
              </a:lnSpc>
              <a:spcBef>
                <a:spcPts val="0"/>
              </a:spcBef>
              <a:spcAft>
                <a:spcPts val="600"/>
              </a:spcAft>
              <a:buFont typeface="Wingdings" panose="05000000000000000000" pitchFamily="2" charset="2"/>
              <a:buChar char="Ø"/>
            </a:pPr>
            <a:r>
              <a:rPr lang="tr-TR" sz="1800" dirty="0" smtClean="0"/>
              <a:t>Öykülemede </a:t>
            </a:r>
            <a:r>
              <a:rPr lang="tr-TR" sz="1800" dirty="0"/>
              <a:t>sonuç, eylemin bittiği, durakladığı nokta değildir. Bu, eylemin doğal olarak görevinin sona erdiği bölümdür</a:t>
            </a:r>
            <a:r>
              <a:rPr lang="tr-TR" sz="1800" dirty="0" smtClean="0"/>
              <a:t>.</a:t>
            </a:r>
          </a:p>
          <a:p>
            <a:pPr>
              <a:lnSpc>
                <a:spcPct val="150000"/>
              </a:lnSpc>
              <a:spcBef>
                <a:spcPts val="0"/>
              </a:spcBef>
              <a:spcAft>
                <a:spcPts val="600"/>
              </a:spcAft>
              <a:buFont typeface="Wingdings" panose="05000000000000000000" pitchFamily="2" charset="2"/>
              <a:buChar char="Ø"/>
            </a:pPr>
            <a:r>
              <a:rPr lang="tr-TR" sz="1800" dirty="0" smtClean="0"/>
              <a:t> </a:t>
            </a:r>
            <a:r>
              <a:rPr lang="tr-TR" sz="1800" dirty="0"/>
              <a:t>Okuyucu bu </a:t>
            </a:r>
            <a:r>
              <a:rPr lang="tr-TR" sz="1800" dirty="0" smtClean="0"/>
              <a:t>noktaya </a:t>
            </a:r>
            <a:r>
              <a:rPr lang="tr-TR" sz="1800" dirty="0"/>
              <a:t>varınca, bütün gerilimlerinden sıyrılmalı, yoğunlaşan duyuları rahatlığa kavuşmalıdır. </a:t>
            </a:r>
            <a:endParaRPr lang="tr-TR" sz="1800" dirty="0" smtClean="0"/>
          </a:p>
          <a:p>
            <a:pPr>
              <a:lnSpc>
                <a:spcPct val="150000"/>
              </a:lnSpc>
              <a:spcBef>
                <a:spcPts val="0"/>
              </a:spcBef>
              <a:spcAft>
                <a:spcPts val="600"/>
              </a:spcAft>
              <a:buFont typeface="Wingdings" panose="05000000000000000000" pitchFamily="2" charset="2"/>
              <a:buChar char="Ø"/>
            </a:pPr>
            <a:r>
              <a:rPr lang="tr-TR" sz="1800" dirty="0" smtClean="0"/>
              <a:t>Başlangıçtan </a:t>
            </a:r>
            <a:r>
              <a:rPr lang="tr-TR" sz="1800" dirty="0"/>
              <a:t>beri hayal gücünü kamçılayan, zihnini kurcalayan: </a:t>
            </a:r>
            <a:r>
              <a:rPr lang="tr-TR" sz="1800" b="1" dirty="0"/>
              <a:t>“Şimdi ne olacak, bundan sonra ne gelecek?”</a:t>
            </a:r>
            <a:r>
              <a:rPr lang="tr-TR" sz="1800" dirty="0"/>
              <a:t> türünden sorular yanıtlanmalı. Ama bu, bıçakla kesilircesine değil, ağır ağır, doğal bir biçimde yapılmalıdır.</a:t>
            </a:r>
          </a:p>
          <a:p>
            <a:pPr>
              <a:lnSpc>
                <a:spcPct val="150000"/>
              </a:lnSpc>
              <a:spcBef>
                <a:spcPts val="0"/>
              </a:spcBef>
              <a:spcAft>
                <a:spcPts val="600"/>
              </a:spcAft>
              <a:buFont typeface="Wingdings" panose="05000000000000000000" pitchFamily="2" charset="2"/>
              <a:buChar char="Ø"/>
            </a:pPr>
            <a:endParaRPr lang="tr-TR" sz="1800" dirty="0"/>
          </a:p>
        </p:txBody>
      </p:sp>
      <p:sp>
        <p:nvSpPr>
          <p:cNvPr id="6" name="Dikdörtgen 5"/>
          <p:cNvSpPr/>
          <p:nvPr/>
        </p:nvSpPr>
        <p:spPr>
          <a:xfrm>
            <a:off x="1547664" y="1154881"/>
            <a:ext cx="1962397" cy="507831"/>
          </a:xfrm>
          <a:prstGeom prst="rect">
            <a:avLst/>
          </a:prstGeom>
          <a:solidFill>
            <a:schemeClr val="bg1">
              <a:lumMod val="75000"/>
            </a:schemeClr>
          </a:solidFill>
          <a:ln>
            <a:solidFill>
              <a:schemeClr val="bg1">
                <a:lumMod val="50000"/>
              </a:schemeClr>
            </a:solidFill>
          </a:ln>
        </p:spPr>
        <p:txBody>
          <a:bodyPr wrap="none">
            <a:spAutoFit/>
          </a:bodyPr>
          <a:lstStyle/>
          <a:p>
            <a:pPr marL="285750" indent="-285750">
              <a:lnSpc>
                <a:spcPct val="150000"/>
              </a:lnSpc>
              <a:spcBef>
                <a:spcPts val="0"/>
              </a:spcBef>
              <a:spcAft>
                <a:spcPts val="600"/>
              </a:spcAft>
              <a:buFont typeface="Wingdings" panose="05000000000000000000" pitchFamily="2" charset="2"/>
              <a:buChar char="q"/>
            </a:pPr>
            <a:r>
              <a:rPr lang="tr-TR" b="1" dirty="0" smtClean="0">
                <a:solidFill>
                  <a:srgbClr val="FF0000"/>
                </a:solidFill>
              </a:rPr>
              <a:t>Sonuç Bölümü:</a:t>
            </a:r>
            <a:r>
              <a:rPr lang="tr-TR" dirty="0"/>
              <a:t> </a:t>
            </a:r>
          </a:p>
        </p:txBody>
      </p:sp>
      <p:sp>
        <p:nvSpPr>
          <p:cNvPr id="7" name="Metin Yer Tutucusu 2"/>
          <p:cNvSpPr>
            <a:spLocks noGrp="1"/>
          </p:cNvSpPr>
          <p:nvPr>
            <p:ph type="body" sz="quarter" idx="13"/>
          </p:nvPr>
        </p:nvSpPr>
        <p:spPr/>
        <p:txBody>
          <a:bodyPr/>
          <a:lstStyle/>
          <a:p>
            <a:r>
              <a:rPr lang="tr-TR" dirty="0" err="1"/>
              <a:t>Öyküleyici</a:t>
            </a:r>
            <a:r>
              <a:rPr lang="tr-TR" dirty="0"/>
              <a:t>, </a:t>
            </a:r>
            <a:r>
              <a:rPr lang="tr-TR" dirty="0" smtClean="0"/>
              <a:t>Betimleyici Metin </a:t>
            </a:r>
            <a:r>
              <a:rPr lang="tr-TR" dirty="0"/>
              <a:t>Yazma</a:t>
            </a:r>
            <a:endParaRPr lang="en-US" dirty="0"/>
          </a:p>
          <a:p>
            <a:endParaRPr lang="tr-TR" dirty="0"/>
          </a:p>
        </p:txBody>
      </p:sp>
    </p:spTree>
    <p:extLst>
      <p:ext uri="{BB962C8B-B14F-4D97-AF65-F5344CB8AC3E}">
        <p14:creationId xmlns:p14="http://schemas.microsoft.com/office/powerpoint/2010/main" val="3881842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 11"/>
          <p:cNvGrpSpPr/>
          <p:nvPr/>
        </p:nvGrpSpPr>
        <p:grpSpPr>
          <a:xfrm>
            <a:off x="755576" y="2209428"/>
            <a:ext cx="7128792" cy="3231993"/>
            <a:chOff x="1452785" y="2308613"/>
            <a:chExt cx="5706014" cy="2565111"/>
          </a:xfrm>
        </p:grpSpPr>
        <p:graphicFrame>
          <p:nvGraphicFramePr>
            <p:cNvPr id="6" name="Diyagram 5"/>
            <p:cNvGraphicFramePr/>
            <p:nvPr>
              <p:extLst>
                <p:ext uri="{D42A27DB-BD31-4B8C-83A1-F6EECF244321}">
                  <p14:modId xmlns:p14="http://schemas.microsoft.com/office/powerpoint/2010/main" val="389710347"/>
                </p:ext>
              </p:extLst>
            </p:nvPr>
          </p:nvGraphicFramePr>
          <p:xfrm>
            <a:off x="4409827" y="2930055"/>
            <a:ext cx="2748972" cy="1943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yagram 6"/>
            <p:cNvGraphicFramePr/>
            <p:nvPr>
              <p:extLst>
                <p:ext uri="{D42A27DB-BD31-4B8C-83A1-F6EECF244321}">
                  <p14:modId xmlns:p14="http://schemas.microsoft.com/office/powerpoint/2010/main" val="2904667611"/>
                </p:ext>
              </p:extLst>
            </p:nvPr>
          </p:nvGraphicFramePr>
          <p:xfrm>
            <a:off x="1452785" y="2780821"/>
            <a:ext cx="2136551" cy="209290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Aşağı Ok 8"/>
            <p:cNvSpPr/>
            <p:nvPr/>
          </p:nvSpPr>
          <p:spPr>
            <a:xfrm rot="18810060">
              <a:off x="5026160" y="2055434"/>
              <a:ext cx="474879" cy="981238"/>
            </a:xfrm>
            <a:prstGeom prst="downArrow">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marL="1698625" indent="-1698625" algn="ctr"/>
              <a:endParaRPr lang="tr-TR" b="1" dirty="0">
                <a:solidFill>
                  <a:srgbClr val="C00000"/>
                </a:solidFill>
                <a:latin typeface="Arial" pitchFamily="34" charset="0"/>
                <a:cs typeface="Arial" pitchFamily="34" charset="0"/>
              </a:endParaRPr>
            </a:p>
          </p:txBody>
        </p:sp>
        <p:sp>
          <p:nvSpPr>
            <p:cNvPr id="11" name="Aşağı Ok 10"/>
            <p:cNvSpPr/>
            <p:nvPr/>
          </p:nvSpPr>
          <p:spPr>
            <a:xfrm rot="2739444">
              <a:off x="3353974" y="2055141"/>
              <a:ext cx="494136" cy="1067976"/>
            </a:xfrm>
            <a:prstGeom prst="downArrow">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marL="1698625" indent="-1698625" algn="ctr"/>
              <a:endParaRPr lang="tr-TR" b="1" dirty="0">
                <a:solidFill>
                  <a:srgbClr val="C00000"/>
                </a:solidFill>
                <a:latin typeface="Arial" pitchFamily="34" charset="0"/>
                <a:cs typeface="Arial" pitchFamily="34" charset="0"/>
              </a:endParaRPr>
            </a:p>
          </p:txBody>
        </p:sp>
      </p:grpSp>
      <p:sp>
        <p:nvSpPr>
          <p:cNvPr id="13" name="Text Placeholder 4"/>
          <p:cNvSpPr txBox="1">
            <a:spLocks/>
          </p:cNvSpPr>
          <p:nvPr/>
        </p:nvSpPr>
        <p:spPr>
          <a:xfrm>
            <a:off x="323528" y="116746"/>
            <a:ext cx="5977408" cy="288106"/>
          </a:xfrm>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4" name="Dikdörtgen 3"/>
          <p:cNvSpPr/>
          <p:nvPr/>
        </p:nvSpPr>
        <p:spPr>
          <a:xfrm>
            <a:off x="2090223" y="1302039"/>
            <a:ext cx="4783041" cy="400110"/>
          </a:xfrm>
          <a:prstGeom prst="rect">
            <a:avLst/>
          </a:prstGeom>
          <a:solidFill>
            <a:schemeClr val="accent6">
              <a:lumMod val="60000"/>
              <a:lumOff val="40000"/>
            </a:schemeClr>
          </a:solidFill>
        </p:spPr>
        <p:txBody>
          <a:bodyPr wrap="none">
            <a:spAutoFit/>
          </a:bodyPr>
          <a:lstStyle/>
          <a:p>
            <a:pPr fontAlgn="base"/>
            <a:r>
              <a:rPr lang="tr-TR" sz="2000" b="1" i="1" dirty="0"/>
              <a:t>Öykülemede temelde iki tür anlatıcı vardır: </a:t>
            </a:r>
          </a:p>
        </p:txBody>
      </p:sp>
      <p:sp>
        <p:nvSpPr>
          <p:cNvPr id="15" name="Dikdörtgen 14"/>
          <p:cNvSpPr/>
          <p:nvPr/>
        </p:nvSpPr>
        <p:spPr>
          <a:xfrm>
            <a:off x="755576" y="739779"/>
            <a:ext cx="1459887" cy="400110"/>
          </a:xfrm>
          <a:prstGeom prst="rect">
            <a:avLst/>
          </a:prstGeom>
          <a:solidFill>
            <a:schemeClr val="bg1">
              <a:lumMod val="85000"/>
            </a:schemeClr>
          </a:solidFill>
        </p:spPr>
        <p:txBody>
          <a:bodyPr wrap="none">
            <a:spAutoFit/>
          </a:bodyPr>
          <a:lstStyle/>
          <a:p>
            <a:pPr marL="342900" indent="-342900" fontAlgn="base">
              <a:buFont typeface="Wingdings" panose="05000000000000000000" pitchFamily="2" charset="2"/>
              <a:buChar char="q"/>
            </a:pPr>
            <a:r>
              <a:rPr lang="tr-TR" sz="2000" b="1" dirty="0">
                <a:solidFill>
                  <a:srgbClr val="FF0000"/>
                </a:solidFill>
              </a:rPr>
              <a:t>Anlatıcı:</a:t>
            </a:r>
            <a:r>
              <a:rPr lang="tr-TR" sz="2000" dirty="0">
                <a:solidFill>
                  <a:srgbClr val="FF0000"/>
                </a:solidFill>
              </a:rPr>
              <a:t> </a:t>
            </a:r>
          </a:p>
        </p:txBody>
      </p:sp>
    </p:spTree>
    <p:custDataLst>
      <p:tags r:id="rId1"/>
    </p:custDataLst>
    <p:extLst>
      <p:ext uri="{BB962C8B-B14F-4D97-AF65-F5344CB8AC3E}">
        <p14:creationId xmlns:p14="http://schemas.microsoft.com/office/powerpoint/2010/main" val="4065641951"/>
      </p:ext>
    </p:extLst>
  </p:cSld>
  <p:clrMapOvr>
    <a:masterClrMapping/>
  </p:clrMapOvr>
  <p:transition spd="slow" advTm="17602">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161959" y="1057300"/>
            <a:ext cx="8604448" cy="4464496"/>
          </a:xfrm>
          <a:solidFill>
            <a:schemeClr val="bg1">
              <a:lumMod val="95000"/>
            </a:schemeClr>
          </a:solidFill>
          <a:ln>
            <a:solidFill>
              <a:schemeClr val="bg1">
                <a:lumMod val="50000"/>
              </a:schemeClr>
            </a:solidFill>
          </a:ln>
        </p:spPr>
        <p:txBody>
          <a:bodyPr/>
          <a:lstStyle/>
          <a:p>
            <a:pPr>
              <a:buFont typeface="Wingdings" panose="05000000000000000000" pitchFamily="2" charset="2"/>
              <a:buChar char="q"/>
            </a:pPr>
            <a:r>
              <a:rPr lang="tr-TR" sz="1800" b="1" dirty="0">
                <a:solidFill>
                  <a:srgbClr val="FF0000"/>
                </a:solidFill>
              </a:rPr>
              <a:t>Anlatıcı: </a:t>
            </a:r>
            <a:endParaRPr lang="tr-TR" sz="1800" b="1" dirty="0" smtClean="0">
              <a:solidFill>
                <a:srgbClr val="FF0000"/>
              </a:solidFill>
            </a:endParaRPr>
          </a:p>
          <a:p>
            <a:pPr>
              <a:buFont typeface="Wingdings" panose="05000000000000000000" pitchFamily="2" charset="2"/>
              <a:buChar char="v"/>
            </a:pPr>
            <a:r>
              <a:rPr lang="tr-TR" sz="1600" b="1" u="sng" dirty="0" smtClean="0"/>
              <a:t>BİRİNCİ KİŞİ ANLATIMI:</a:t>
            </a:r>
            <a:endParaRPr lang="tr-TR" sz="1600" b="1" u="sng" dirty="0"/>
          </a:p>
          <a:p>
            <a:pPr>
              <a:spcBef>
                <a:spcPts val="0"/>
              </a:spcBef>
              <a:buFont typeface="Wingdings" panose="05000000000000000000" pitchFamily="2" charset="2"/>
              <a:buChar char="Ø"/>
            </a:pPr>
            <a:r>
              <a:rPr lang="tr-TR" sz="1600" dirty="0" smtClean="0"/>
              <a:t>Anlatıcı</a:t>
            </a:r>
            <a:r>
              <a:rPr lang="tr-TR" sz="1600" dirty="0"/>
              <a:t>, anlatılan olayın bizzat kahramanlarından </a:t>
            </a:r>
            <a:r>
              <a:rPr lang="tr-TR" sz="1600" dirty="0" smtClean="0"/>
              <a:t>biridir. </a:t>
            </a:r>
          </a:p>
          <a:p>
            <a:pPr>
              <a:spcBef>
                <a:spcPts val="0"/>
              </a:spcBef>
              <a:buFont typeface="Wingdings" panose="05000000000000000000" pitchFamily="2" charset="2"/>
              <a:buChar char="Ø"/>
            </a:pPr>
            <a:r>
              <a:rPr lang="tr-TR" sz="1600" dirty="0" smtClean="0"/>
              <a:t>Olayları</a:t>
            </a:r>
            <a:r>
              <a:rPr lang="tr-TR" sz="1600" dirty="0"/>
              <a:t> kendisi yaşamış, görmüş gibi anlatır.</a:t>
            </a:r>
          </a:p>
          <a:p>
            <a:pPr>
              <a:spcBef>
                <a:spcPts val="0"/>
              </a:spcBef>
              <a:buFont typeface="Wingdings" panose="05000000000000000000" pitchFamily="2" charset="2"/>
              <a:buChar char="Ø"/>
            </a:pPr>
            <a:r>
              <a:rPr lang="tr-TR" sz="1600" dirty="0" smtClean="0"/>
              <a:t>Fiiller çoğunlukla birinci tekil kişiye (ben) göre </a:t>
            </a:r>
            <a:r>
              <a:rPr lang="tr-TR" sz="1600" dirty="0" err="1" smtClean="0"/>
              <a:t>çekimlenir</a:t>
            </a:r>
            <a:r>
              <a:rPr lang="tr-TR" sz="1600" dirty="0" smtClean="0"/>
              <a:t>.</a:t>
            </a:r>
            <a:endParaRPr lang="tr-TR" sz="1800" dirty="0" smtClean="0"/>
          </a:p>
          <a:p>
            <a:pPr marL="0" indent="0" fontAlgn="base">
              <a:spcBef>
                <a:spcPts val="0"/>
              </a:spcBef>
              <a:spcAft>
                <a:spcPts val="600"/>
              </a:spcAft>
              <a:buNone/>
            </a:pPr>
            <a:r>
              <a:rPr lang="tr-TR" sz="1800" dirty="0"/>
              <a:t> </a:t>
            </a:r>
            <a:r>
              <a:rPr lang="tr-TR" sz="1800" dirty="0" smtClean="0"/>
              <a:t>             </a:t>
            </a:r>
            <a:r>
              <a:rPr lang="tr-TR" sz="1600" b="1" dirty="0" smtClean="0">
                <a:solidFill>
                  <a:srgbClr val="FF0000"/>
                </a:solidFill>
              </a:rPr>
              <a:t>Şu örneğe </a:t>
            </a:r>
            <a:r>
              <a:rPr lang="tr-TR" sz="1600" b="1" dirty="0">
                <a:solidFill>
                  <a:srgbClr val="FF0000"/>
                </a:solidFill>
              </a:rPr>
              <a:t>bakalım</a:t>
            </a:r>
            <a:r>
              <a:rPr lang="tr-TR" sz="1600" b="1" dirty="0" smtClean="0">
                <a:solidFill>
                  <a:srgbClr val="FF0000"/>
                </a:solidFill>
              </a:rPr>
              <a:t>:</a:t>
            </a:r>
            <a:endParaRPr lang="tr-TR" sz="1600" b="1" i="1" dirty="0" smtClean="0">
              <a:solidFill>
                <a:srgbClr val="FF0000"/>
              </a:solidFill>
              <a:latin typeface="Calibri" panose="020F0502020204030204" pitchFamily="34" charset="0"/>
              <a:cs typeface="Calibri" panose="020F0502020204030204" pitchFamily="34" charset="0"/>
            </a:endParaRPr>
          </a:p>
          <a:p>
            <a:pPr marL="0" indent="0" fontAlgn="base">
              <a:spcBef>
                <a:spcPts val="0"/>
              </a:spcBef>
              <a:buNone/>
            </a:pPr>
            <a:r>
              <a:rPr lang="tr-TR" sz="1600" b="1" i="1" dirty="0">
                <a:latin typeface="Calibri" panose="020F0502020204030204" pitchFamily="34" charset="0"/>
                <a:cs typeface="Calibri" panose="020F0502020204030204" pitchFamily="34" charset="0"/>
              </a:rPr>
              <a:t> </a:t>
            </a:r>
            <a:r>
              <a:rPr lang="tr-TR" sz="1600" b="1" i="1" dirty="0" smtClean="0">
                <a:latin typeface="Calibri" panose="020F0502020204030204" pitchFamily="34" charset="0"/>
                <a:cs typeface="Calibri" panose="020F0502020204030204" pitchFamily="34" charset="0"/>
              </a:rPr>
              <a:t>              </a:t>
            </a:r>
            <a:r>
              <a:rPr lang="tr-TR" sz="1400" b="1" i="1" dirty="0" smtClean="0">
                <a:latin typeface="Calibri" panose="020F0502020204030204" pitchFamily="34" charset="0"/>
                <a:cs typeface="Calibri" panose="020F0502020204030204" pitchFamily="34" charset="0"/>
              </a:rPr>
              <a:t>“</a:t>
            </a:r>
            <a:r>
              <a:rPr lang="tr-TR" sz="1400" b="1" i="1" dirty="0">
                <a:latin typeface="Calibri" panose="020F0502020204030204" pitchFamily="34" charset="0"/>
                <a:cs typeface="Calibri" panose="020F0502020204030204" pitchFamily="34" charset="0"/>
              </a:rPr>
              <a:t>Belki bir saat oturduğum yerde kaldıktan sonra yavaşça ve sallanarak doğruldum. </a:t>
            </a:r>
            <a:r>
              <a:rPr lang="tr-TR" sz="1400" b="1" i="1" dirty="0" smtClean="0">
                <a:latin typeface="Calibri" panose="020F0502020204030204" pitchFamily="34" charset="0"/>
                <a:cs typeface="Calibri" panose="020F0502020204030204" pitchFamily="34" charset="0"/>
              </a:rPr>
              <a:t>Küçük çantamı</a:t>
            </a:r>
          </a:p>
          <a:p>
            <a:pPr marL="0" indent="0" fontAlgn="base">
              <a:spcBef>
                <a:spcPts val="0"/>
              </a:spcBef>
              <a:buNone/>
            </a:pPr>
            <a:r>
              <a:rPr lang="tr-TR" sz="1400" b="1" i="1" dirty="0" smtClean="0">
                <a:latin typeface="Calibri" panose="020F0502020204030204" pitchFamily="34" charset="0"/>
                <a:cs typeface="Calibri" panose="020F0502020204030204" pitchFamily="34" charset="0"/>
              </a:rPr>
              <a:t>                   yerden </a:t>
            </a:r>
            <a:r>
              <a:rPr lang="tr-TR" sz="1400" b="1" i="1" dirty="0">
                <a:latin typeface="Calibri" panose="020F0502020204030204" pitchFamily="34" charset="0"/>
                <a:cs typeface="Calibri" panose="020F0502020204030204" pitchFamily="34" charset="0"/>
              </a:rPr>
              <a:t>alıp yürümeye başladım. Kendim köylü olduğum ve </a:t>
            </a:r>
            <a:r>
              <a:rPr lang="tr-TR" sz="1400" b="1" i="1" dirty="0" smtClean="0">
                <a:latin typeface="Calibri" panose="020F0502020204030204" pitchFamily="34" charset="0"/>
                <a:cs typeface="Calibri" panose="020F0502020204030204" pitchFamily="34" charset="0"/>
              </a:rPr>
              <a:t>bizim köylülerimizi </a:t>
            </a:r>
            <a:r>
              <a:rPr lang="tr-TR" sz="1400" b="1" i="1" dirty="0">
                <a:latin typeface="Calibri" panose="020F0502020204030204" pitchFamily="34" charset="0"/>
                <a:cs typeface="Calibri" panose="020F0502020204030204" pitchFamily="34" charset="0"/>
              </a:rPr>
              <a:t>iyi tanıdığım için </a:t>
            </a:r>
            <a:endParaRPr lang="tr-TR" sz="1400" b="1" i="1" dirty="0" smtClean="0">
              <a:latin typeface="Calibri" panose="020F0502020204030204" pitchFamily="34" charset="0"/>
              <a:cs typeface="Calibri" panose="020F0502020204030204" pitchFamily="34" charset="0"/>
            </a:endParaRPr>
          </a:p>
          <a:p>
            <a:pPr marL="0" indent="0" fontAlgn="base">
              <a:spcBef>
                <a:spcPts val="0"/>
              </a:spcBef>
              <a:spcAft>
                <a:spcPts val="600"/>
              </a:spcAft>
              <a:buNone/>
            </a:pPr>
            <a:r>
              <a:rPr lang="tr-TR" sz="1400" b="1" i="1" dirty="0" smtClean="0">
                <a:latin typeface="Calibri" panose="020F0502020204030204" pitchFamily="34" charset="0"/>
                <a:cs typeface="Calibri" panose="020F0502020204030204" pitchFamily="34" charset="0"/>
              </a:rPr>
              <a:t>                   içimde </a:t>
            </a:r>
            <a:r>
              <a:rPr lang="tr-TR" sz="1400" b="1" i="1" dirty="0">
                <a:latin typeface="Calibri" panose="020F0502020204030204" pitchFamily="34" charset="0"/>
                <a:cs typeface="Calibri" panose="020F0502020204030204" pitchFamily="34" charset="0"/>
              </a:rPr>
              <a:t>yabancı bir yere gidiyorum hissi yoktu. İlk </a:t>
            </a:r>
            <a:r>
              <a:rPr lang="tr-TR" sz="1400" b="1" i="1" dirty="0" smtClean="0">
                <a:latin typeface="Calibri" panose="020F0502020204030204" pitchFamily="34" charset="0"/>
                <a:cs typeface="Calibri" panose="020F0502020204030204" pitchFamily="34" charset="0"/>
              </a:rPr>
              <a:t>vazifemde </a:t>
            </a:r>
            <a:r>
              <a:rPr lang="tr-TR" sz="1400" b="1" i="1" dirty="0">
                <a:latin typeface="Calibri" panose="020F0502020204030204" pitchFamily="34" charset="0"/>
                <a:cs typeface="Calibri" panose="020F0502020204030204" pitchFamily="34" charset="0"/>
              </a:rPr>
              <a:t>muvaffak olacağıma emindim.” </a:t>
            </a:r>
            <a:endParaRPr lang="tr-TR" sz="1400" dirty="0" smtClean="0"/>
          </a:p>
          <a:p>
            <a:pPr fontAlgn="base">
              <a:buFont typeface="Wingdings" panose="05000000000000000000" pitchFamily="2" charset="2"/>
              <a:buChar char="Ø"/>
            </a:pPr>
            <a:r>
              <a:rPr lang="tr-TR" sz="1600" dirty="0" smtClean="0"/>
              <a:t>Burada </a:t>
            </a:r>
            <a:r>
              <a:rPr lang="tr-TR" sz="1600" dirty="0"/>
              <a:t>anlatıcı birinci kişidir. Kendi ağzından kendisiyle ilgili bir durumu bize </a:t>
            </a:r>
            <a:r>
              <a:rPr lang="tr-TR" sz="1600" dirty="0" smtClean="0"/>
              <a:t>anlatmaktadır.</a:t>
            </a:r>
            <a:r>
              <a:rPr lang="tr-TR" sz="1600" dirty="0"/>
              <a:t> </a:t>
            </a:r>
            <a:r>
              <a:rPr lang="tr-TR" sz="1600" dirty="0" smtClean="0"/>
              <a:t> Buradaki </a:t>
            </a:r>
            <a:r>
              <a:rPr lang="tr-TR" sz="1600" b="1" dirty="0"/>
              <a:t>“Ben”,</a:t>
            </a:r>
            <a:r>
              <a:rPr lang="tr-TR" sz="1600" dirty="0"/>
              <a:t> </a:t>
            </a:r>
            <a:r>
              <a:rPr lang="tr-TR" sz="1600" dirty="0" smtClean="0"/>
              <a:t>ya yazarın gerçekten </a:t>
            </a:r>
            <a:r>
              <a:rPr lang="tr-TR" sz="1600" b="1" dirty="0" smtClean="0"/>
              <a:t>kendisi</a:t>
            </a:r>
            <a:r>
              <a:rPr lang="tr-TR" sz="1600" dirty="0" smtClean="0"/>
              <a:t> ya da </a:t>
            </a:r>
            <a:r>
              <a:rPr lang="tr-TR" sz="1600" b="1" dirty="0"/>
              <a:t>“düşsel”</a:t>
            </a:r>
            <a:r>
              <a:rPr lang="tr-TR" sz="1600" dirty="0"/>
              <a:t>  </a:t>
            </a:r>
            <a:r>
              <a:rPr lang="tr-TR" sz="1600" dirty="0" smtClean="0"/>
              <a:t>bir kişidir.</a:t>
            </a:r>
          </a:p>
          <a:p>
            <a:pPr fontAlgn="base">
              <a:buFont typeface="Wingdings" panose="05000000000000000000" pitchFamily="2" charset="2"/>
              <a:buChar char="Ø"/>
            </a:pPr>
            <a:r>
              <a:rPr lang="tr-TR" sz="1600" dirty="0" smtClean="0"/>
              <a:t>Birinci </a:t>
            </a:r>
            <a:r>
              <a:rPr lang="tr-TR" sz="1600" dirty="0"/>
              <a:t>kişi anlatımı hem gerçek hem de tasarlanmış olguların anlatımında kullanılır. Bu kullanmada anlatıcı, öykünün kahramanı görünümündedir.  </a:t>
            </a:r>
          </a:p>
          <a:p>
            <a:pPr fontAlgn="base">
              <a:buFont typeface="Wingdings" panose="05000000000000000000" pitchFamily="2" charset="2"/>
              <a:buChar char="Ø"/>
            </a:pPr>
            <a:r>
              <a:rPr lang="tr-TR" sz="1600" dirty="0" err="1"/>
              <a:t>Özyaşam</a:t>
            </a:r>
            <a:r>
              <a:rPr lang="tr-TR" sz="1600" dirty="0"/>
              <a:t> öyküleri, günlükler, anılar, anlatıcının gerçek yaşantısıyla ilgili olgulara dayanır; bunlar da çoğunlukla bu biçimle yazılır.</a:t>
            </a:r>
          </a:p>
          <a:p>
            <a:endParaRPr lang="tr-TR" sz="1800" dirty="0"/>
          </a:p>
        </p:txBody>
      </p:sp>
      <p:sp>
        <p:nvSpPr>
          <p:cNvPr id="6"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Tree>
    <p:extLst>
      <p:ext uri="{BB962C8B-B14F-4D97-AF65-F5344CB8AC3E}">
        <p14:creationId xmlns:p14="http://schemas.microsoft.com/office/powerpoint/2010/main" val="1633986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1"/>
          </p:nvPr>
        </p:nvSpPr>
        <p:spPr>
          <a:xfrm>
            <a:off x="323528" y="1057300"/>
            <a:ext cx="8291264" cy="4536504"/>
          </a:xfrm>
          <a:solidFill>
            <a:schemeClr val="bg1">
              <a:lumMod val="95000"/>
            </a:schemeClr>
          </a:solidFill>
          <a:ln>
            <a:solidFill>
              <a:schemeClr val="tx2">
                <a:lumMod val="75000"/>
              </a:schemeClr>
            </a:solidFill>
          </a:ln>
        </p:spPr>
        <p:txBody>
          <a:bodyPr/>
          <a:lstStyle/>
          <a:p>
            <a:pPr>
              <a:buFont typeface="Wingdings" panose="05000000000000000000" pitchFamily="2" charset="2"/>
              <a:buChar char="v"/>
            </a:pPr>
            <a:r>
              <a:rPr lang="tr-TR" sz="1600" b="1" u="sng" dirty="0" smtClean="0"/>
              <a:t>ÜÇÜNCÜ KİŞİ ANLATIMI:</a:t>
            </a:r>
          </a:p>
          <a:p>
            <a:pPr>
              <a:buFont typeface="Wingdings" panose="05000000000000000000" pitchFamily="2" charset="2"/>
              <a:buChar char="Ø"/>
            </a:pPr>
            <a:r>
              <a:rPr lang="tr-TR" sz="1800" dirty="0"/>
              <a:t>Anlatıcı kişisellikten uzaktır. Olayın dışında bir tanık, bir gözlemci gibidir. </a:t>
            </a:r>
          </a:p>
          <a:p>
            <a:pPr>
              <a:buFont typeface="Wingdings" panose="05000000000000000000" pitchFamily="2" charset="2"/>
              <a:buChar char="Ø"/>
            </a:pPr>
            <a:r>
              <a:rPr lang="tr-TR" sz="1800" dirty="0"/>
              <a:t>Olayları olduğu gibi verir.</a:t>
            </a:r>
          </a:p>
          <a:p>
            <a:pPr>
              <a:buFont typeface="Wingdings" panose="05000000000000000000" pitchFamily="2" charset="2"/>
              <a:buChar char="Ø"/>
            </a:pPr>
            <a:r>
              <a:rPr lang="tr-TR" sz="1800" dirty="0"/>
              <a:t>Fiiller çoğunlukla üçüncü tekil kişiye göre </a:t>
            </a:r>
            <a:r>
              <a:rPr lang="tr-TR" sz="1800" dirty="0" err="1"/>
              <a:t>çekimlenir</a:t>
            </a:r>
            <a:r>
              <a:rPr lang="tr-TR" sz="1800" dirty="0"/>
              <a:t>.</a:t>
            </a:r>
          </a:p>
          <a:p>
            <a:pPr>
              <a:spcBef>
                <a:spcPts val="0"/>
              </a:spcBef>
              <a:spcAft>
                <a:spcPts val="600"/>
              </a:spcAft>
              <a:buFont typeface="Wingdings" panose="05000000000000000000" pitchFamily="2" charset="2"/>
              <a:buChar char="Ø"/>
            </a:pPr>
            <a:r>
              <a:rPr lang="tr-TR" sz="1800" dirty="0"/>
              <a:t>Anlatımda anlatıcı, olayın bütün yönlerini en ince ayrıntılarına kadar anlatır... Karakterlerin, olaya karışan kişilerin duygu ve düşüncelerini bütün genişliğiyle vermeye çalışır.</a:t>
            </a:r>
          </a:p>
          <a:p>
            <a:pPr marL="0" indent="0" fontAlgn="base">
              <a:spcBef>
                <a:spcPts val="0"/>
              </a:spcBef>
              <a:spcAft>
                <a:spcPts val="600"/>
              </a:spcAft>
              <a:buNone/>
            </a:pPr>
            <a:r>
              <a:rPr lang="tr-TR" sz="1600" b="1" dirty="0">
                <a:solidFill>
                  <a:srgbClr val="FF0000"/>
                </a:solidFill>
              </a:rPr>
              <a:t> </a:t>
            </a:r>
            <a:r>
              <a:rPr lang="tr-TR" sz="1600" b="1" dirty="0" smtClean="0">
                <a:solidFill>
                  <a:srgbClr val="FF0000"/>
                </a:solidFill>
              </a:rPr>
              <a:t>              Şu </a:t>
            </a:r>
            <a:r>
              <a:rPr lang="tr-TR" sz="1600" b="1" dirty="0">
                <a:solidFill>
                  <a:srgbClr val="FF0000"/>
                </a:solidFill>
              </a:rPr>
              <a:t>örneğe </a:t>
            </a:r>
            <a:r>
              <a:rPr lang="tr-TR" sz="1600" b="1" dirty="0" smtClean="0">
                <a:solidFill>
                  <a:srgbClr val="FF0000"/>
                </a:solidFill>
              </a:rPr>
              <a:t>bakalım</a:t>
            </a:r>
            <a:endParaRPr lang="tr-TR" sz="1600" b="1" dirty="0">
              <a:solidFill>
                <a:srgbClr val="FF0000"/>
              </a:solidFill>
            </a:endParaRPr>
          </a:p>
          <a:p>
            <a:pPr marL="0" indent="0" fontAlgn="base">
              <a:spcBef>
                <a:spcPts val="0"/>
              </a:spcBef>
              <a:spcAft>
                <a:spcPts val="600"/>
              </a:spcAft>
              <a:buNone/>
            </a:pPr>
            <a:r>
              <a:rPr lang="tr-TR" sz="1600" b="1" i="1" dirty="0" smtClean="0">
                <a:solidFill>
                  <a:srgbClr val="FF0000"/>
                </a:solidFill>
              </a:rPr>
              <a:t>               </a:t>
            </a:r>
            <a:r>
              <a:rPr lang="tr-TR" sz="1400" b="1" i="1" dirty="0" smtClean="0"/>
              <a:t>“Beyşehir'in </a:t>
            </a:r>
            <a:r>
              <a:rPr lang="tr-TR" sz="1400" b="1" i="1" dirty="0"/>
              <a:t>en mühim ve lüzumlu adamı, muhakkak ki boyacı Arap Hayri idi. Berberin kapısının </a:t>
            </a:r>
            <a:r>
              <a:rPr lang="tr-TR" sz="1400" b="1" i="1" dirty="0" smtClean="0"/>
              <a:t> </a:t>
            </a:r>
          </a:p>
          <a:p>
            <a:pPr marL="0" indent="0">
              <a:spcBef>
                <a:spcPts val="0"/>
              </a:spcBef>
              <a:spcAft>
                <a:spcPts val="600"/>
              </a:spcAft>
              <a:buNone/>
            </a:pPr>
            <a:r>
              <a:rPr lang="tr-TR" sz="1400" b="1" i="1" dirty="0"/>
              <a:t> </a:t>
            </a:r>
            <a:r>
              <a:rPr lang="tr-TR" sz="1400" b="1" i="1" dirty="0" smtClean="0"/>
              <a:t>                  kenarında </a:t>
            </a:r>
            <a:r>
              <a:rPr lang="tr-TR" sz="1400" b="1" i="1" dirty="0"/>
              <a:t>küçük sandığına ayaklarını, çamur sıvalı duvara sırtını dayayarak uyuklarken onun bu </a:t>
            </a:r>
            <a:endParaRPr lang="tr-TR" sz="1400" b="1" i="1" dirty="0" smtClean="0"/>
          </a:p>
          <a:p>
            <a:pPr marL="0" indent="0">
              <a:spcBef>
                <a:spcPts val="0"/>
              </a:spcBef>
              <a:spcAft>
                <a:spcPts val="600"/>
              </a:spcAft>
              <a:buNone/>
            </a:pPr>
            <a:r>
              <a:rPr lang="tr-TR" sz="1400" b="1" i="1" dirty="0"/>
              <a:t> </a:t>
            </a:r>
            <a:r>
              <a:rPr lang="tr-TR" sz="1400" b="1" i="1" dirty="0" smtClean="0"/>
              <a:t>                  ehemmiyetinin </a:t>
            </a:r>
            <a:r>
              <a:rPr lang="tr-TR" sz="1400" b="1" i="1" dirty="0"/>
              <a:t>farkına varılmazdı. Diz boyu toz içinde yüzen bu kasabada herkes kundura </a:t>
            </a:r>
            <a:endParaRPr lang="tr-TR" sz="1400" b="1" i="1" dirty="0" smtClean="0"/>
          </a:p>
          <a:p>
            <a:pPr marL="0" indent="0">
              <a:spcBef>
                <a:spcPts val="0"/>
              </a:spcBef>
              <a:spcAft>
                <a:spcPts val="600"/>
              </a:spcAft>
              <a:buNone/>
            </a:pPr>
            <a:r>
              <a:rPr lang="tr-TR" sz="1400" b="1" i="1" dirty="0"/>
              <a:t> </a:t>
            </a:r>
            <a:r>
              <a:rPr lang="tr-TR" sz="1400" b="1" i="1" dirty="0" smtClean="0"/>
              <a:t>                 boyatmanın </a:t>
            </a:r>
            <a:r>
              <a:rPr lang="tr-TR" sz="1400" b="1" i="1" dirty="0"/>
              <a:t>saçmalığını biliyor ve böyle bir lüksü bayramlara saklıyordu</a:t>
            </a:r>
            <a:r>
              <a:rPr lang="tr-TR" sz="1400" b="1" i="1" dirty="0" smtClean="0"/>
              <a:t>.” (</a:t>
            </a:r>
            <a:r>
              <a:rPr lang="tr-TR" sz="1400" b="1" i="1" dirty="0" err="1" smtClean="0"/>
              <a:t>S.Ali</a:t>
            </a:r>
            <a:r>
              <a:rPr lang="tr-TR" sz="1400" b="1" i="1" dirty="0" smtClean="0"/>
              <a:t>- Arap Hayri)</a:t>
            </a:r>
            <a:endParaRPr lang="tr-TR" sz="1400" b="1" i="1" dirty="0"/>
          </a:p>
          <a:p>
            <a:pPr marL="0" indent="0" fontAlgn="base">
              <a:spcBef>
                <a:spcPts val="0"/>
              </a:spcBef>
              <a:spcAft>
                <a:spcPts val="600"/>
              </a:spcAft>
              <a:buNone/>
            </a:pPr>
            <a:r>
              <a:rPr lang="tr-TR" sz="2000" dirty="0"/>
              <a:t> </a:t>
            </a:r>
            <a:r>
              <a:rPr lang="tr-TR" sz="1800" dirty="0" smtClean="0"/>
              <a:t>Burada anlatıcı üçüncü kişidir. Yazar</a:t>
            </a:r>
            <a:r>
              <a:rPr lang="tr-TR" sz="1800" dirty="0"/>
              <a:t>, </a:t>
            </a:r>
            <a:r>
              <a:rPr lang="tr-TR" sz="1800" dirty="0" smtClean="0"/>
              <a:t>kendinin olayın örgüsünde yer almadığı sadece gözlemlediği  olay ve kişiyi betimleyerek bize anlatıyor.</a:t>
            </a:r>
          </a:p>
          <a:p>
            <a:pPr marL="0" indent="0" fontAlgn="base">
              <a:spcBef>
                <a:spcPts val="0"/>
              </a:spcBef>
              <a:spcAft>
                <a:spcPts val="600"/>
              </a:spcAft>
              <a:buNone/>
            </a:pPr>
            <a:r>
              <a:rPr lang="tr-TR" sz="1800" dirty="0" smtClean="0"/>
              <a:t>	</a:t>
            </a:r>
          </a:p>
          <a:p>
            <a:pPr marL="0" indent="0" fontAlgn="base">
              <a:spcBef>
                <a:spcPts val="0"/>
              </a:spcBef>
              <a:spcAft>
                <a:spcPts val="600"/>
              </a:spcAft>
              <a:buNone/>
            </a:pPr>
            <a:r>
              <a:rPr lang="tr-TR" sz="1800" b="1" dirty="0" smtClean="0">
                <a:solidFill>
                  <a:srgbClr val="FF0000"/>
                </a:solidFill>
              </a:rPr>
              <a:t> </a:t>
            </a:r>
            <a:endParaRPr lang="tr-TR" sz="1800" dirty="0">
              <a:solidFill>
                <a:srgbClr val="FF0000"/>
              </a:solidFill>
            </a:endParaRPr>
          </a:p>
          <a:p>
            <a:endParaRPr lang="tr-TR" sz="3600" dirty="0"/>
          </a:p>
        </p:txBody>
      </p:sp>
      <p:sp>
        <p:nvSpPr>
          <p:cNvPr id="7"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Tree>
    <p:extLst>
      <p:ext uri="{BB962C8B-B14F-4D97-AF65-F5344CB8AC3E}">
        <p14:creationId xmlns:p14="http://schemas.microsoft.com/office/powerpoint/2010/main" val="3318376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Anlatıcı</a:t>
            </a:r>
            <a:r>
              <a:rPr lang="tr-TR" dirty="0"/>
              <a:t/>
            </a:r>
            <a:br>
              <a:rPr lang="tr-TR" dirty="0"/>
            </a:br>
            <a:endParaRPr lang="en-US" dirty="0"/>
          </a:p>
        </p:txBody>
      </p:sp>
      <p:sp>
        <p:nvSpPr>
          <p:cNvPr id="5" name="Text Placeholder 4"/>
          <p:cNvSpPr>
            <a:spLocks noGrp="1"/>
          </p:cNvSpPr>
          <p:nvPr>
            <p:ph type="body" sz="quarter" idx="13"/>
          </p:nvPr>
        </p:nvSpPr>
        <p:spPr/>
        <p:txBody>
          <a:bodyPr/>
          <a:lstStyle/>
          <a:p>
            <a:r>
              <a:rPr lang="tr-TR" dirty="0" err="1"/>
              <a:t>Öyküleyici</a:t>
            </a:r>
            <a:r>
              <a:rPr lang="tr-TR" dirty="0"/>
              <a:t>, </a:t>
            </a:r>
            <a:r>
              <a:rPr lang="tr-TR" dirty="0" smtClean="0"/>
              <a:t>Betimleyici Metin </a:t>
            </a:r>
            <a:r>
              <a:rPr lang="tr-TR" dirty="0"/>
              <a:t>Yazma</a:t>
            </a:r>
            <a:endParaRPr lang="en-US" dirty="0"/>
          </a:p>
        </p:txBody>
      </p:sp>
      <p:grpSp>
        <p:nvGrpSpPr>
          <p:cNvPr id="7" name="Grup 6"/>
          <p:cNvGrpSpPr/>
          <p:nvPr/>
        </p:nvGrpSpPr>
        <p:grpSpPr>
          <a:xfrm>
            <a:off x="467544" y="1301658"/>
            <a:ext cx="8208912" cy="4297661"/>
            <a:chOff x="2197928" y="1440159"/>
            <a:chExt cx="4750336" cy="4297661"/>
          </a:xfrm>
        </p:grpSpPr>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928" y="1440159"/>
              <a:ext cx="4750336" cy="4297661"/>
            </a:xfrm>
            <a:prstGeom prst="rect">
              <a:avLst/>
            </a:prstGeom>
          </p:spPr>
        </p:pic>
        <p:sp>
          <p:nvSpPr>
            <p:cNvPr id="3" name="Metin kutusu 2"/>
            <p:cNvSpPr txBox="1"/>
            <p:nvPr/>
          </p:nvSpPr>
          <p:spPr>
            <a:xfrm>
              <a:off x="3215589" y="1993404"/>
              <a:ext cx="2868579" cy="369332"/>
            </a:xfrm>
            <a:prstGeom prst="rect">
              <a:avLst/>
            </a:prstGeom>
            <a:noFill/>
          </p:spPr>
          <p:txBody>
            <a:bodyPr wrap="square" rtlCol="0">
              <a:spAutoFit/>
            </a:bodyPr>
            <a:lstStyle/>
            <a:p>
              <a:endParaRPr lang="tr-TR" dirty="0"/>
            </a:p>
          </p:txBody>
        </p:sp>
      </p:grpSp>
      <p:sp>
        <p:nvSpPr>
          <p:cNvPr id="4" name="Dikdörtgen 3"/>
          <p:cNvSpPr/>
          <p:nvPr/>
        </p:nvSpPr>
        <p:spPr>
          <a:xfrm>
            <a:off x="2280828" y="1880829"/>
            <a:ext cx="4902410" cy="3139321"/>
          </a:xfrm>
          <a:prstGeom prst="rect">
            <a:avLst/>
          </a:prstGeom>
        </p:spPr>
        <p:txBody>
          <a:bodyPr wrap="square">
            <a:spAutoFit/>
          </a:bodyPr>
          <a:lstStyle/>
          <a:p>
            <a:pPr marL="285750" indent="-285750">
              <a:buFont typeface="Wingdings" panose="05000000000000000000" pitchFamily="2" charset="2"/>
              <a:buChar char="v"/>
            </a:pPr>
            <a:r>
              <a:rPr lang="tr-TR" b="1" dirty="0" err="1"/>
              <a:t>Öyküleyici</a:t>
            </a:r>
            <a:r>
              <a:rPr lang="tr-TR" b="1" dirty="0"/>
              <a:t> metin yazarken hangi şekilde yazacağınıza </a:t>
            </a:r>
            <a:r>
              <a:rPr lang="tr-TR" b="1" dirty="0" smtClean="0"/>
              <a:t>önceden karar </a:t>
            </a:r>
            <a:r>
              <a:rPr lang="tr-TR" b="1" dirty="0"/>
              <a:t>vermelisiniz</a:t>
            </a:r>
            <a:r>
              <a:rPr lang="tr-TR" b="1" dirty="0" smtClean="0"/>
              <a:t>.</a:t>
            </a:r>
          </a:p>
          <a:p>
            <a:pPr marL="285750" indent="-285750">
              <a:buFont typeface="Wingdings" panose="05000000000000000000" pitchFamily="2" charset="2"/>
              <a:buChar char="v"/>
            </a:pPr>
            <a:endParaRPr lang="tr-TR" b="1" dirty="0"/>
          </a:p>
          <a:p>
            <a:pPr marL="285750" indent="-285750">
              <a:buFont typeface="Wingdings" panose="05000000000000000000" pitchFamily="2" charset="2"/>
              <a:buChar char="v"/>
            </a:pPr>
            <a:r>
              <a:rPr lang="tr-TR" b="1" dirty="0"/>
              <a:t>Birinci kişi anlatımıyla mı yoksa üçüncü kişi anlatımıyla mı yazacağınızı önceden belirleyebilirsiniz</a:t>
            </a:r>
            <a:r>
              <a:rPr lang="tr-TR" b="1" dirty="0" smtClean="0"/>
              <a:t>.</a:t>
            </a:r>
          </a:p>
          <a:p>
            <a:pPr marL="285750" indent="-285750">
              <a:buFont typeface="Wingdings" panose="05000000000000000000" pitchFamily="2" charset="2"/>
              <a:buChar char="v"/>
            </a:pPr>
            <a:endParaRPr lang="tr-TR" b="1" dirty="0"/>
          </a:p>
          <a:p>
            <a:pPr marL="285750" indent="-285750">
              <a:buFont typeface="Wingdings" panose="05000000000000000000" pitchFamily="2" charset="2"/>
              <a:buChar char="v"/>
            </a:pPr>
            <a:r>
              <a:rPr lang="tr-TR" b="1" dirty="0"/>
              <a:t>Anlatıcı türünü belirlemenize gözlemlerinizi, okuduklarınızı hatta yaşadıklarınızı gözden geçirerek karar verebilirsiniz.</a:t>
            </a:r>
          </a:p>
          <a:p>
            <a:pPr marL="285750" indent="-285750">
              <a:buFont typeface="Wingdings" panose="05000000000000000000" pitchFamily="2" charset="2"/>
              <a:buChar char="v"/>
            </a:pPr>
            <a:endParaRPr lang="tr-TR" dirty="0"/>
          </a:p>
        </p:txBody>
      </p:sp>
    </p:spTree>
    <p:custDataLst>
      <p:tags r:id="rId1"/>
    </p:custDataLst>
    <p:extLst>
      <p:ext uri="{BB962C8B-B14F-4D97-AF65-F5344CB8AC3E}">
        <p14:creationId xmlns:p14="http://schemas.microsoft.com/office/powerpoint/2010/main" val="2794242570"/>
      </p:ext>
    </p:extLst>
  </p:cSld>
  <p:clrMapOvr>
    <a:masterClrMapping/>
  </p:clrMapOvr>
  <p:transition spd="slow" advTm="17602">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Yazma	</a:t>
            </a:r>
            <a:endParaRPr lang="tr-TR" dirty="0"/>
          </a:p>
        </p:txBody>
      </p:sp>
      <p:sp>
        <p:nvSpPr>
          <p:cNvPr id="5" name="İçerik Yer Tutucusu 4"/>
          <p:cNvSpPr>
            <a:spLocks noGrp="1"/>
          </p:cNvSpPr>
          <p:nvPr>
            <p:ph sz="half" idx="2"/>
          </p:nvPr>
        </p:nvSpPr>
        <p:spPr>
          <a:xfrm>
            <a:off x="2699792" y="1633364"/>
            <a:ext cx="5987008" cy="3672408"/>
          </a:xfrm>
          <a:solidFill>
            <a:schemeClr val="bg1">
              <a:lumMod val="95000"/>
            </a:schemeClr>
          </a:solidFill>
          <a:ln>
            <a:solidFill>
              <a:schemeClr val="bg1">
                <a:lumMod val="50000"/>
              </a:schemeClr>
            </a:solidFill>
          </a:ln>
        </p:spPr>
        <p:txBody>
          <a:bodyPr/>
          <a:lstStyle/>
          <a:p>
            <a:pPr>
              <a:buFont typeface="Wingdings" panose="05000000000000000000" pitchFamily="2" charset="2"/>
              <a:buChar char="ü"/>
            </a:pPr>
            <a:r>
              <a:rPr lang="tr-TR" sz="2000" dirty="0" smtClean="0"/>
              <a:t>Yazma </a:t>
            </a:r>
            <a:r>
              <a:rPr lang="tr-TR" sz="2000" dirty="0"/>
              <a:t>eylemi, düşünmeye dayanan bir süreçtir. Yazılı ürün kâğıda yazılmadan çok önce yazanın zihninde en azından bir taslak biçiminde oluşur. </a:t>
            </a:r>
            <a:endParaRPr lang="tr-TR" sz="2000" dirty="0" smtClean="0"/>
          </a:p>
          <a:p>
            <a:pPr>
              <a:buFont typeface="Wingdings" panose="05000000000000000000" pitchFamily="2" charset="2"/>
              <a:buChar char="ü"/>
            </a:pPr>
            <a:r>
              <a:rPr lang="tr-TR" sz="2000" dirty="0" smtClean="0"/>
              <a:t>Düşüncelerini </a:t>
            </a:r>
            <a:r>
              <a:rPr lang="tr-TR" sz="2000" dirty="0"/>
              <a:t>zihninde belli bir düzen içinde herhangi bir çerçeveye oturtamayan kişiler, yazılı olarak da başarılı ve anlamlı ürünler ortaya koyamazlar. Bu bağlamda yazma öğretimi, düşünmeyi öğretme olarak da adlandırılabilir. </a:t>
            </a:r>
            <a:endParaRPr lang="tr-TR" sz="2000" dirty="0" smtClean="0"/>
          </a:p>
          <a:p>
            <a:pPr>
              <a:buFont typeface="Wingdings" panose="05000000000000000000" pitchFamily="2" charset="2"/>
              <a:buChar char="ü"/>
            </a:pPr>
            <a:r>
              <a:rPr lang="tr-TR" sz="2000" dirty="0" smtClean="0"/>
              <a:t>Çünkü </a:t>
            </a:r>
            <a:r>
              <a:rPr lang="tr-TR" sz="2000" dirty="0"/>
              <a:t>yazma süreci, düşünme sürecinin sağlıklı ilerlemesine bağlıdır.</a:t>
            </a:r>
          </a:p>
          <a:p>
            <a:endParaRPr lang="tr-TR" dirty="0"/>
          </a:p>
        </p:txBody>
      </p:sp>
      <p:pic>
        <p:nvPicPr>
          <p:cNvPr id="1026" name="Picture 2" descr="Stok Fotoğraf | Yaratıcı yazma kavramı"/>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510285"/>
            <a:ext cx="2768793" cy="278737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3"/>
          </p:nvPr>
        </p:nvSpPr>
        <p:spPr/>
        <p:txBody>
          <a:bodyPr/>
          <a:lstStyle/>
          <a:p>
            <a:r>
              <a:rPr lang="tr-TR" dirty="0" err="1" smtClean="0"/>
              <a:t>Öyküleyici</a:t>
            </a:r>
            <a:r>
              <a:rPr lang="tr-TR" dirty="0" smtClean="0"/>
              <a:t>, Betimleyici Metin Yazma</a:t>
            </a:r>
            <a:endParaRPr lang="en-US" dirty="0"/>
          </a:p>
        </p:txBody>
      </p:sp>
    </p:spTree>
    <p:extLst>
      <p:ext uri="{BB962C8B-B14F-4D97-AF65-F5344CB8AC3E}">
        <p14:creationId xmlns:p14="http://schemas.microsoft.com/office/powerpoint/2010/main" val="3965686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1"/>
          </p:nvPr>
        </p:nvSpPr>
        <p:spPr>
          <a:xfrm>
            <a:off x="1547664" y="1957400"/>
            <a:ext cx="6347048" cy="1800200"/>
          </a:xfrm>
          <a:solidFill>
            <a:schemeClr val="accent6">
              <a:lumMod val="20000"/>
              <a:lumOff val="80000"/>
            </a:schemeClr>
          </a:solidFill>
          <a:ln>
            <a:solidFill>
              <a:schemeClr val="accent6">
                <a:lumMod val="50000"/>
              </a:schemeClr>
            </a:solidFill>
          </a:ln>
        </p:spPr>
        <p:txBody>
          <a:bodyPr/>
          <a:lstStyle/>
          <a:p>
            <a:pPr marL="0" indent="0" algn="ctr">
              <a:buNone/>
            </a:pPr>
            <a:endParaRPr lang="tr-TR" dirty="0" smtClean="0">
              <a:solidFill>
                <a:srgbClr val="C00000"/>
              </a:solidFill>
              <a:latin typeface="Algerian" panose="04020705040A02060702" pitchFamily="82" charset="0"/>
            </a:endParaRPr>
          </a:p>
          <a:p>
            <a:pPr marL="0" indent="0" algn="ctr">
              <a:buNone/>
            </a:pPr>
            <a:r>
              <a:rPr lang="tr-TR" dirty="0" err="1" smtClean="0">
                <a:solidFill>
                  <a:srgbClr val="C00000"/>
                </a:solidFill>
                <a:latin typeface="Algerian" panose="04020705040A02060702" pitchFamily="82" charset="0"/>
              </a:rPr>
              <a:t>Betİmleyİcİ</a:t>
            </a:r>
            <a:r>
              <a:rPr lang="tr-TR" dirty="0" smtClean="0">
                <a:solidFill>
                  <a:srgbClr val="C00000"/>
                </a:solidFill>
                <a:latin typeface="Algerian" panose="04020705040A02060702" pitchFamily="82" charset="0"/>
              </a:rPr>
              <a:t> </a:t>
            </a:r>
            <a:r>
              <a:rPr lang="tr-TR" dirty="0" err="1" smtClean="0">
                <a:solidFill>
                  <a:srgbClr val="C00000"/>
                </a:solidFill>
                <a:latin typeface="Algerian" panose="04020705040A02060702" pitchFamily="82" charset="0"/>
              </a:rPr>
              <a:t>metİn</a:t>
            </a:r>
            <a:r>
              <a:rPr lang="tr-TR" dirty="0" smtClean="0">
                <a:solidFill>
                  <a:srgbClr val="C00000"/>
                </a:solidFill>
                <a:latin typeface="Algerian" panose="04020705040A02060702" pitchFamily="82" charset="0"/>
              </a:rPr>
              <a:t> </a:t>
            </a:r>
            <a:r>
              <a:rPr lang="tr-TR" dirty="0">
                <a:solidFill>
                  <a:srgbClr val="C00000"/>
                </a:solidFill>
                <a:latin typeface="Algerian" panose="04020705040A02060702" pitchFamily="82" charset="0"/>
              </a:rPr>
              <a:t>yazma</a:t>
            </a:r>
          </a:p>
        </p:txBody>
      </p:sp>
      <p:pic>
        <p:nvPicPr>
          <p:cNvPr id="6" name="Resim 5" descr="El çizilmiş suluboya illüstrasyon mürekkep şişesi, tüy, çiçek dal ve kahve ile eski kitapların bir yığını. Antika objeler. - Royalty-free Açık Stock Illustr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548" y="3757600"/>
            <a:ext cx="2590800" cy="1813560"/>
          </a:xfrm>
          <a:prstGeom prst="rect">
            <a:avLst/>
          </a:prstGeom>
          <a:noFill/>
          <a:ln>
            <a:noFill/>
          </a:ln>
        </p:spPr>
      </p:pic>
      <p:pic>
        <p:nvPicPr>
          <p:cNvPr id="7" name="Resim 6" descr="Kaydırma mürekkep kalemle. - Royalty-free Hayvan kılı Vector 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970" y="3705226"/>
            <a:ext cx="2508250" cy="1876425"/>
          </a:xfrm>
          <a:prstGeom prst="rect">
            <a:avLst/>
          </a:prstGeom>
          <a:noFill/>
          <a:ln>
            <a:noFill/>
          </a:ln>
        </p:spPr>
      </p:pic>
      <p:sp>
        <p:nvSpPr>
          <p:cNvPr id="8"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Tree>
    <p:extLst>
      <p:ext uri="{BB962C8B-B14F-4D97-AF65-F5344CB8AC3E}">
        <p14:creationId xmlns:p14="http://schemas.microsoft.com/office/powerpoint/2010/main" val="461405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Betimleyici metin yazma</a:t>
            </a:r>
            <a:endParaRPr lang="tr-TR" dirty="0"/>
          </a:p>
        </p:txBody>
      </p:sp>
      <p:sp>
        <p:nvSpPr>
          <p:cNvPr id="7" name="Dikdörtgen 6"/>
          <p:cNvSpPr/>
          <p:nvPr/>
        </p:nvSpPr>
        <p:spPr>
          <a:xfrm>
            <a:off x="899592" y="1921396"/>
            <a:ext cx="7344816" cy="3416320"/>
          </a:xfrm>
          <a:prstGeom prst="rect">
            <a:avLst/>
          </a:prstGeom>
          <a:solidFill>
            <a:schemeClr val="bg1">
              <a:lumMod val="95000"/>
            </a:schemeClr>
          </a:solidFill>
          <a:ln>
            <a:solidFill>
              <a:schemeClr val="bg1">
                <a:lumMod val="50000"/>
              </a:schemeClr>
            </a:solidFill>
          </a:ln>
        </p:spPr>
        <p:txBody>
          <a:bodyPr wrap="square">
            <a:spAutoFit/>
          </a:bodyPr>
          <a:lstStyle/>
          <a:p>
            <a:pPr marL="285750" indent="-285750" fontAlgn="base">
              <a:buFont typeface="Wingdings" panose="05000000000000000000" pitchFamily="2" charset="2"/>
              <a:buChar char="Ø"/>
            </a:pPr>
            <a:r>
              <a:rPr lang="tr-TR" dirty="0" smtClean="0"/>
              <a:t>Betimleme </a:t>
            </a:r>
            <a:r>
              <a:rPr lang="tr-TR" dirty="0"/>
              <a:t>canlı cansız varlık ya da eşyanın dış görüntüsünün ve içerik özelliklerinin sözlü veya yazılı olarak resmedilmesidir. </a:t>
            </a:r>
            <a:endParaRPr lang="tr-TR" dirty="0" smtClean="0"/>
          </a:p>
          <a:p>
            <a:pPr marL="285750" indent="-285750" fontAlgn="base">
              <a:buFont typeface="Wingdings" panose="05000000000000000000" pitchFamily="2" charset="2"/>
              <a:buChar char="Ø"/>
            </a:pPr>
            <a:r>
              <a:rPr lang="tr-TR" dirty="0" smtClean="0"/>
              <a:t>Betimleme:</a:t>
            </a:r>
          </a:p>
          <a:p>
            <a:pPr marL="1200150" lvl="2" indent="-285750" fontAlgn="base">
              <a:buFont typeface="Wingdings" panose="05000000000000000000" pitchFamily="2" charset="2"/>
              <a:buChar char="v"/>
            </a:pPr>
            <a:r>
              <a:rPr lang="tr-TR" dirty="0" smtClean="0"/>
              <a:t>doğrudan </a:t>
            </a:r>
            <a:r>
              <a:rPr lang="tr-TR" dirty="0"/>
              <a:t>yani nesnel ve </a:t>
            </a:r>
            <a:endParaRPr lang="tr-TR" dirty="0" smtClean="0"/>
          </a:p>
          <a:p>
            <a:pPr marL="1200150" lvl="2" indent="-285750" fontAlgn="base">
              <a:buFont typeface="Wingdings" panose="05000000000000000000" pitchFamily="2" charset="2"/>
              <a:buChar char="v"/>
            </a:pPr>
            <a:r>
              <a:rPr lang="tr-TR" dirty="0" smtClean="0"/>
              <a:t>izlenimci </a:t>
            </a:r>
            <a:r>
              <a:rPr lang="tr-TR" dirty="0"/>
              <a:t>olmak üzere ikiye ayrılır. </a:t>
            </a:r>
            <a:endParaRPr lang="tr-TR" dirty="0" smtClean="0"/>
          </a:p>
          <a:p>
            <a:pPr lvl="2" fontAlgn="base"/>
            <a:endParaRPr lang="tr-TR" dirty="0"/>
          </a:p>
          <a:p>
            <a:pPr marL="285750" indent="-285750" fontAlgn="base">
              <a:buFont typeface="Wingdings" panose="05000000000000000000" pitchFamily="2" charset="2"/>
              <a:buChar char="Ø"/>
            </a:pPr>
            <a:r>
              <a:rPr lang="tr-TR" dirty="0"/>
              <a:t>Betimlemeyi yapan kişinin betimlenen nesne ile ilgili zihninde yer eden düşünceleri yorumlayarak aktarması </a:t>
            </a:r>
            <a:r>
              <a:rPr lang="tr-TR" b="1" dirty="0"/>
              <a:t>izlenimci betimlemedir.</a:t>
            </a:r>
            <a:r>
              <a:rPr lang="tr-TR" dirty="0"/>
              <a:t> </a:t>
            </a:r>
            <a:endParaRPr lang="tr-TR" dirty="0" smtClean="0"/>
          </a:p>
          <a:p>
            <a:pPr marL="285750" indent="-285750" fontAlgn="base">
              <a:buFont typeface="Wingdings" panose="05000000000000000000" pitchFamily="2" charset="2"/>
              <a:buChar char="Ø"/>
            </a:pPr>
            <a:endParaRPr lang="tr-TR" dirty="0"/>
          </a:p>
          <a:p>
            <a:pPr marL="285750" indent="-285750" fontAlgn="base">
              <a:buFont typeface="Wingdings" panose="05000000000000000000" pitchFamily="2" charset="2"/>
              <a:buChar char="Ø"/>
            </a:pPr>
            <a:r>
              <a:rPr lang="tr-TR" dirty="0"/>
              <a:t>Betimlenen nesne ya da varlığın bilinen özelliklerinin olduğu gibi aktarılması ise </a:t>
            </a:r>
            <a:r>
              <a:rPr lang="tr-TR" b="1" dirty="0"/>
              <a:t>nesnel betimlemedir.</a:t>
            </a:r>
          </a:p>
          <a:p>
            <a:pPr marL="285750" indent="-285750">
              <a:buFont typeface="Wingdings" panose="05000000000000000000" pitchFamily="2" charset="2"/>
              <a:buChar char="v"/>
            </a:pPr>
            <a:endParaRPr lang="tr-TR" dirty="0"/>
          </a:p>
        </p:txBody>
      </p:sp>
      <p:sp>
        <p:nvSpPr>
          <p:cNvPr id="9"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3" name="Dikdörtgen 2"/>
          <p:cNvSpPr/>
          <p:nvPr/>
        </p:nvSpPr>
        <p:spPr>
          <a:xfrm>
            <a:off x="925694" y="1356526"/>
            <a:ext cx="1515158" cy="369332"/>
          </a:xfrm>
          <a:prstGeom prst="rect">
            <a:avLst/>
          </a:prstGeom>
          <a:solidFill>
            <a:schemeClr val="bg2">
              <a:lumMod val="75000"/>
            </a:schemeClr>
          </a:solidFill>
          <a:ln>
            <a:solidFill>
              <a:schemeClr val="tx2">
                <a:lumMod val="75000"/>
              </a:schemeClr>
            </a:solidFill>
          </a:ln>
        </p:spPr>
        <p:txBody>
          <a:bodyPr wrap="none">
            <a:spAutoFit/>
          </a:bodyPr>
          <a:lstStyle/>
          <a:p>
            <a:pPr marL="285750" indent="-285750">
              <a:buFont typeface="Wingdings" panose="05000000000000000000" pitchFamily="2" charset="2"/>
              <a:buChar char="q"/>
            </a:pPr>
            <a:r>
              <a:rPr lang="tr-TR" b="1" dirty="0">
                <a:solidFill>
                  <a:srgbClr val="C00000"/>
                </a:solidFill>
              </a:rPr>
              <a:t>Betimleme</a:t>
            </a:r>
          </a:p>
        </p:txBody>
      </p:sp>
    </p:spTree>
    <p:extLst>
      <p:ext uri="{BB962C8B-B14F-4D97-AF65-F5344CB8AC3E}">
        <p14:creationId xmlns:p14="http://schemas.microsoft.com/office/powerpoint/2010/main" val="2356136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1800" dirty="0" smtClean="0"/>
              <a:t>Betimleme yaparken dikkat edilecek ayrıntılar:</a:t>
            </a:r>
            <a:endParaRPr lang="tr-TR" sz="1800" dirty="0"/>
          </a:p>
        </p:txBody>
      </p:sp>
      <p:sp>
        <p:nvSpPr>
          <p:cNvPr id="7" name="Aşağı Ok Belirtme Çizgisi 6"/>
          <p:cNvSpPr/>
          <p:nvPr/>
        </p:nvSpPr>
        <p:spPr>
          <a:xfrm>
            <a:off x="827584" y="1273324"/>
            <a:ext cx="7123620" cy="4832747"/>
          </a:xfrm>
          <a:prstGeom prst="downArrowCallout">
            <a:avLst>
              <a:gd name="adj1" fmla="val 50000"/>
              <a:gd name="adj2" fmla="val 24028"/>
              <a:gd name="adj3" fmla="val 25000"/>
              <a:gd name="adj4" fmla="val 64977"/>
            </a:avLst>
          </a:prstGeom>
          <a:solidFill>
            <a:schemeClr val="bg1">
              <a:lumMod val="85000"/>
            </a:schemeClr>
          </a:solidFill>
        </p:spPr>
        <p:txBody>
          <a:bodyPr wrap="square" rtlCol="0" anchor="ctr">
            <a:spAutoFit/>
          </a:bodyPr>
          <a:lstStyle/>
          <a:p>
            <a:pPr fontAlgn="base">
              <a:lnSpc>
                <a:spcPct val="150000"/>
              </a:lnSpc>
              <a:spcBef>
                <a:spcPts val="0"/>
              </a:spcBef>
              <a:spcAft>
                <a:spcPts val="600"/>
              </a:spcAft>
              <a:buFont typeface="Wingdings" panose="05000000000000000000" pitchFamily="2" charset="2"/>
              <a:buChar char="Ø"/>
            </a:pPr>
            <a:r>
              <a:rPr lang="tr-TR" dirty="0" smtClean="0"/>
              <a:t>Anlatımda İzlenimci </a:t>
            </a:r>
            <a:r>
              <a:rPr lang="tr-TR" dirty="0"/>
              <a:t>betimleme, tek </a:t>
            </a:r>
            <a:r>
              <a:rPr lang="tr-TR" dirty="0" smtClean="0"/>
              <a:t>başına kullanılmayıp </a:t>
            </a:r>
            <a:r>
              <a:rPr lang="tr-TR" dirty="0"/>
              <a:t>öteki anlatım biçimleriyle birlikte kullanılır, onları destekler.  </a:t>
            </a:r>
          </a:p>
          <a:p>
            <a:pPr fontAlgn="base">
              <a:lnSpc>
                <a:spcPct val="150000"/>
              </a:lnSpc>
              <a:spcBef>
                <a:spcPts val="0"/>
              </a:spcBef>
              <a:spcAft>
                <a:spcPts val="600"/>
              </a:spcAft>
              <a:buFont typeface="Wingdings" panose="05000000000000000000" pitchFamily="2" charset="2"/>
              <a:buChar char="Ø"/>
            </a:pPr>
            <a:r>
              <a:rPr lang="tr-TR" dirty="0"/>
              <a:t>Düşüncelerimize görünürlük kazandırma, anlatımı renklendirme, okuyucunun hayal gücünü kamçılama bu tür betimlemenin görevlerindendir. </a:t>
            </a:r>
            <a:endParaRPr lang="tr-TR" dirty="0" smtClean="0"/>
          </a:p>
          <a:p>
            <a:pPr fontAlgn="base">
              <a:lnSpc>
                <a:spcPct val="150000"/>
              </a:lnSpc>
              <a:spcBef>
                <a:spcPts val="0"/>
              </a:spcBef>
              <a:spcAft>
                <a:spcPts val="600"/>
              </a:spcAft>
              <a:buFont typeface="Wingdings" panose="05000000000000000000" pitchFamily="2" charset="2"/>
              <a:buChar char="Ø"/>
            </a:pPr>
            <a:r>
              <a:rPr lang="tr-TR" dirty="0"/>
              <a:t> Fikir ağırlıklı </a:t>
            </a:r>
            <a:r>
              <a:rPr lang="tr-TR" dirty="0" smtClean="0"/>
              <a:t>betimleme ise </a:t>
            </a:r>
            <a:r>
              <a:rPr lang="tr-TR" dirty="0"/>
              <a:t>nesneldir, konunun kişisel yorum katmadan olduğu gibi anlatılmasıdır.</a:t>
            </a:r>
          </a:p>
        </p:txBody>
      </p:sp>
      <p:pic>
        <p:nvPicPr>
          <p:cNvPr id="8" name="Resim 7" descr="El çizilmiş suluboya illüstrasyon mürekkep şişesi, tüy, çiçek dal ve kahve ile eski kitapların bir yığını. Antika objeler. - Royalty-free Açık Stock Illustr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5061" y="4061635"/>
            <a:ext cx="2808312" cy="1653365"/>
          </a:xfrm>
          <a:prstGeom prst="rect">
            <a:avLst/>
          </a:prstGeom>
          <a:noFill/>
          <a:ln>
            <a:noFill/>
          </a:ln>
        </p:spPr>
      </p:pic>
      <p:sp>
        <p:nvSpPr>
          <p:cNvPr id="6"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Tree>
    <p:extLst>
      <p:ext uri="{BB962C8B-B14F-4D97-AF65-F5344CB8AC3E}">
        <p14:creationId xmlns:p14="http://schemas.microsoft.com/office/powerpoint/2010/main" val="125909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338944" y="1417340"/>
            <a:ext cx="8466112" cy="4104456"/>
          </a:xfrm>
          <a:solidFill>
            <a:schemeClr val="bg1">
              <a:lumMod val="95000"/>
            </a:schemeClr>
          </a:solidFill>
          <a:ln>
            <a:solidFill>
              <a:schemeClr val="tx1">
                <a:lumMod val="85000"/>
                <a:lumOff val="15000"/>
              </a:schemeClr>
            </a:solidFill>
          </a:ln>
        </p:spPr>
        <p:txBody>
          <a:bodyPr/>
          <a:lstStyle/>
          <a:p>
            <a:pPr fontAlgn="base">
              <a:spcBef>
                <a:spcPts val="0"/>
              </a:spcBef>
              <a:spcAft>
                <a:spcPts val="1200"/>
              </a:spcAft>
              <a:buFont typeface="Wingdings" panose="05000000000000000000" pitchFamily="2" charset="2"/>
              <a:buChar char="v"/>
            </a:pPr>
            <a:r>
              <a:rPr lang="tr-TR" sz="1800" b="1" dirty="0" smtClean="0"/>
              <a:t>Betimleme </a:t>
            </a:r>
            <a:r>
              <a:rPr lang="tr-TR" sz="1800" b="1" dirty="0"/>
              <a:t>yöntemleri arasındaki farkları ve anlatımda betimlemenin yalnız başına kullanılmadığını şu öyküleme paragraflarında net bir şekilde görebiliriz:</a:t>
            </a:r>
          </a:p>
          <a:p>
            <a:pPr fontAlgn="base">
              <a:buFont typeface="Wingdings" panose="05000000000000000000" pitchFamily="2" charset="2"/>
              <a:buChar char="§"/>
            </a:pPr>
            <a:r>
              <a:rPr lang="tr-TR" sz="1600" b="1" dirty="0">
                <a:solidFill>
                  <a:srgbClr val="C00000"/>
                </a:solidFill>
              </a:rPr>
              <a:t>İzlenimci Betimleme:</a:t>
            </a:r>
          </a:p>
          <a:p>
            <a:pPr marL="0" indent="0">
              <a:buNone/>
            </a:pPr>
            <a:r>
              <a:rPr lang="tr-TR" sz="1600" b="1" i="1" dirty="0"/>
              <a:t> </a:t>
            </a:r>
            <a:r>
              <a:rPr lang="tr-TR" sz="1600" b="1" i="1" dirty="0" smtClean="0"/>
              <a:t>            “</a:t>
            </a:r>
            <a:r>
              <a:rPr lang="tr-TR" sz="1600" b="1" i="1" dirty="0"/>
              <a:t>Tabur;  bir yılan gibi kıvrılan dar sokaklardan geçerken pencereler bir sis perdesini aralar </a:t>
            </a:r>
            <a:r>
              <a:rPr lang="tr-TR" sz="1600" b="1" i="1" dirty="0" smtClean="0"/>
              <a:t> </a:t>
            </a:r>
          </a:p>
          <a:p>
            <a:pPr marL="0" indent="0">
              <a:buNone/>
            </a:pPr>
            <a:r>
              <a:rPr lang="tr-TR" sz="1600" b="1" i="1" dirty="0"/>
              <a:t> </a:t>
            </a:r>
            <a:r>
              <a:rPr lang="tr-TR" sz="1600" b="1" i="1" dirty="0" smtClean="0"/>
              <a:t>           gibi açılıyor, meraklı </a:t>
            </a:r>
            <a:r>
              <a:rPr lang="tr-TR" sz="1600" b="1" i="1" dirty="0"/>
              <a:t>kadın başları sarkıyor, dükkanlardan, sorulara cevap </a:t>
            </a:r>
            <a:r>
              <a:rPr lang="tr-TR" sz="1600" b="1" i="1" dirty="0" smtClean="0"/>
              <a:t>arayan </a:t>
            </a:r>
          </a:p>
          <a:p>
            <a:pPr marL="0" indent="0">
              <a:buNone/>
            </a:pPr>
            <a:r>
              <a:rPr lang="tr-TR" sz="1600" b="1" i="1" dirty="0" smtClean="0"/>
              <a:t>            bakışlarıyla satıcılar çıkıyordu.”</a:t>
            </a:r>
          </a:p>
          <a:p>
            <a:pPr marL="0" indent="0">
              <a:buNone/>
            </a:pPr>
            <a:r>
              <a:rPr lang="tr-TR" sz="1600" dirty="0" smtClean="0"/>
              <a:t>   Bu cümlede, tanıtılan ortam edebi </a:t>
            </a:r>
            <a:r>
              <a:rPr lang="tr-TR" sz="1600" dirty="0"/>
              <a:t>bir biçimde ve duyuları harekete geçirecek </a:t>
            </a:r>
            <a:r>
              <a:rPr lang="tr-TR" sz="1600" dirty="0" smtClean="0"/>
              <a:t>şekilde betimlenmiştir.</a:t>
            </a:r>
            <a:endParaRPr lang="tr-TR" sz="1400" b="1" dirty="0" smtClean="0"/>
          </a:p>
          <a:p>
            <a:pPr fontAlgn="base">
              <a:buFont typeface="Wingdings" panose="05000000000000000000" pitchFamily="2" charset="2"/>
              <a:buChar char="§"/>
            </a:pPr>
            <a:r>
              <a:rPr lang="tr-TR" sz="1600" b="1" dirty="0" smtClean="0">
                <a:solidFill>
                  <a:srgbClr val="C00000"/>
                </a:solidFill>
              </a:rPr>
              <a:t>Şimdi </a:t>
            </a:r>
            <a:r>
              <a:rPr lang="tr-TR" sz="1600" b="1" dirty="0">
                <a:solidFill>
                  <a:srgbClr val="C00000"/>
                </a:solidFill>
              </a:rPr>
              <a:t>aynı paragrafın nesnel biçimine bakalım:</a:t>
            </a:r>
            <a:endParaRPr lang="tr-TR" sz="1600" dirty="0">
              <a:solidFill>
                <a:srgbClr val="C00000"/>
              </a:solidFill>
            </a:endParaRPr>
          </a:p>
          <a:p>
            <a:pPr marL="0" indent="0">
              <a:buNone/>
            </a:pPr>
            <a:r>
              <a:rPr lang="tr-TR" sz="1600" b="1" i="1" dirty="0"/>
              <a:t> </a:t>
            </a:r>
            <a:r>
              <a:rPr lang="tr-TR" sz="1600" b="1" i="1" dirty="0" smtClean="0"/>
              <a:t>         “</a:t>
            </a:r>
            <a:r>
              <a:rPr lang="tr-TR" sz="1600" b="1" i="1" dirty="0"/>
              <a:t>Tabur, sokaklardan geçerken pencereler açılıyor, kadın başları sarkıyor, dükkânlardan </a:t>
            </a:r>
            <a:endParaRPr lang="tr-TR" sz="1600" b="1" i="1" dirty="0" smtClean="0"/>
          </a:p>
          <a:p>
            <a:pPr marL="0" indent="0">
              <a:buNone/>
            </a:pPr>
            <a:r>
              <a:rPr lang="tr-TR" sz="1600" b="1" i="1" dirty="0" smtClean="0"/>
              <a:t>            satıcılar </a:t>
            </a:r>
            <a:r>
              <a:rPr lang="tr-TR" sz="1600" b="1" i="1" dirty="0"/>
              <a:t>çıkıyordu</a:t>
            </a:r>
            <a:r>
              <a:rPr lang="tr-TR" sz="1600" b="1" i="1" dirty="0" smtClean="0"/>
              <a:t>.”</a:t>
            </a:r>
            <a:endParaRPr lang="tr-TR" sz="1600" b="1" dirty="0"/>
          </a:p>
          <a:p>
            <a:pPr marL="0" indent="0">
              <a:buNone/>
            </a:pPr>
            <a:r>
              <a:rPr lang="tr-TR" sz="1600" dirty="0"/>
              <a:t> </a:t>
            </a:r>
            <a:r>
              <a:rPr lang="tr-TR" sz="1600" dirty="0" smtClean="0"/>
              <a:t>    Bu örnekteki </a:t>
            </a:r>
            <a:r>
              <a:rPr lang="tr-TR" sz="1600" dirty="0"/>
              <a:t>betimleme </a:t>
            </a:r>
            <a:r>
              <a:rPr lang="tr-TR" sz="1600" dirty="0" smtClean="0"/>
              <a:t>ise sıradan </a:t>
            </a:r>
            <a:r>
              <a:rPr lang="tr-TR" sz="1600" dirty="0"/>
              <a:t>bir betimlemedir. </a:t>
            </a:r>
            <a:r>
              <a:rPr lang="tr-TR" sz="1600" dirty="0" smtClean="0"/>
              <a:t> </a:t>
            </a:r>
          </a:p>
          <a:p>
            <a:pPr fontAlgn="base">
              <a:buFont typeface="Wingdings" panose="05000000000000000000" pitchFamily="2" charset="2"/>
              <a:buChar char="Ø"/>
            </a:pPr>
            <a:r>
              <a:rPr lang="tr-TR" sz="1800" dirty="0" smtClean="0"/>
              <a:t>Her ikisinde de betimlemenin </a:t>
            </a:r>
            <a:r>
              <a:rPr lang="tr-TR" sz="1800" dirty="0"/>
              <a:t>yanı sıra öyküleme </a:t>
            </a:r>
            <a:r>
              <a:rPr lang="tr-TR" sz="1800" dirty="0" smtClean="0"/>
              <a:t>kullanılmıştır</a:t>
            </a:r>
            <a:r>
              <a:rPr lang="tr-TR" sz="1800" dirty="0"/>
              <a:t>.</a:t>
            </a:r>
          </a:p>
          <a:p>
            <a:pPr marL="0" indent="0" fontAlgn="base">
              <a:buNone/>
            </a:pPr>
            <a:r>
              <a:rPr lang="tr-TR" sz="1600" dirty="0"/>
              <a:t> </a:t>
            </a:r>
          </a:p>
          <a:p>
            <a:endParaRPr lang="tr-TR" dirty="0"/>
          </a:p>
        </p:txBody>
      </p:sp>
      <p:sp>
        <p:nvSpPr>
          <p:cNvPr id="4"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6" name="Unvan 1"/>
          <p:cNvSpPr>
            <a:spLocks noGrp="1"/>
          </p:cNvSpPr>
          <p:nvPr>
            <p:ph type="title"/>
          </p:nvPr>
        </p:nvSpPr>
        <p:spPr>
          <a:xfrm>
            <a:off x="678396" y="743769"/>
            <a:ext cx="7776864" cy="432048"/>
          </a:xfrm>
        </p:spPr>
        <p:txBody>
          <a:bodyPr/>
          <a:lstStyle/>
          <a:p>
            <a:r>
              <a:rPr lang="tr-TR" sz="1800" dirty="0" smtClean="0"/>
              <a:t>Betimleme yaparken dikkat edilecek ayrıntılar:</a:t>
            </a:r>
            <a:endParaRPr lang="tr-TR" sz="1800" dirty="0"/>
          </a:p>
        </p:txBody>
      </p:sp>
    </p:spTree>
    <p:extLst>
      <p:ext uri="{BB962C8B-B14F-4D97-AF65-F5344CB8AC3E}">
        <p14:creationId xmlns:p14="http://schemas.microsoft.com/office/powerpoint/2010/main" val="2839970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Betimleme ve Duyularımız</a:t>
            </a:r>
            <a:br>
              <a:rPr lang="tr-TR" dirty="0"/>
            </a:br>
            <a:endParaRPr lang="tr-TR" dirty="0"/>
          </a:p>
        </p:txBody>
      </p:sp>
      <p:sp>
        <p:nvSpPr>
          <p:cNvPr id="4" name="İçerik Yer Tutucusu 3"/>
          <p:cNvSpPr>
            <a:spLocks noGrp="1"/>
          </p:cNvSpPr>
          <p:nvPr>
            <p:ph sz="half" idx="1"/>
          </p:nvPr>
        </p:nvSpPr>
        <p:spPr>
          <a:xfrm>
            <a:off x="395536" y="1417340"/>
            <a:ext cx="8579296" cy="4176464"/>
          </a:xfrm>
          <a:solidFill>
            <a:schemeClr val="bg1">
              <a:lumMod val="95000"/>
            </a:schemeClr>
          </a:solidFill>
          <a:ln>
            <a:solidFill>
              <a:schemeClr val="bg1">
                <a:lumMod val="50000"/>
              </a:schemeClr>
            </a:solidFill>
          </a:ln>
        </p:spPr>
        <p:txBody>
          <a:bodyPr/>
          <a:lstStyle/>
          <a:p>
            <a:pPr fontAlgn="base">
              <a:lnSpc>
                <a:spcPct val="150000"/>
              </a:lnSpc>
              <a:spcBef>
                <a:spcPts val="0"/>
              </a:spcBef>
              <a:buFont typeface="Wingdings" panose="05000000000000000000" pitchFamily="2" charset="2"/>
              <a:buChar char="Ø"/>
            </a:pPr>
            <a:r>
              <a:rPr lang="tr-TR" sz="1800" dirty="0" smtClean="0"/>
              <a:t>İzlenimci betimleme, </a:t>
            </a:r>
            <a:r>
              <a:rPr lang="tr-TR" sz="1800" dirty="0"/>
              <a:t>varlıkların belirleyici özelliklerini </a:t>
            </a:r>
            <a:r>
              <a:rPr lang="tr-TR" sz="1800" dirty="0" smtClean="0"/>
              <a:t>seçebilmemize yardımcı olan duyularımıza </a:t>
            </a:r>
            <a:r>
              <a:rPr lang="tr-TR" sz="1800" dirty="0"/>
              <a:t>dayanır. </a:t>
            </a:r>
            <a:endParaRPr lang="tr-TR" sz="1800" dirty="0" smtClean="0"/>
          </a:p>
          <a:p>
            <a:pPr fontAlgn="base">
              <a:lnSpc>
                <a:spcPct val="150000"/>
              </a:lnSpc>
              <a:spcBef>
                <a:spcPts val="0"/>
              </a:spcBef>
              <a:buFont typeface="Wingdings" panose="05000000000000000000" pitchFamily="2" charset="2"/>
              <a:buChar char="Ø"/>
            </a:pPr>
            <a:r>
              <a:rPr lang="tr-TR" sz="1800" dirty="0" smtClean="0"/>
              <a:t>Örneğin</a:t>
            </a:r>
            <a:r>
              <a:rPr lang="tr-TR" sz="1800" dirty="0"/>
              <a:t>, </a:t>
            </a:r>
            <a:r>
              <a:rPr lang="tr-TR" sz="1800" dirty="0" smtClean="0"/>
              <a:t>“Ayva sarıdır.” </a:t>
            </a:r>
            <a:r>
              <a:rPr lang="tr-TR" sz="1800" dirty="0"/>
              <a:t>dediğimizde gerçekte </a:t>
            </a:r>
            <a:r>
              <a:rPr lang="tr-TR" sz="1800" dirty="0" smtClean="0"/>
              <a:t>görerek edindiğimiz </a:t>
            </a:r>
            <a:r>
              <a:rPr lang="tr-TR" sz="1800" dirty="0"/>
              <a:t>bir ayrıntıyı veririz. </a:t>
            </a:r>
            <a:endParaRPr lang="tr-TR" sz="1800" dirty="0" smtClean="0"/>
          </a:p>
          <a:p>
            <a:pPr fontAlgn="base">
              <a:lnSpc>
                <a:spcPct val="150000"/>
              </a:lnSpc>
              <a:spcBef>
                <a:spcPts val="0"/>
              </a:spcBef>
              <a:buFont typeface="Wingdings" panose="05000000000000000000" pitchFamily="2" charset="2"/>
              <a:buChar char="Ø"/>
            </a:pPr>
            <a:r>
              <a:rPr lang="tr-TR" sz="1800" dirty="0" smtClean="0"/>
              <a:t>Bunun </a:t>
            </a:r>
            <a:r>
              <a:rPr lang="tr-TR" sz="1800" dirty="0"/>
              <a:t>gibi, onunla ilgili olarak </a:t>
            </a:r>
            <a:r>
              <a:rPr lang="tr-TR" sz="1800" b="1" dirty="0"/>
              <a:t>“tatlı”, </a:t>
            </a:r>
            <a:r>
              <a:rPr lang="tr-TR" sz="1800" b="1" dirty="0" smtClean="0"/>
              <a:t>“ekşi”, “pürüzsüz”</a:t>
            </a:r>
            <a:r>
              <a:rPr lang="tr-TR" sz="1800" dirty="0"/>
              <a:t> derken de tatma ve dokunma duyularımızı kullanmış oluruz.</a:t>
            </a:r>
          </a:p>
          <a:p>
            <a:pPr>
              <a:lnSpc>
                <a:spcPct val="150000"/>
              </a:lnSpc>
              <a:spcBef>
                <a:spcPts val="0"/>
              </a:spcBef>
              <a:buFont typeface="Wingdings" panose="05000000000000000000" pitchFamily="2" charset="2"/>
              <a:buChar char="Ø"/>
            </a:pPr>
            <a:r>
              <a:rPr lang="tr-TR" sz="1800" dirty="0"/>
              <a:t>Başarılı bir betimleme yapmamız, </a:t>
            </a:r>
            <a:r>
              <a:rPr lang="tr-TR" sz="1800" dirty="0">
                <a:solidFill>
                  <a:srgbClr val="C00000"/>
                </a:solidFill>
              </a:rPr>
              <a:t>beş duyumuzu </a:t>
            </a:r>
            <a:r>
              <a:rPr lang="tr-TR" sz="1800" dirty="0"/>
              <a:t>tam olarak kullanmaya, ayrıca </a:t>
            </a:r>
            <a:r>
              <a:rPr lang="tr-TR" sz="1800" dirty="0">
                <a:solidFill>
                  <a:srgbClr val="C00000"/>
                </a:solidFill>
              </a:rPr>
              <a:t>gözlem gücümüzden</a:t>
            </a:r>
            <a:r>
              <a:rPr lang="tr-TR" sz="1800" dirty="0"/>
              <a:t> yararlanmamıza bağlıdır. </a:t>
            </a:r>
            <a:endParaRPr lang="tr-TR" sz="1800" dirty="0" smtClean="0"/>
          </a:p>
          <a:p>
            <a:pPr>
              <a:lnSpc>
                <a:spcPct val="150000"/>
              </a:lnSpc>
              <a:spcBef>
                <a:spcPts val="0"/>
              </a:spcBef>
              <a:buFont typeface="Wingdings" panose="05000000000000000000" pitchFamily="2" charset="2"/>
              <a:buChar char="Ø"/>
            </a:pPr>
            <a:r>
              <a:rPr lang="tr-TR" sz="1800" dirty="0" smtClean="0"/>
              <a:t>Çünkü </a:t>
            </a:r>
            <a:r>
              <a:rPr lang="tr-TR" sz="1800" dirty="0"/>
              <a:t>bir varlığı tanıtma, onun benzerlerinde de olan ortak niteliklerini sayıp dökmekle olmaz. </a:t>
            </a:r>
          </a:p>
        </p:txBody>
      </p:sp>
      <p:sp>
        <p:nvSpPr>
          <p:cNvPr id="6"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Tree>
    <p:extLst>
      <p:ext uri="{BB962C8B-B14F-4D97-AF65-F5344CB8AC3E}">
        <p14:creationId xmlns:p14="http://schemas.microsoft.com/office/powerpoint/2010/main" val="2617818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678396" y="1633364"/>
            <a:ext cx="7859216" cy="3672408"/>
          </a:xfrm>
          <a:solidFill>
            <a:schemeClr val="bg1">
              <a:lumMod val="95000"/>
            </a:schemeClr>
          </a:solidFill>
          <a:ln>
            <a:solidFill>
              <a:schemeClr val="accent6">
                <a:lumMod val="50000"/>
              </a:schemeClr>
            </a:solidFill>
          </a:ln>
        </p:spPr>
        <p:txBody>
          <a:bodyPr/>
          <a:lstStyle/>
          <a:p>
            <a:pPr fontAlgn="base">
              <a:lnSpc>
                <a:spcPct val="150000"/>
              </a:lnSpc>
              <a:spcBef>
                <a:spcPts val="0"/>
              </a:spcBef>
              <a:buFont typeface="Wingdings" panose="05000000000000000000" pitchFamily="2" charset="2"/>
              <a:buChar char="Ø"/>
            </a:pPr>
            <a:r>
              <a:rPr lang="tr-TR" sz="1800" dirty="0" smtClean="0"/>
              <a:t>Yazıda </a:t>
            </a:r>
            <a:r>
              <a:rPr lang="tr-TR" sz="1800" dirty="0"/>
              <a:t>uzun uzadıya yapılacak betimlemeler de okuyucuyu sıkar. </a:t>
            </a:r>
            <a:r>
              <a:rPr lang="tr-TR" sz="1800" dirty="0" smtClean="0"/>
              <a:t>Kaldı </a:t>
            </a:r>
            <a:r>
              <a:rPr lang="tr-TR" sz="1800" dirty="0"/>
              <a:t>ki bu anlatım biçimine, varlıkları nitelikleriyle tanıtıp zihnimizde canlandırmak için başvururuz. </a:t>
            </a:r>
            <a:endParaRPr lang="tr-TR" sz="1800" dirty="0" smtClean="0"/>
          </a:p>
          <a:p>
            <a:pPr fontAlgn="base">
              <a:lnSpc>
                <a:spcPct val="150000"/>
              </a:lnSpc>
              <a:spcBef>
                <a:spcPts val="0"/>
              </a:spcBef>
              <a:buFont typeface="Wingdings" panose="05000000000000000000" pitchFamily="2" charset="2"/>
              <a:buChar char="Ø"/>
            </a:pPr>
            <a:r>
              <a:rPr lang="tr-TR" sz="1800" dirty="0" smtClean="0"/>
              <a:t>Oysaki </a:t>
            </a:r>
            <a:r>
              <a:rPr lang="tr-TR" sz="1800" dirty="0"/>
              <a:t>varlıkların yalnızca </a:t>
            </a:r>
            <a:r>
              <a:rPr lang="tr-TR" sz="1800" dirty="0" smtClean="0"/>
              <a:t>niteliklerini </a:t>
            </a:r>
            <a:r>
              <a:rPr lang="tr-TR" sz="1800" dirty="0"/>
              <a:t>değil onların ne olduğunu, ne yaptığını, anlam ve değerlerini de öğrenmek isteriz. </a:t>
            </a:r>
            <a:endParaRPr lang="tr-TR" sz="1800" dirty="0" smtClean="0"/>
          </a:p>
          <a:p>
            <a:pPr fontAlgn="base">
              <a:lnSpc>
                <a:spcPct val="150000"/>
              </a:lnSpc>
              <a:spcBef>
                <a:spcPts val="0"/>
              </a:spcBef>
              <a:buFont typeface="Wingdings" panose="05000000000000000000" pitchFamily="2" charset="2"/>
              <a:buChar char="Ø"/>
            </a:pPr>
            <a:r>
              <a:rPr lang="tr-TR" sz="1800" dirty="0" smtClean="0"/>
              <a:t>Bunlara </a:t>
            </a:r>
            <a:r>
              <a:rPr lang="tr-TR" sz="1800" dirty="0"/>
              <a:t>bağlanmadan yapılan betimlemeler elbette ki sıkıcı olur.</a:t>
            </a:r>
          </a:p>
          <a:p>
            <a:pPr fontAlgn="base">
              <a:lnSpc>
                <a:spcPct val="150000"/>
              </a:lnSpc>
              <a:spcBef>
                <a:spcPts val="0"/>
              </a:spcBef>
              <a:buFont typeface="Wingdings" panose="05000000000000000000" pitchFamily="2" charset="2"/>
              <a:buChar char="Ø"/>
            </a:pPr>
            <a:r>
              <a:rPr lang="tr-TR" sz="1800" dirty="0"/>
              <a:t>Burada sözünü ettiğimiz betimleme, duyularımızdan kaynaklanan İzlenimci betimlemedir.</a:t>
            </a:r>
          </a:p>
          <a:p>
            <a:pPr>
              <a:lnSpc>
                <a:spcPct val="150000"/>
              </a:lnSpc>
              <a:spcBef>
                <a:spcPts val="0"/>
              </a:spcBef>
              <a:buFont typeface="Wingdings" panose="05000000000000000000" pitchFamily="2" charset="2"/>
              <a:buChar char="Ø"/>
            </a:pPr>
            <a:endParaRPr lang="tr-TR" sz="1800" dirty="0"/>
          </a:p>
        </p:txBody>
      </p:sp>
      <p:sp>
        <p:nvSpPr>
          <p:cNvPr id="6"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7" name="Unvan 1"/>
          <p:cNvSpPr>
            <a:spLocks noGrp="1"/>
          </p:cNvSpPr>
          <p:nvPr>
            <p:ph type="title"/>
          </p:nvPr>
        </p:nvSpPr>
        <p:spPr/>
        <p:txBody>
          <a:bodyPr/>
          <a:lstStyle/>
          <a:p>
            <a:r>
              <a:rPr lang="tr-TR" dirty="0"/>
              <a:t>Betimleme ve Duyularımız</a:t>
            </a:r>
            <a:br>
              <a:rPr lang="tr-TR" dirty="0"/>
            </a:br>
            <a:endParaRPr lang="tr-TR" dirty="0"/>
          </a:p>
        </p:txBody>
      </p:sp>
    </p:spTree>
    <p:extLst>
      <p:ext uri="{BB962C8B-B14F-4D97-AF65-F5344CB8AC3E}">
        <p14:creationId xmlns:p14="http://schemas.microsoft.com/office/powerpoint/2010/main" val="2158619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1"/>
          </p:nvPr>
        </p:nvSpPr>
        <p:spPr>
          <a:xfrm>
            <a:off x="395536" y="1417340"/>
            <a:ext cx="8507288" cy="3960440"/>
          </a:xfrm>
          <a:solidFill>
            <a:schemeClr val="bg1">
              <a:lumMod val="95000"/>
            </a:schemeClr>
          </a:solidFill>
          <a:ln>
            <a:solidFill>
              <a:schemeClr val="tx1">
                <a:lumMod val="95000"/>
                <a:lumOff val="5000"/>
              </a:schemeClr>
            </a:solidFill>
          </a:ln>
        </p:spPr>
        <p:txBody>
          <a:bodyPr/>
          <a:lstStyle/>
          <a:p>
            <a:pPr>
              <a:lnSpc>
                <a:spcPct val="150000"/>
              </a:lnSpc>
              <a:spcBef>
                <a:spcPts val="0"/>
              </a:spcBef>
              <a:buFont typeface="Wingdings" panose="05000000000000000000" pitchFamily="2" charset="2"/>
              <a:buChar char="Ø"/>
            </a:pPr>
            <a:r>
              <a:rPr lang="tr-TR" sz="1800" dirty="0"/>
              <a:t>Örneğin, bir atı </a:t>
            </a:r>
            <a:r>
              <a:rPr lang="tr-TR" sz="1800" dirty="0" smtClean="0"/>
              <a:t>betimlerken, </a:t>
            </a:r>
            <a:r>
              <a:rPr lang="tr-TR" sz="1800" dirty="0"/>
              <a:t>“</a:t>
            </a:r>
            <a:r>
              <a:rPr lang="tr-TR" sz="1800" b="1" i="1" dirty="0"/>
              <a:t>dört ayaklı, iki kulaklı, uzunca kuyruklu, hem binek hem de yük hayvanı olarak kullanılan evcil, yararlı, insanın dostu güzel bir yaratıktır.” </a:t>
            </a:r>
            <a:r>
              <a:rPr lang="tr-TR" sz="1800" dirty="0"/>
              <a:t>dersek </a:t>
            </a:r>
            <a:r>
              <a:rPr lang="tr-TR" sz="1800" dirty="0" smtClean="0"/>
              <a:t>belirleyici </a:t>
            </a:r>
            <a:r>
              <a:rPr lang="tr-TR" sz="1800" dirty="0"/>
              <a:t>nitelikleri vermiş olmayız. </a:t>
            </a:r>
            <a:r>
              <a:rPr lang="tr-TR" sz="1800" dirty="0" smtClean="0"/>
              <a:t>Böyle </a:t>
            </a:r>
            <a:r>
              <a:rPr lang="tr-TR" sz="1800" dirty="0"/>
              <a:t>bir anlatım bizim tanıtmak istediğimiz atı, okuyucumuzun zihninde canlandırmaz. </a:t>
            </a:r>
            <a:endParaRPr lang="tr-TR" sz="1800" dirty="0" smtClean="0"/>
          </a:p>
          <a:p>
            <a:pPr>
              <a:lnSpc>
                <a:spcPct val="150000"/>
              </a:lnSpc>
              <a:spcBef>
                <a:spcPts val="0"/>
              </a:spcBef>
              <a:buFont typeface="Wingdings" panose="05000000000000000000" pitchFamily="2" charset="2"/>
              <a:buChar char="Ø"/>
            </a:pPr>
            <a:r>
              <a:rPr lang="tr-TR" sz="1800" dirty="0"/>
              <a:t>Gerçi okuyucu, bir at düşünür. Ama bu belirli değil, herhangi bir attır. </a:t>
            </a:r>
            <a:r>
              <a:rPr lang="tr-TR" sz="1800" dirty="0" smtClean="0"/>
              <a:t>Ortaya </a:t>
            </a:r>
            <a:r>
              <a:rPr lang="tr-TR" sz="1800" dirty="0"/>
              <a:t>konan ayrıntılar ortak ve geneldir. Her atta dört ayak vardır ama, hiçbir atın ayakları bir başka atınkine tam olarak benzemez; ayrılan yanları </a:t>
            </a:r>
            <a:r>
              <a:rPr lang="tr-TR" sz="1800" dirty="0" smtClean="0"/>
              <a:t>vardır.</a:t>
            </a:r>
          </a:p>
          <a:p>
            <a:pPr>
              <a:lnSpc>
                <a:spcPct val="150000"/>
              </a:lnSpc>
              <a:spcBef>
                <a:spcPts val="0"/>
              </a:spcBef>
              <a:buFont typeface="Wingdings" panose="05000000000000000000" pitchFamily="2" charset="2"/>
              <a:buChar char="Ø"/>
            </a:pPr>
            <a:r>
              <a:rPr lang="tr-TR" sz="1800" dirty="0" smtClean="0"/>
              <a:t>İşte </a:t>
            </a:r>
            <a:r>
              <a:rPr lang="tr-TR" sz="1800" dirty="0"/>
              <a:t>başarılı bir betimleme, bu ayrımları görmekle yapılır. Bu da hem </a:t>
            </a:r>
            <a:r>
              <a:rPr lang="tr-TR" sz="1800" dirty="0" smtClean="0"/>
              <a:t>gözlemi </a:t>
            </a:r>
            <a:r>
              <a:rPr lang="tr-TR" sz="1800" dirty="0"/>
              <a:t>hem de ayrıntıları karşılayacak zengin bir söz dağarcığını gerektirir</a:t>
            </a:r>
            <a:r>
              <a:rPr lang="tr-TR" sz="1800" dirty="0" smtClean="0"/>
              <a:t>.</a:t>
            </a:r>
            <a:endParaRPr lang="tr-TR" sz="1800" dirty="0"/>
          </a:p>
          <a:p>
            <a:endParaRPr lang="tr-TR" dirty="0"/>
          </a:p>
        </p:txBody>
      </p:sp>
      <p:sp>
        <p:nvSpPr>
          <p:cNvPr id="6" name="Unvan 1"/>
          <p:cNvSpPr>
            <a:spLocks noGrp="1"/>
          </p:cNvSpPr>
          <p:nvPr>
            <p:ph type="title"/>
          </p:nvPr>
        </p:nvSpPr>
        <p:spPr/>
        <p:txBody>
          <a:bodyPr/>
          <a:lstStyle/>
          <a:p>
            <a:r>
              <a:rPr lang="tr-TR" dirty="0"/>
              <a:t>Betimleme ve Duyularımız</a:t>
            </a:r>
            <a:br>
              <a:rPr lang="tr-TR" dirty="0"/>
            </a:br>
            <a:endParaRPr lang="tr-TR" dirty="0"/>
          </a:p>
        </p:txBody>
      </p:sp>
      <p:sp>
        <p:nvSpPr>
          <p:cNvPr id="7"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Tree>
    <p:extLst>
      <p:ext uri="{BB962C8B-B14F-4D97-AF65-F5344CB8AC3E}">
        <p14:creationId xmlns:p14="http://schemas.microsoft.com/office/powerpoint/2010/main" val="1213797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1"/>
          </p:nvPr>
        </p:nvSpPr>
        <p:spPr>
          <a:xfrm>
            <a:off x="462372" y="1561356"/>
            <a:ext cx="8219256" cy="3672408"/>
          </a:xfrm>
          <a:solidFill>
            <a:schemeClr val="bg1">
              <a:lumMod val="95000"/>
            </a:schemeClr>
          </a:solid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a:lstStyle/>
          <a:p>
            <a:pPr fontAlgn="base">
              <a:lnSpc>
                <a:spcPct val="150000"/>
              </a:lnSpc>
              <a:spcBef>
                <a:spcPts val="0"/>
              </a:spcBef>
              <a:buFont typeface="Wingdings" panose="05000000000000000000" pitchFamily="2" charset="2"/>
              <a:buChar char="Ø"/>
            </a:pPr>
            <a:r>
              <a:rPr lang="tr-TR" sz="1800" dirty="0"/>
              <a:t>Ayrıntıları </a:t>
            </a:r>
            <a:r>
              <a:rPr lang="tr-TR" sz="1800" dirty="0" smtClean="0"/>
              <a:t>seçememek; </a:t>
            </a:r>
            <a:r>
              <a:rPr lang="tr-TR" sz="1800" dirty="0"/>
              <a:t>gözlem yapamamanın bir sonucu olduğu gibi, ayrıntıları karşılayacak sözcükleri bulamamanın da sonucudur. </a:t>
            </a:r>
            <a:endParaRPr lang="tr-TR" sz="1800" dirty="0" smtClean="0"/>
          </a:p>
          <a:p>
            <a:pPr fontAlgn="base">
              <a:lnSpc>
                <a:spcPct val="150000"/>
              </a:lnSpc>
              <a:spcBef>
                <a:spcPts val="0"/>
              </a:spcBef>
              <a:buFont typeface="Wingdings" panose="05000000000000000000" pitchFamily="2" charset="2"/>
              <a:buChar char="Ø"/>
            </a:pPr>
            <a:r>
              <a:rPr lang="tr-TR" sz="1800" dirty="0" smtClean="0"/>
              <a:t>Örneğin </a:t>
            </a:r>
            <a:r>
              <a:rPr lang="tr-TR" sz="1800" dirty="0"/>
              <a:t>bir ses duyuyoruz. Ama bu ses nasıl bir </a:t>
            </a:r>
            <a:r>
              <a:rPr lang="tr-TR" sz="1800" dirty="0" smtClean="0"/>
              <a:t>sestir? </a:t>
            </a:r>
          </a:p>
          <a:p>
            <a:pPr fontAlgn="base">
              <a:lnSpc>
                <a:spcPct val="150000"/>
              </a:lnSpc>
              <a:spcBef>
                <a:spcPts val="0"/>
              </a:spcBef>
              <a:buFont typeface="Wingdings" panose="05000000000000000000" pitchFamily="2" charset="2"/>
              <a:buChar char="ü"/>
            </a:pPr>
            <a:r>
              <a:rPr lang="tr-TR" sz="1800" dirty="0" smtClean="0">
                <a:solidFill>
                  <a:srgbClr val="C00000"/>
                </a:solidFill>
              </a:rPr>
              <a:t>Çığlık </a:t>
            </a:r>
            <a:r>
              <a:rPr lang="tr-TR" sz="1800" dirty="0">
                <a:solidFill>
                  <a:srgbClr val="C00000"/>
                </a:solidFill>
              </a:rPr>
              <a:t>mı?  </a:t>
            </a:r>
            <a:r>
              <a:rPr lang="tr-TR" sz="1800" dirty="0" smtClean="0">
                <a:solidFill>
                  <a:srgbClr val="C00000"/>
                </a:solidFill>
              </a:rPr>
              <a:t> Feryat </a:t>
            </a:r>
            <a:r>
              <a:rPr lang="tr-TR" sz="1800" dirty="0">
                <a:solidFill>
                  <a:srgbClr val="C00000"/>
                </a:solidFill>
              </a:rPr>
              <a:t>mı?  </a:t>
            </a:r>
            <a:r>
              <a:rPr lang="tr-TR" sz="1800" dirty="0" smtClean="0">
                <a:solidFill>
                  <a:srgbClr val="C00000"/>
                </a:solidFill>
              </a:rPr>
              <a:t>Bağırma </a:t>
            </a:r>
            <a:r>
              <a:rPr lang="tr-TR" sz="1800" dirty="0">
                <a:solidFill>
                  <a:srgbClr val="C00000"/>
                </a:solidFill>
              </a:rPr>
              <a:t>mı?  </a:t>
            </a:r>
            <a:r>
              <a:rPr lang="tr-TR" sz="1800" dirty="0" smtClean="0">
                <a:solidFill>
                  <a:srgbClr val="C00000"/>
                </a:solidFill>
              </a:rPr>
              <a:t> Böğürme </a:t>
            </a:r>
            <a:r>
              <a:rPr lang="tr-TR" sz="1800" dirty="0">
                <a:solidFill>
                  <a:srgbClr val="C00000"/>
                </a:solidFill>
              </a:rPr>
              <a:t>mi? </a:t>
            </a:r>
            <a:r>
              <a:rPr lang="tr-TR" sz="1800" dirty="0" smtClean="0">
                <a:solidFill>
                  <a:srgbClr val="C00000"/>
                </a:solidFill>
              </a:rPr>
              <a:t>   Gürültü </a:t>
            </a:r>
            <a:r>
              <a:rPr lang="tr-TR" sz="1800" dirty="0">
                <a:solidFill>
                  <a:srgbClr val="C00000"/>
                </a:solidFill>
              </a:rPr>
              <a:t>mü? </a:t>
            </a:r>
            <a:endParaRPr lang="tr-TR" sz="1800" dirty="0" smtClean="0">
              <a:solidFill>
                <a:srgbClr val="C00000"/>
              </a:solidFill>
            </a:endParaRPr>
          </a:p>
          <a:p>
            <a:pPr fontAlgn="base">
              <a:lnSpc>
                <a:spcPct val="150000"/>
              </a:lnSpc>
              <a:spcBef>
                <a:spcPts val="0"/>
              </a:spcBef>
              <a:buFont typeface="Wingdings" panose="05000000000000000000" pitchFamily="2" charset="2"/>
              <a:buChar char="Ø"/>
            </a:pPr>
            <a:r>
              <a:rPr lang="tr-TR" sz="1800" dirty="0" smtClean="0"/>
              <a:t>Bu sesin ne olduğunu </a:t>
            </a:r>
            <a:r>
              <a:rPr lang="tr-TR" sz="1800" dirty="0"/>
              <a:t>iyice belirtebilmek </a:t>
            </a:r>
            <a:r>
              <a:rPr lang="tr-TR" sz="1800" dirty="0" smtClean="0"/>
              <a:t>için ayırıp </a:t>
            </a:r>
            <a:r>
              <a:rPr lang="tr-TR" sz="1800" dirty="0"/>
              <a:t>adlandırmamız </a:t>
            </a:r>
            <a:r>
              <a:rPr lang="tr-TR" sz="1800" dirty="0" smtClean="0"/>
              <a:t>gerekir.</a:t>
            </a:r>
            <a:endParaRPr lang="tr-TR" sz="1800" dirty="0"/>
          </a:p>
          <a:p>
            <a:pPr fontAlgn="base">
              <a:lnSpc>
                <a:spcPct val="150000"/>
              </a:lnSpc>
              <a:spcBef>
                <a:spcPts val="0"/>
              </a:spcBef>
              <a:buFont typeface="Wingdings" panose="05000000000000000000" pitchFamily="2" charset="2"/>
              <a:buChar char="Ø"/>
            </a:pPr>
            <a:r>
              <a:rPr lang="tr-TR" sz="1800" dirty="0"/>
              <a:t>Betimlemelerde </a:t>
            </a:r>
            <a:r>
              <a:rPr lang="tr-TR" sz="1800" dirty="0" smtClean="0"/>
              <a:t>çoğunlukla </a:t>
            </a:r>
            <a:r>
              <a:rPr lang="tr-TR" sz="1800" dirty="0"/>
              <a:t>belirli bir duyumuz ağır basar. </a:t>
            </a:r>
            <a:endParaRPr lang="tr-TR" sz="1800" dirty="0" smtClean="0"/>
          </a:p>
          <a:p>
            <a:pPr fontAlgn="base">
              <a:lnSpc>
                <a:spcPct val="150000"/>
              </a:lnSpc>
              <a:spcBef>
                <a:spcPts val="0"/>
              </a:spcBef>
              <a:buFont typeface="Wingdings" panose="05000000000000000000" pitchFamily="2" charset="2"/>
              <a:buChar char="Ø"/>
            </a:pPr>
            <a:r>
              <a:rPr lang="tr-TR" sz="1800" dirty="0" smtClean="0"/>
              <a:t>Ayrıntıları </a:t>
            </a:r>
            <a:r>
              <a:rPr lang="tr-TR" sz="1800" dirty="0"/>
              <a:t>da o duyumuza göre seçeriz.</a:t>
            </a:r>
          </a:p>
          <a:p>
            <a:pPr>
              <a:buFont typeface="Wingdings" panose="05000000000000000000" pitchFamily="2" charset="2"/>
              <a:buChar char="Ø"/>
            </a:pPr>
            <a:endParaRPr lang="tr-TR" dirty="0"/>
          </a:p>
        </p:txBody>
      </p:sp>
      <p:sp>
        <p:nvSpPr>
          <p:cNvPr id="9" name="Unvan 1"/>
          <p:cNvSpPr>
            <a:spLocks noGrp="1"/>
          </p:cNvSpPr>
          <p:nvPr>
            <p:ph type="title"/>
          </p:nvPr>
        </p:nvSpPr>
        <p:spPr>
          <a:xfrm>
            <a:off x="678396" y="743769"/>
            <a:ext cx="7776864" cy="432048"/>
          </a:xfrm>
        </p:spPr>
        <p:txBody>
          <a:bodyPr/>
          <a:lstStyle/>
          <a:p>
            <a:r>
              <a:rPr lang="tr-TR" dirty="0"/>
              <a:t>Betimleme ve Duyularımız</a:t>
            </a:r>
            <a:br>
              <a:rPr lang="tr-TR" dirty="0"/>
            </a:br>
            <a:endParaRPr lang="tr-TR" dirty="0"/>
          </a:p>
        </p:txBody>
      </p:sp>
      <p:sp>
        <p:nvSpPr>
          <p:cNvPr id="10"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Tree>
    <p:extLst>
      <p:ext uri="{BB962C8B-B14F-4D97-AF65-F5344CB8AC3E}">
        <p14:creationId xmlns:p14="http://schemas.microsoft.com/office/powerpoint/2010/main" val="3450220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1"/>
          </p:nvPr>
        </p:nvSpPr>
        <p:spPr>
          <a:xfrm>
            <a:off x="179512" y="1345332"/>
            <a:ext cx="8795320" cy="4054982"/>
          </a:xfrm>
          <a:solidFill>
            <a:schemeClr val="bg1">
              <a:lumMod val="95000"/>
            </a:schemeClr>
          </a:solidFill>
          <a:ln>
            <a:solidFill>
              <a:schemeClr val="tx1">
                <a:lumMod val="95000"/>
                <a:lumOff val="5000"/>
              </a:schemeClr>
            </a:solidFill>
          </a:ln>
        </p:spPr>
        <p:txBody>
          <a:bodyPr/>
          <a:lstStyle/>
          <a:p>
            <a:pPr>
              <a:buFont typeface="Wingdings" panose="05000000000000000000" pitchFamily="2" charset="2"/>
              <a:buChar char="Ø"/>
            </a:pPr>
            <a:endParaRPr lang="tr-TR" sz="1800" dirty="0" smtClean="0"/>
          </a:p>
          <a:p>
            <a:pPr>
              <a:buFont typeface="Wingdings" panose="05000000000000000000" pitchFamily="2" charset="2"/>
              <a:buChar char="Ø"/>
            </a:pPr>
            <a:r>
              <a:rPr lang="tr-TR" sz="1800" dirty="0" smtClean="0"/>
              <a:t>Duyularımızın ağır bastığı ayrıntıların yer aldığı betimlemeyi örnekler üzerinde inceleyelim.</a:t>
            </a:r>
          </a:p>
          <a:p>
            <a:pPr>
              <a:buFont typeface="Wingdings" panose="05000000000000000000" pitchFamily="2" charset="2"/>
              <a:buChar char="Ø"/>
            </a:pPr>
            <a:endParaRPr lang="tr-TR" sz="1800" dirty="0" smtClean="0"/>
          </a:p>
          <a:p>
            <a:pPr>
              <a:buFont typeface="Wingdings" panose="05000000000000000000" pitchFamily="2" charset="2"/>
              <a:buChar char="Ø"/>
            </a:pPr>
            <a:r>
              <a:rPr lang="tr-TR" sz="1800" dirty="0" smtClean="0"/>
              <a:t> </a:t>
            </a:r>
            <a:r>
              <a:rPr lang="tr-TR" sz="1800" b="1" dirty="0" smtClean="0">
                <a:solidFill>
                  <a:srgbClr val="C00000"/>
                </a:solidFill>
              </a:rPr>
              <a:t>Şu </a:t>
            </a:r>
            <a:r>
              <a:rPr lang="tr-TR" sz="1800" b="1" dirty="0">
                <a:solidFill>
                  <a:srgbClr val="C00000"/>
                </a:solidFill>
              </a:rPr>
              <a:t>paragrafa </a:t>
            </a:r>
            <a:r>
              <a:rPr lang="tr-TR" sz="1800" b="1" dirty="0" smtClean="0">
                <a:solidFill>
                  <a:srgbClr val="C00000"/>
                </a:solidFill>
              </a:rPr>
              <a:t>göz atalım:</a:t>
            </a:r>
            <a:endParaRPr lang="tr-TR" sz="1800" dirty="0">
              <a:solidFill>
                <a:srgbClr val="C00000"/>
              </a:solidFill>
            </a:endParaRPr>
          </a:p>
          <a:p>
            <a:pPr marL="0" indent="0">
              <a:buNone/>
            </a:pPr>
            <a:r>
              <a:rPr lang="tr-TR" sz="1600" b="1" i="1" dirty="0"/>
              <a:t> </a:t>
            </a:r>
            <a:r>
              <a:rPr lang="tr-TR" sz="1600" b="1" i="1" dirty="0" smtClean="0"/>
              <a:t>           “Gitgide daha kuvvetlenen keskin bir gübre kokusu beni daha çok buraya yaklaştırdı. Köy      </a:t>
            </a:r>
          </a:p>
          <a:p>
            <a:pPr marL="0" indent="0">
              <a:buNone/>
            </a:pPr>
            <a:r>
              <a:rPr lang="tr-TR" sz="1600" b="1" i="1" dirty="0"/>
              <a:t> </a:t>
            </a:r>
            <a:r>
              <a:rPr lang="tr-TR" sz="1600" b="1" i="1" dirty="0" smtClean="0"/>
              <a:t>            yaşayan, çalışan bir mahluktur ve bu koku onun ter kokusudur. Dünyada hiçbir koku </a:t>
            </a:r>
          </a:p>
          <a:p>
            <a:pPr marL="0" indent="0">
              <a:buNone/>
            </a:pPr>
            <a:r>
              <a:rPr lang="tr-TR" sz="1600" b="1" i="1" dirty="0"/>
              <a:t> </a:t>
            </a:r>
            <a:r>
              <a:rPr lang="tr-TR" sz="1600" b="1" i="1" dirty="0" smtClean="0"/>
              <a:t>            beni bu kadar saramamış, kafamdan birbiri arkasına bu kadar çok hatıralar yuvarlayıp        </a:t>
            </a:r>
          </a:p>
          <a:p>
            <a:pPr marL="0" indent="0">
              <a:buNone/>
            </a:pPr>
            <a:r>
              <a:rPr lang="tr-TR" sz="1600" b="1" i="1" dirty="0"/>
              <a:t> </a:t>
            </a:r>
            <a:r>
              <a:rPr lang="tr-TR" sz="1600" b="1" i="1" dirty="0" smtClean="0"/>
              <a:t>            geçirmemiştir.”</a:t>
            </a:r>
          </a:p>
          <a:p>
            <a:pPr marL="0" indent="0">
              <a:buNone/>
            </a:pPr>
            <a:endParaRPr lang="tr-TR" sz="1600" b="1" i="1" dirty="0" smtClean="0"/>
          </a:p>
          <a:p>
            <a:pPr fontAlgn="base">
              <a:buFont typeface="Wingdings" panose="05000000000000000000" pitchFamily="2" charset="2"/>
              <a:buChar char="Ø"/>
            </a:pPr>
            <a:r>
              <a:rPr lang="tr-TR" sz="1800" dirty="0" smtClean="0"/>
              <a:t> </a:t>
            </a:r>
            <a:r>
              <a:rPr lang="tr-TR" sz="1800" dirty="0"/>
              <a:t>Bu paragrafta yazarın koklama duyusu ağır basıyor, ayrıntıların </a:t>
            </a:r>
            <a:r>
              <a:rPr lang="tr-TR" sz="1800" dirty="0" smtClean="0"/>
              <a:t>tümü </a:t>
            </a:r>
            <a:r>
              <a:rPr lang="tr-TR" sz="1800" dirty="0"/>
              <a:t>onu göre seçilmiş. Okuyucuda uyanacak izlenim de doğal olarak bu duyuyla ilgili olacaktır. </a:t>
            </a:r>
            <a:endParaRPr lang="tr-TR" sz="1800" dirty="0" smtClean="0"/>
          </a:p>
          <a:p>
            <a:endParaRPr lang="tr-TR" sz="1800" i="1" dirty="0" smtClean="0"/>
          </a:p>
          <a:p>
            <a:r>
              <a:rPr lang="tr-TR" sz="1800" i="1" dirty="0" smtClean="0"/>
              <a:t> </a:t>
            </a:r>
            <a:endParaRPr lang="tr-TR" sz="1800" dirty="0"/>
          </a:p>
          <a:p>
            <a:endParaRPr lang="tr-TR" dirty="0"/>
          </a:p>
        </p:txBody>
      </p:sp>
      <p:sp>
        <p:nvSpPr>
          <p:cNvPr id="6" name="Unvan 1"/>
          <p:cNvSpPr>
            <a:spLocks noGrp="1"/>
          </p:cNvSpPr>
          <p:nvPr>
            <p:ph type="title"/>
          </p:nvPr>
        </p:nvSpPr>
        <p:spPr/>
        <p:txBody>
          <a:bodyPr/>
          <a:lstStyle/>
          <a:p>
            <a:r>
              <a:rPr lang="tr-TR" dirty="0"/>
              <a:t>Betimleme ve Duyularımız</a:t>
            </a:r>
            <a:br>
              <a:rPr lang="tr-TR" dirty="0"/>
            </a:br>
            <a:endParaRPr lang="tr-TR" dirty="0"/>
          </a:p>
        </p:txBody>
      </p:sp>
      <p:sp>
        <p:nvSpPr>
          <p:cNvPr id="7"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Tree>
    <p:extLst>
      <p:ext uri="{BB962C8B-B14F-4D97-AF65-F5344CB8AC3E}">
        <p14:creationId xmlns:p14="http://schemas.microsoft.com/office/powerpoint/2010/main" val="2318679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1"/>
          </p:nvPr>
        </p:nvSpPr>
        <p:spPr>
          <a:xfrm>
            <a:off x="457200" y="1510284"/>
            <a:ext cx="8147248" cy="3911916"/>
          </a:xfrm>
          <a:solidFill>
            <a:schemeClr val="bg1">
              <a:lumMod val="95000"/>
            </a:schemeClr>
          </a:solidFill>
          <a:ln>
            <a:solidFill>
              <a:schemeClr val="tx1">
                <a:lumMod val="95000"/>
                <a:lumOff val="5000"/>
              </a:schemeClr>
            </a:solidFill>
          </a:ln>
        </p:spPr>
        <p:txBody>
          <a:bodyPr/>
          <a:lstStyle/>
          <a:p>
            <a:r>
              <a:rPr lang="tr-TR" sz="1800" dirty="0" smtClean="0"/>
              <a:t>Aşağıdaki paragrafta ise görme ve işitme duyularının ön plana çıktığını görmekteyiz. </a:t>
            </a:r>
          </a:p>
          <a:p>
            <a:pPr marL="0" indent="0">
              <a:buNone/>
            </a:pPr>
            <a:endParaRPr lang="tr-TR" sz="1800" i="1" dirty="0"/>
          </a:p>
          <a:p>
            <a:pPr marL="0" indent="0">
              <a:spcBef>
                <a:spcPts val="0"/>
              </a:spcBef>
              <a:spcAft>
                <a:spcPts val="600"/>
              </a:spcAft>
              <a:buNone/>
            </a:pPr>
            <a:r>
              <a:rPr lang="tr-TR" sz="1600" b="1" i="1" dirty="0" smtClean="0"/>
              <a:t>	“</a:t>
            </a:r>
            <a:r>
              <a:rPr lang="tr-TR" sz="1600" b="1" i="1" dirty="0"/>
              <a:t>Öne bakıyorlar: Çamur, yağmur, karanlık… Şimşek bile çakmayan koyu, değişmez </a:t>
            </a:r>
            <a:r>
              <a:rPr lang="tr-TR" sz="1600" b="1" i="1" dirty="0" smtClean="0"/>
              <a:t>	bir </a:t>
            </a:r>
            <a:r>
              <a:rPr lang="tr-TR" sz="1600" b="1" i="1" dirty="0"/>
              <a:t>karanlık. Arkaya bakıyorlar: Gene öyle bataklıklar, su katmanları, gece… </a:t>
            </a:r>
            <a:r>
              <a:rPr lang="tr-TR" sz="1600" b="1" i="1" dirty="0" smtClean="0"/>
              <a:t>	Dinliyorlar</a:t>
            </a:r>
            <a:r>
              <a:rPr lang="tr-TR" sz="1600" b="1" i="1" dirty="0"/>
              <a:t>: Uzaklarda kabaran derenin yüklü uğultusu ve yakınlarda çamura </a:t>
            </a:r>
            <a:r>
              <a:rPr lang="tr-TR" sz="1600" b="1" i="1" dirty="0" smtClean="0"/>
              <a:t>	batıp </a:t>
            </a:r>
            <a:r>
              <a:rPr lang="tr-TR" sz="1600" b="1" i="1" dirty="0"/>
              <a:t>çıkan ayakların boğuk hışırtısı</a:t>
            </a:r>
            <a:r>
              <a:rPr lang="tr-TR" sz="1600" b="1" i="1" dirty="0" smtClean="0"/>
              <a:t>…”</a:t>
            </a:r>
            <a:endParaRPr lang="tr-TR" sz="1800" b="1" dirty="0" smtClean="0">
              <a:solidFill>
                <a:srgbClr val="C00000"/>
              </a:solidFill>
            </a:endParaRPr>
          </a:p>
          <a:p>
            <a:pPr>
              <a:lnSpc>
                <a:spcPct val="150000"/>
              </a:lnSpc>
              <a:spcBef>
                <a:spcPts val="0"/>
              </a:spcBef>
              <a:buFont typeface="Wingdings" panose="05000000000000000000" pitchFamily="2" charset="2"/>
              <a:buChar char="Ø"/>
            </a:pPr>
            <a:r>
              <a:rPr lang="tr-TR" sz="1800" dirty="0"/>
              <a:t>Birden fazla duyuyu bir arada kullanarak </a:t>
            </a:r>
            <a:r>
              <a:rPr lang="tr-TR" sz="1800" dirty="0" smtClean="0"/>
              <a:t>da betimlemelerimizde ayrıntıları ortaya çıkarmamız mümkündür.</a:t>
            </a:r>
            <a:r>
              <a:rPr lang="tr-TR" sz="1800" dirty="0"/>
              <a:t> </a:t>
            </a:r>
            <a:endParaRPr lang="tr-TR" sz="1800" dirty="0" smtClean="0"/>
          </a:p>
          <a:p>
            <a:pPr>
              <a:lnSpc>
                <a:spcPct val="150000"/>
              </a:lnSpc>
              <a:spcBef>
                <a:spcPts val="0"/>
              </a:spcBef>
              <a:buFont typeface="Wingdings" panose="05000000000000000000" pitchFamily="2" charset="2"/>
              <a:buChar char="Ø"/>
            </a:pPr>
            <a:r>
              <a:rPr lang="tr-TR" sz="1800" dirty="0" smtClean="0"/>
              <a:t>Demek </a:t>
            </a:r>
            <a:r>
              <a:rPr lang="tr-TR" sz="1800" dirty="0"/>
              <a:t>oluyor </a:t>
            </a:r>
            <a:r>
              <a:rPr lang="tr-TR" sz="1800" dirty="0" smtClean="0"/>
              <a:t>ki </a:t>
            </a:r>
            <a:r>
              <a:rPr lang="tr-TR" sz="1800" b="1" dirty="0"/>
              <a:t>izlenim</a:t>
            </a:r>
            <a:r>
              <a:rPr lang="tr-TR" sz="1800" dirty="0"/>
              <a:t>: </a:t>
            </a:r>
            <a:r>
              <a:rPr lang="tr-TR" sz="1800" dirty="0" smtClean="0"/>
              <a:t>Betimlemiş</a:t>
            </a:r>
            <a:r>
              <a:rPr lang="tr-TR" sz="1800" dirty="0"/>
              <a:t>, belli bir duyuya ya da duyuların karışımına göre yapılan betimlemedir.</a:t>
            </a:r>
          </a:p>
          <a:p>
            <a:pPr>
              <a:lnSpc>
                <a:spcPct val="150000"/>
              </a:lnSpc>
              <a:spcBef>
                <a:spcPts val="0"/>
              </a:spcBef>
            </a:pPr>
            <a:endParaRPr lang="tr-TR" dirty="0"/>
          </a:p>
        </p:txBody>
      </p:sp>
      <p:sp>
        <p:nvSpPr>
          <p:cNvPr id="6" name="Unvan 1"/>
          <p:cNvSpPr>
            <a:spLocks noGrp="1"/>
          </p:cNvSpPr>
          <p:nvPr>
            <p:ph type="title"/>
          </p:nvPr>
        </p:nvSpPr>
        <p:spPr/>
        <p:txBody>
          <a:bodyPr/>
          <a:lstStyle/>
          <a:p>
            <a:r>
              <a:rPr lang="tr-TR" dirty="0"/>
              <a:t>Betimleme ve Duyularımız</a:t>
            </a:r>
            <a:br>
              <a:rPr lang="tr-TR" dirty="0"/>
            </a:br>
            <a:endParaRPr lang="tr-TR" dirty="0"/>
          </a:p>
        </p:txBody>
      </p:sp>
      <p:sp>
        <p:nvSpPr>
          <p:cNvPr id="7"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Tree>
    <p:extLst>
      <p:ext uri="{BB962C8B-B14F-4D97-AF65-F5344CB8AC3E}">
        <p14:creationId xmlns:p14="http://schemas.microsoft.com/office/powerpoint/2010/main" val="3152582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Yazma</a:t>
            </a:r>
            <a:endParaRPr lang="tr-TR" dirty="0"/>
          </a:p>
        </p:txBody>
      </p:sp>
      <p:sp>
        <p:nvSpPr>
          <p:cNvPr id="4" name="İçerik Yer Tutucusu 3"/>
          <p:cNvSpPr>
            <a:spLocks noGrp="1"/>
          </p:cNvSpPr>
          <p:nvPr>
            <p:ph sz="half" idx="1"/>
          </p:nvPr>
        </p:nvSpPr>
        <p:spPr>
          <a:xfrm>
            <a:off x="395536" y="1993404"/>
            <a:ext cx="7859216" cy="3024336"/>
          </a:xfrm>
          <a:solidFill>
            <a:schemeClr val="bg1">
              <a:lumMod val="95000"/>
            </a:schemeClr>
          </a:solidFill>
          <a:ln>
            <a:solidFill>
              <a:schemeClr val="bg1">
                <a:lumMod val="50000"/>
              </a:schemeClr>
            </a:solidFill>
          </a:ln>
        </p:spPr>
        <p:txBody>
          <a:bodyPr/>
          <a:lstStyle/>
          <a:p>
            <a:pPr algn="ctr">
              <a:buFont typeface="Wingdings" panose="05000000000000000000" pitchFamily="2" charset="2"/>
              <a:buChar char="Ø"/>
            </a:pPr>
            <a:r>
              <a:rPr lang="tr-TR" sz="2400" dirty="0"/>
              <a:t>Yazma becerisi; iletişim kurmanın, duygu, düşünce ve tasarıların, yaşantıların anlatılmasının bir yoludur. </a:t>
            </a:r>
            <a:endParaRPr lang="tr-TR" sz="2400" dirty="0" smtClean="0"/>
          </a:p>
          <a:p>
            <a:pPr algn="ctr">
              <a:buFont typeface="Wingdings" panose="05000000000000000000" pitchFamily="2" charset="2"/>
              <a:buChar char="Ø"/>
            </a:pPr>
            <a:r>
              <a:rPr lang="tr-TR" sz="2400" dirty="0" smtClean="0"/>
              <a:t>Aynı </a:t>
            </a:r>
            <a:r>
              <a:rPr lang="tr-TR" sz="2400" dirty="0"/>
              <a:t>zamanda yazmanın, bireye düzenli düşünme alışkanlığı kazandırma işlevi de bulunmaktadır. </a:t>
            </a:r>
            <a:endParaRPr lang="tr-TR" sz="2400" dirty="0" smtClean="0"/>
          </a:p>
          <a:p>
            <a:pPr algn="ctr">
              <a:buFont typeface="Wingdings" panose="05000000000000000000" pitchFamily="2" charset="2"/>
              <a:buChar char="Ø"/>
            </a:pPr>
            <a:r>
              <a:rPr lang="tr-TR" sz="2400" dirty="0" smtClean="0"/>
              <a:t>Yazma becerilerinin </a:t>
            </a:r>
            <a:r>
              <a:rPr lang="tr-TR" sz="2400" dirty="0"/>
              <a:t>gelişimi sürekli ve planlı bir biçimde, </a:t>
            </a:r>
            <a:r>
              <a:rPr lang="tr-TR" sz="2400" dirty="0" err="1"/>
              <a:t>aşamalılık</a:t>
            </a:r>
            <a:r>
              <a:rPr lang="tr-TR" sz="2400" dirty="0"/>
              <a:t> özelliğine sahip etkinliklerle geliştirilebilir.</a:t>
            </a:r>
          </a:p>
          <a:p>
            <a:pPr>
              <a:buFont typeface="Wingdings" panose="05000000000000000000" pitchFamily="2" charset="2"/>
              <a:buChar char="Ø"/>
            </a:pPr>
            <a:endParaRPr lang="tr-TR" dirty="0"/>
          </a:p>
        </p:txBody>
      </p:sp>
      <p:sp>
        <p:nvSpPr>
          <p:cNvPr id="6" name="Text Placeholder 4"/>
          <p:cNvSpPr>
            <a:spLocks noGrp="1"/>
          </p:cNvSpPr>
          <p:nvPr>
            <p:ph type="body" sz="quarter" idx="13"/>
          </p:nvPr>
        </p:nvSpPr>
        <p:spPr/>
        <p:txBody>
          <a:bodyPr/>
          <a:lstStyle/>
          <a:p>
            <a:r>
              <a:rPr lang="tr-TR" dirty="0" err="1" smtClean="0"/>
              <a:t>Öyküleyici</a:t>
            </a:r>
            <a:r>
              <a:rPr lang="tr-TR" dirty="0" smtClean="0"/>
              <a:t>, Betimleyici Metin Yazma</a:t>
            </a:r>
            <a:endParaRPr lang="en-US" dirty="0"/>
          </a:p>
        </p:txBody>
      </p:sp>
    </p:spTree>
    <p:extLst>
      <p:ext uri="{BB962C8B-B14F-4D97-AF65-F5344CB8AC3E}">
        <p14:creationId xmlns:p14="http://schemas.microsoft.com/office/powerpoint/2010/main" val="28066995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Betimleme Yöntemleri</a:t>
            </a:r>
            <a:endParaRPr lang="tr-TR" dirty="0"/>
          </a:p>
        </p:txBody>
      </p:sp>
      <p:sp>
        <p:nvSpPr>
          <p:cNvPr id="5" name="İçerik Yer Tutucusu 4"/>
          <p:cNvSpPr>
            <a:spLocks noGrp="1"/>
          </p:cNvSpPr>
          <p:nvPr>
            <p:ph sz="half" idx="2"/>
          </p:nvPr>
        </p:nvSpPr>
        <p:spPr>
          <a:xfrm>
            <a:off x="395536" y="1840095"/>
            <a:ext cx="8008404" cy="3393669"/>
          </a:xfrm>
          <a:solidFill>
            <a:schemeClr val="bg1">
              <a:lumMod val="95000"/>
            </a:schemeClr>
          </a:solidFill>
          <a:ln>
            <a:solidFill>
              <a:schemeClr val="tx2">
                <a:lumMod val="75000"/>
              </a:schemeClr>
            </a:solidFill>
          </a:ln>
        </p:spPr>
        <p:txBody>
          <a:bodyPr/>
          <a:lstStyle/>
          <a:p>
            <a:pPr fontAlgn="base">
              <a:lnSpc>
                <a:spcPct val="150000"/>
              </a:lnSpc>
              <a:spcBef>
                <a:spcPts val="0"/>
              </a:spcBef>
              <a:buFont typeface="Wingdings" panose="05000000000000000000" pitchFamily="2" charset="2"/>
              <a:buChar char="Ø"/>
            </a:pPr>
            <a:r>
              <a:rPr lang="tr-TR" sz="1800" dirty="0" smtClean="0"/>
              <a:t>Yapacağımız </a:t>
            </a:r>
            <a:r>
              <a:rPr lang="tr-TR" sz="1800" dirty="0"/>
              <a:t>betimlemenin yazıda başarılı </a:t>
            </a:r>
            <a:r>
              <a:rPr lang="tr-TR" sz="1800" dirty="0" smtClean="0"/>
              <a:t>olması; okuyucumuzun </a:t>
            </a:r>
            <a:r>
              <a:rPr lang="tr-TR" sz="1800" dirty="0"/>
              <a:t>üzerinde uyandıracağımız etkiyi, bu etkiyi sağlamada kullanacağımız ayrıntıları açıkça bilmemizi gerektirir. </a:t>
            </a:r>
            <a:endParaRPr lang="tr-TR" sz="1800" dirty="0" smtClean="0"/>
          </a:p>
          <a:p>
            <a:pPr fontAlgn="base">
              <a:lnSpc>
                <a:spcPct val="150000"/>
              </a:lnSpc>
              <a:spcBef>
                <a:spcPts val="0"/>
              </a:spcBef>
              <a:buFont typeface="Wingdings" panose="05000000000000000000" pitchFamily="2" charset="2"/>
              <a:buChar char="Ø"/>
            </a:pPr>
            <a:r>
              <a:rPr lang="tr-TR" sz="1800" dirty="0" smtClean="0"/>
              <a:t>Sadece bunlar yetmez</a:t>
            </a:r>
            <a:r>
              <a:rPr lang="tr-TR" sz="1800" dirty="0"/>
              <a:t>. Ayrıntıları hangi yöntemlerle, hangi yollarla vereceğimizi de bilmemiz gerekir. </a:t>
            </a:r>
            <a:endParaRPr lang="tr-TR" sz="1800" dirty="0" smtClean="0"/>
          </a:p>
          <a:p>
            <a:pPr fontAlgn="base">
              <a:lnSpc>
                <a:spcPct val="150000"/>
              </a:lnSpc>
              <a:spcBef>
                <a:spcPts val="0"/>
              </a:spcBef>
              <a:buFont typeface="Wingdings" panose="05000000000000000000" pitchFamily="2" charset="2"/>
              <a:buChar char="Ø"/>
            </a:pPr>
            <a:r>
              <a:rPr lang="tr-TR" sz="1800" b="1" dirty="0" smtClean="0"/>
              <a:t>Bunlara </a:t>
            </a:r>
            <a:r>
              <a:rPr lang="tr-TR" sz="1800" b="1" dirty="0"/>
              <a:t>geçmeden önce ayrıntıların seçimi üzerinde kısaca </a:t>
            </a:r>
            <a:r>
              <a:rPr lang="tr-TR" sz="1800" b="1" dirty="0" smtClean="0"/>
              <a:t>duralım:</a:t>
            </a:r>
            <a:endParaRPr lang="tr-TR" sz="1800" b="1" dirty="0"/>
          </a:p>
          <a:p>
            <a:pPr marL="0" indent="0">
              <a:buNone/>
            </a:pPr>
            <a:endParaRPr lang="tr-TR" dirty="0" smtClean="0"/>
          </a:p>
          <a:p>
            <a:pPr>
              <a:buFont typeface="Wingdings" panose="05000000000000000000" pitchFamily="2" charset="2"/>
              <a:buChar char="Ø"/>
            </a:pPr>
            <a:endParaRPr lang="tr-TR" dirty="0"/>
          </a:p>
        </p:txBody>
      </p:sp>
      <p:sp>
        <p:nvSpPr>
          <p:cNvPr id="6" name="Dikdörtgen 5"/>
          <p:cNvSpPr/>
          <p:nvPr/>
        </p:nvSpPr>
        <p:spPr>
          <a:xfrm>
            <a:off x="564105" y="1291921"/>
            <a:ext cx="2604111" cy="369332"/>
          </a:xfrm>
          <a:prstGeom prst="rect">
            <a:avLst/>
          </a:prstGeom>
          <a:solidFill>
            <a:schemeClr val="accent3">
              <a:lumMod val="40000"/>
              <a:lumOff val="60000"/>
            </a:schemeClr>
          </a:solidFill>
        </p:spPr>
        <p:txBody>
          <a:bodyPr wrap="none">
            <a:spAutoFit/>
          </a:bodyPr>
          <a:lstStyle/>
          <a:p>
            <a:pPr marL="285750" indent="-285750" fontAlgn="base">
              <a:buFont typeface="Wingdings" panose="05000000000000000000" pitchFamily="2" charset="2"/>
              <a:buChar char="q"/>
            </a:pPr>
            <a:r>
              <a:rPr lang="tr-TR" b="1" dirty="0">
                <a:solidFill>
                  <a:srgbClr val="C00000"/>
                </a:solidFill>
              </a:rPr>
              <a:t>Betimleme Yöntemleri</a:t>
            </a:r>
          </a:p>
        </p:txBody>
      </p:sp>
      <p:sp>
        <p:nvSpPr>
          <p:cNvPr id="7"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Tree>
    <p:extLst>
      <p:ext uri="{BB962C8B-B14F-4D97-AF65-F5344CB8AC3E}">
        <p14:creationId xmlns:p14="http://schemas.microsoft.com/office/powerpoint/2010/main" val="3057515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98376" y="1489348"/>
            <a:ext cx="8147248" cy="3960440"/>
          </a:xfrm>
          <a:solidFill>
            <a:schemeClr val="bg1">
              <a:lumMod val="95000"/>
            </a:schemeClr>
          </a:solidFill>
          <a:ln>
            <a:solidFill>
              <a:schemeClr val="tx1">
                <a:lumMod val="95000"/>
                <a:lumOff val="5000"/>
              </a:schemeClr>
            </a:solidFill>
          </a:ln>
        </p:spPr>
        <p:txBody>
          <a:bodyPr/>
          <a:lstStyle/>
          <a:p>
            <a:pPr fontAlgn="base">
              <a:lnSpc>
                <a:spcPct val="150000"/>
              </a:lnSpc>
              <a:spcBef>
                <a:spcPts val="0"/>
              </a:spcBef>
              <a:buFont typeface="Wingdings" panose="05000000000000000000" pitchFamily="2" charset="2"/>
              <a:buChar char="Ø"/>
            </a:pPr>
            <a:r>
              <a:rPr lang="tr-TR" sz="1800" dirty="0" smtClean="0">
                <a:solidFill>
                  <a:srgbClr val="C00000"/>
                </a:solidFill>
              </a:rPr>
              <a:t>Ayrıntı</a:t>
            </a:r>
            <a:r>
              <a:rPr lang="tr-TR" sz="1800" dirty="0">
                <a:solidFill>
                  <a:srgbClr val="C00000"/>
                </a:solidFill>
              </a:rPr>
              <a:t>, </a:t>
            </a:r>
            <a:r>
              <a:rPr lang="tr-TR" sz="1800" dirty="0"/>
              <a:t>varlıkları birbirinden </a:t>
            </a:r>
            <a:r>
              <a:rPr lang="tr-TR" sz="1800" dirty="0" smtClean="0"/>
              <a:t>farklı kılan temel </a:t>
            </a:r>
            <a:r>
              <a:rPr lang="tr-TR" sz="1800" dirty="0"/>
              <a:t>özelliklerdir. </a:t>
            </a:r>
            <a:r>
              <a:rPr lang="tr-TR" sz="1800" dirty="0" smtClean="0"/>
              <a:t> </a:t>
            </a:r>
            <a:endParaRPr lang="tr-TR" sz="1800" dirty="0"/>
          </a:p>
          <a:p>
            <a:pPr fontAlgn="base">
              <a:lnSpc>
                <a:spcPct val="150000"/>
              </a:lnSpc>
              <a:spcBef>
                <a:spcPts val="0"/>
              </a:spcBef>
              <a:buFont typeface="Wingdings" panose="05000000000000000000" pitchFamily="2" charset="2"/>
              <a:buChar char="Ø"/>
            </a:pPr>
            <a:r>
              <a:rPr lang="tr-TR" sz="1800" dirty="0"/>
              <a:t>Bir varlıkla ilgili </a:t>
            </a:r>
            <a:r>
              <a:rPr lang="tr-TR" sz="1800" dirty="0" smtClean="0"/>
              <a:t>betimleme yaparken, </a:t>
            </a:r>
            <a:r>
              <a:rPr lang="tr-TR" sz="1800" dirty="0"/>
              <a:t>ayrıntıların tümünü vermek olanağın </a:t>
            </a:r>
            <a:r>
              <a:rPr lang="tr-TR" sz="1800" dirty="0" smtClean="0"/>
              <a:t>dışıdır.  Ama </a:t>
            </a:r>
            <a:r>
              <a:rPr lang="tr-TR" sz="1800" dirty="0"/>
              <a:t>izlenimci betimlemede seçme yapmamız gerekir. </a:t>
            </a:r>
            <a:endParaRPr lang="tr-TR" sz="1800" dirty="0" smtClean="0"/>
          </a:p>
          <a:p>
            <a:pPr fontAlgn="base">
              <a:spcBef>
                <a:spcPts val="0"/>
              </a:spcBef>
              <a:buFont typeface="Wingdings" panose="05000000000000000000" pitchFamily="2" charset="2"/>
              <a:buChar char="Ø"/>
            </a:pPr>
            <a:r>
              <a:rPr lang="tr-TR" sz="1800" b="1" dirty="0" smtClean="0"/>
              <a:t>Seçmeyi</a:t>
            </a:r>
            <a:r>
              <a:rPr lang="tr-TR" sz="1800" b="1" dirty="0"/>
              <a:t>, okuyucumuza vereceğimiz izlenime göre yaparız. Bunun için de şu iki soruyu sormamız yararlı olur:</a:t>
            </a:r>
          </a:p>
          <a:p>
            <a:pPr marL="0" indent="0" fontAlgn="base">
              <a:lnSpc>
                <a:spcPct val="150000"/>
              </a:lnSpc>
              <a:spcBef>
                <a:spcPts val="0"/>
              </a:spcBef>
              <a:buNone/>
            </a:pPr>
            <a:r>
              <a:rPr lang="tr-TR" sz="1800" b="1" dirty="0" smtClean="0"/>
              <a:t>	1-</a:t>
            </a:r>
            <a:r>
              <a:rPr lang="tr-TR" sz="1800" b="1" dirty="0"/>
              <a:t>      </a:t>
            </a:r>
            <a:r>
              <a:rPr lang="tr-TR" sz="1800" dirty="0"/>
              <a:t>Betimleyeceğimiz </a:t>
            </a:r>
            <a:r>
              <a:rPr lang="tr-TR" sz="1800" dirty="0" smtClean="0"/>
              <a:t>varlığı özgün yapan</a:t>
            </a:r>
            <a:r>
              <a:rPr lang="tr-TR" sz="1800" dirty="0"/>
              <a:t>, onu benzerlerinden ayıran canlı </a:t>
            </a:r>
            <a:r>
              <a:rPr lang="tr-TR" sz="1800" dirty="0" smtClean="0"/>
              <a:t>	nitelikler </a:t>
            </a:r>
            <a:r>
              <a:rPr lang="tr-TR" sz="1800" dirty="0"/>
              <a:t>nelerdir?</a:t>
            </a:r>
          </a:p>
          <a:p>
            <a:pPr marL="0" indent="0" fontAlgn="base">
              <a:lnSpc>
                <a:spcPct val="150000"/>
              </a:lnSpc>
              <a:spcBef>
                <a:spcPts val="0"/>
              </a:spcBef>
              <a:buNone/>
            </a:pPr>
            <a:r>
              <a:rPr lang="tr-TR" sz="1800" b="1" dirty="0" smtClean="0"/>
              <a:t>	2-</a:t>
            </a:r>
            <a:r>
              <a:rPr lang="tr-TR" sz="1800" b="1" dirty="0"/>
              <a:t>      </a:t>
            </a:r>
            <a:r>
              <a:rPr lang="tr-TR" sz="1800" dirty="0"/>
              <a:t>Bu niteliklerden hangileri, betimleyeceğimiz varlığı, okuyucunun </a:t>
            </a:r>
            <a:r>
              <a:rPr lang="tr-TR" sz="1800" dirty="0" smtClean="0"/>
              <a:t>	zihninde </a:t>
            </a:r>
            <a:r>
              <a:rPr lang="tr-TR" sz="1800" dirty="0"/>
              <a:t>canlandırabilir, ona görünürlük kazandırabilir?</a:t>
            </a:r>
          </a:p>
          <a:p>
            <a:endParaRPr lang="tr-TR" sz="1800" dirty="0"/>
          </a:p>
        </p:txBody>
      </p:sp>
      <p:sp>
        <p:nvSpPr>
          <p:cNvPr id="7"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8" name="Dikdörtgen 7"/>
          <p:cNvSpPr/>
          <p:nvPr/>
        </p:nvSpPr>
        <p:spPr>
          <a:xfrm>
            <a:off x="1931790" y="779062"/>
            <a:ext cx="5280420" cy="461665"/>
          </a:xfrm>
          <a:prstGeom prst="rect">
            <a:avLst/>
          </a:prstGeom>
        </p:spPr>
        <p:txBody>
          <a:bodyPr wrap="none">
            <a:spAutoFit/>
          </a:bodyPr>
          <a:lstStyle/>
          <a:p>
            <a:pPr fontAlgn="base"/>
            <a:r>
              <a:rPr lang="tr-TR" sz="2400" b="1" i="1" dirty="0"/>
              <a:t>Betimleme Yaparken Ayrıntıların Seçimi:</a:t>
            </a:r>
          </a:p>
        </p:txBody>
      </p:sp>
    </p:spTree>
    <p:extLst>
      <p:ext uri="{BB962C8B-B14F-4D97-AF65-F5344CB8AC3E}">
        <p14:creationId xmlns:p14="http://schemas.microsoft.com/office/powerpoint/2010/main" val="42198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338944" y="1419756"/>
            <a:ext cx="8466112" cy="4030031"/>
          </a:xfrm>
          <a:solidFill>
            <a:schemeClr val="bg1">
              <a:lumMod val="95000"/>
            </a:schemeClr>
          </a:solidFill>
          <a:ln>
            <a:solidFill>
              <a:schemeClr val="tx1">
                <a:lumMod val="95000"/>
                <a:lumOff val="5000"/>
              </a:schemeClr>
            </a:solidFill>
          </a:ln>
        </p:spPr>
        <p:txBody>
          <a:bodyPr/>
          <a:lstStyle/>
          <a:p>
            <a:pPr fontAlgn="base">
              <a:lnSpc>
                <a:spcPct val="150000"/>
              </a:lnSpc>
              <a:spcBef>
                <a:spcPts val="0"/>
              </a:spcBef>
              <a:buFont typeface="Wingdings" panose="05000000000000000000" pitchFamily="2" charset="2"/>
              <a:buChar char="Ø"/>
            </a:pPr>
            <a:r>
              <a:rPr lang="tr-TR" sz="1800" dirty="0" smtClean="0"/>
              <a:t>Ayrıntı seçiminde </a:t>
            </a:r>
            <a:r>
              <a:rPr lang="tr-TR" sz="1800" b="1" dirty="0" smtClean="0">
                <a:solidFill>
                  <a:srgbClr val="C00000"/>
                </a:solidFill>
              </a:rPr>
              <a:t>canlılık</a:t>
            </a:r>
            <a:r>
              <a:rPr lang="tr-TR" sz="1800" dirty="0" smtClean="0"/>
              <a:t> </a:t>
            </a:r>
            <a:r>
              <a:rPr lang="tr-TR" sz="1800" dirty="0"/>
              <a:t>ve </a:t>
            </a:r>
            <a:r>
              <a:rPr lang="tr-TR" sz="1800" b="1" dirty="0">
                <a:solidFill>
                  <a:srgbClr val="C00000"/>
                </a:solidFill>
              </a:rPr>
              <a:t>görünürlük</a:t>
            </a:r>
            <a:r>
              <a:rPr lang="tr-TR" sz="1800" dirty="0"/>
              <a:t>, </a:t>
            </a:r>
            <a:r>
              <a:rPr lang="tr-TR" sz="1800" dirty="0" smtClean="0"/>
              <a:t>bağlı kalınması gereken ilkelerdir</a:t>
            </a:r>
            <a:r>
              <a:rPr lang="tr-TR" sz="1800" dirty="0"/>
              <a:t>. </a:t>
            </a:r>
            <a:endParaRPr lang="tr-TR" sz="1800" dirty="0" smtClean="0"/>
          </a:p>
          <a:p>
            <a:pPr fontAlgn="base">
              <a:lnSpc>
                <a:spcPct val="150000"/>
              </a:lnSpc>
              <a:spcBef>
                <a:spcPts val="0"/>
              </a:spcBef>
              <a:buFont typeface="Wingdings" panose="05000000000000000000" pitchFamily="2" charset="2"/>
              <a:buChar char="Ø"/>
            </a:pPr>
            <a:r>
              <a:rPr lang="tr-TR" sz="1800" dirty="0" smtClean="0"/>
              <a:t>Bir ayrıntının, dikkati çekmesi, okuyucu üzerinde </a:t>
            </a:r>
            <a:r>
              <a:rPr lang="tr-TR" sz="1800" dirty="0"/>
              <a:t>vurucu bir etki </a:t>
            </a:r>
            <a:r>
              <a:rPr lang="tr-TR" sz="1800" dirty="0" smtClean="0"/>
              <a:t>yaratması ondaki </a:t>
            </a:r>
            <a:r>
              <a:rPr lang="tr-TR" sz="1800" dirty="0"/>
              <a:t>canlılık ve görünürlük </a:t>
            </a:r>
            <a:r>
              <a:rPr lang="tr-TR" sz="1800" dirty="0" smtClean="0"/>
              <a:t>niteliğinin varlığını gösterir.</a:t>
            </a:r>
          </a:p>
          <a:p>
            <a:pPr fontAlgn="base">
              <a:lnSpc>
                <a:spcPct val="150000"/>
              </a:lnSpc>
              <a:spcBef>
                <a:spcPts val="0"/>
              </a:spcBef>
              <a:buFont typeface="Wingdings" panose="05000000000000000000" pitchFamily="2" charset="2"/>
              <a:buChar char="Ø"/>
            </a:pPr>
            <a:r>
              <a:rPr lang="tr-TR" sz="1800" dirty="0" smtClean="0"/>
              <a:t>Karşıtlıklardan </a:t>
            </a:r>
            <a:r>
              <a:rPr lang="tr-TR" sz="1800" dirty="0"/>
              <a:t>yararlanma yoluyla da kimi ayrıntılar </a:t>
            </a:r>
            <a:r>
              <a:rPr lang="tr-TR" sz="1800" dirty="0" smtClean="0"/>
              <a:t>seçmek mümkündür: </a:t>
            </a:r>
          </a:p>
          <a:p>
            <a:pPr fontAlgn="base">
              <a:lnSpc>
                <a:spcPct val="150000"/>
              </a:lnSpc>
              <a:spcBef>
                <a:spcPts val="0"/>
              </a:spcBef>
              <a:buFont typeface="Wingdings" panose="05000000000000000000" pitchFamily="2" charset="2"/>
              <a:buChar char="Ø"/>
            </a:pPr>
            <a:r>
              <a:rPr lang="tr-TR" sz="1800" dirty="0" smtClean="0"/>
              <a:t>“</a:t>
            </a:r>
            <a:r>
              <a:rPr lang="tr-TR" sz="1800" dirty="0"/>
              <a:t>Bataklıkların kış ve yaz görünümü, sürülmüş bitek tarlalarla ürkünç kayalıklar. Toros’un karlı doruklarıyla boş verimsiz kıraç toprakları</a:t>
            </a:r>
            <a:r>
              <a:rPr lang="tr-TR" sz="1800" dirty="0" smtClean="0"/>
              <a:t>…”</a:t>
            </a:r>
          </a:p>
          <a:p>
            <a:pPr fontAlgn="base">
              <a:lnSpc>
                <a:spcPct val="150000"/>
              </a:lnSpc>
              <a:spcBef>
                <a:spcPts val="0"/>
              </a:spcBef>
              <a:buFont typeface="Wingdings" panose="05000000000000000000" pitchFamily="2" charset="2"/>
              <a:buChar char="Ø"/>
            </a:pPr>
            <a:r>
              <a:rPr lang="tr-TR" sz="1800" b="1" dirty="0"/>
              <a:t>Seçtiğimiz ayrıntıların; </a:t>
            </a:r>
            <a:r>
              <a:rPr lang="tr-TR" sz="1800" b="1" dirty="0" smtClean="0"/>
              <a:t>canlı, </a:t>
            </a:r>
            <a:r>
              <a:rPr lang="tr-TR" sz="1800" b="1" dirty="0"/>
              <a:t>vurucu ve ilginç olmasının yanı sıra bunların belli bir sıraya göre verilmesi </a:t>
            </a:r>
            <a:r>
              <a:rPr lang="tr-TR" sz="1800" b="1" dirty="0" smtClean="0"/>
              <a:t>de gerekir.</a:t>
            </a:r>
            <a:endParaRPr lang="tr-TR" sz="1800" b="1" dirty="0"/>
          </a:p>
          <a:p>
            <a:pPr fontAlgn="base">
              <a:lnSpc>
                <a:spcPct val="150000"/>
              </a:lnSpc>
              <a:spcBef>
                <a:spcPts val="0"/>
              </a:spcBef>
            </a:pPr>
            <a:endParaRPr lang="tr-TR" sz="1800" dirty="0" smtClean="0"/>
          </a:p>
          <a:p>
            <a:pPr fontAlgn="base">
              <a:lnSpc>
                <a:spcPct val="150000"/>
              </a:lnSpc>
              <a:spcBef>
                <a:spcPts val="0"/>
              </a:spcBef>
            </a:pPr>
            <a:endParaRPr lang="tr-TR" sz="1800" dirty="0" smtClean="0"/>
          </a:p>
          <a:p>
            <a:pPr fontAlgn="base">
              <a:lnSpc>
                <a:spcPct val="150000"/>
              </a:lnSpc>
              <a:spcBef>
                <a:spcPts val="0"/>
              </a:spcBef>
            </a:pPr>
            <a:endParaRPr lang="tr-TR" sz="1800" dirty="0"/>
          </a:p>
          <a:p>
            <a:endParaRPr lang="tr-TR" sz="1800" dirty="0"/>
          </a:p>
        </p:txBody>
      </p:sp>
      <p:sp>
        <p:nvSpPr>
          <p:cNvPr id="7"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2" name="Dikdörtgen 1"/>
          <p:cNvSpPr/>
          <p:nvPr/>
        </p:nvSpPr>
        <p:spPr>
          <a:xfrm>
            <a:off x="2373225" y="683697"/>
            <a:ext cx="5280420" cy="461665"/>
          </a:xfrm>
          <a:prstGeom prst="rect">
            <a:avLst/>
          </a:prstGeom>
        </p:spPr>
        <p:txBody>
          <a:bodyPr wrap="none">
            <a:spAutoFit/>
          </a:bodyPr>
          <a:lstStyle/>
          <a:p>
            <a:pPr fontAlgn="base"/>
            <a:r>
              <a:rPr lang="tr-TR" sz="2400" b="1" i="1" dirty="0"/>
              <a:t>Betimleme Yaparken Ayrıntıların Seçimi:</a:t>
            </a:r>
          </a:p>
        </p:txBody>
      </p:sp>
    </p:spTree>
    <p:extLst>
      <p:ext uri="{BB962C8B-B14F-4D97-AF65-F5344CB8AC3E}">
        <p14:creationId xmlns:p14="http://schemas.microsoft.com/office/powerpoint/2010/main" val="4101632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125760" y="1322512"/>
            <a:ext cx="8892480" cy="4392488"/>
          </a:xfrm>
          <a:solidFill>
            <a:schemeClr val="bg1">
              <a:lumMod val="95000"/>
            </a:schemeClr>
          </a:solidFill>
          <a:ln>
            <a:solidFill>
              <a:schemeClr val="tx1">
                <a:lumMod val="95000"/>
                <a:lumOff val="5000"/>
              </a:schemeClr>
            </a:solidFill>
          </a:ln>
        </p:spPr>
        <p:txBody>
          <a:bodyPr/>
          <a:lstStyle/>
          <a:p>
            <a:pPr fontAlgn="base">
              <a:lnSpc>
                <a:spcPct val="150000"/>
              </a:lnSpc>
              <a:spcBef>
                <a:spcPts val="0"/>
              </a:spcBef>
              <a:buFont typeface="Wingdings" panose="05000000000000000000" pitchFamily="2" charset="2"/>
              <a:buChar char="v"/>
            </a:pPr>
            <a:r>
              <a:rPr lang="tr-TR" sz="1800" dirty="0" smtClean="0"/>
              <a:t>Varsayalım ki; bir bahçeyi, </a:t>
            </a:r>
            <a:r>
              <a:rPr lang="tr-TR" sz="1800" dirty="0"/>
              <a:t>bir ağacı, bir </a:t>
            </a:r>
            <a:r>
              <a:rPr lang="tr-TR" sz="1800" dirty="0" smtClean="0"/>
              <a:t>köyü, </a:t>
            </a:r>
            <a:r>
              <a:rPr lang="tr-TR" sz="1800" dirty="0"/>
              <a:t>bir </a:t>
            </a:r>
            <a:r>
              <a:rPr lang="tr-TR" sz="1800" dirty="0" smtClean="0"/>
              <a:t>ırmağı, </a:t>
            </a:r>
            <a:r>
              <a:rPr lang="tr-TR" sz="1800" dirty="0"/>
              <a:t>bir </a:t>
            </a:r>
            <a:r>
              <a:rPr lang="tr-TR" sz="1800" dirty="0" smtClean="0"/>
              <a:t>kişiyi betimlemek istiyoruz: </a:t>
            </a:r>
          </a:p>
          <a:p>
            <a:pPr fontAlgn="base">
              <a:lnSpc>
                <a:spcPct val="150000"/>
              </a:lnSpc>
              <a:spcBef>
                <a:spcPts val="0"/>
              </a:spcBef>
              <a:buFont typeface="Wingdings" panose="05000000000000000000" pitchFamily="2" charset="2"/>
              <a:buChar char="Ø"/>
            </a:pPr>
            <a:r>
              <a:rPr lang="tr-TR" sz="1800" dirty="0" smtClean="0"/>
              <a:t>Bunlarla </a:t>
            </a:r>
            <a:r>
              <a:rPr lang="tr-TR" sz="1800" dirty="0"/>
              <a:t>ilgili ayrıntıları gelişigüzel verirsek hiçbir etki </a:t>
            </a:r>
            <a:r>
              <a:rPr lang="tr-TR" sz="1800" dirty="0" smtClean="0"/>
              <a:t>yaratamayız</a:t>
            </a:r>
            <a:r>
              <a:rPr lang="tr-TR" sz="1800" dirty="0"/>
              <a:t>. Çünkü betimlemenin, yazının bütünlüğü içinde bir görevi vardır. </a:t>
            </a:r>
            <a:r>
              <a:rPr lang="tr-TR" sz="1800" dirty="0" smtClean="0"/>
              <a:t>Bunlar;</a:t>
            </a:r>
          </a:p>
          <a:p>
            <a:pPr lvl="3" algn="just" fontAlgn="base">
              <a:lnSpc>
                <a:spcPct val="150000"/>
              </a:lnSpc>
              <a:spcBef>
                <a:spcPts val="0"/>
              </a:spcBef>
              <a:buFont typeface="Wingdings" panose="05000000000000000000" pitchFamily="2" charset="2"/>
              <a:buChar char="ü"/>
            </a:pPr>
            <a:r>
              <a:rPr lang="tr-TR" b="1" dirty="0" smtClean="0">
                <a:solidFill>
                  <a:srgbClr val="C00000"/>
                </a:solidFill>
              </a:rPr>
              <a:t>bir öykünün özünü yansıtma; </a:t>
            </a:r>
          </a:p>
          <a:p>
            <a:pPr lvl="3" algn="just" fontAlgn="base">
              <a:lnSpc>
                <a:spcPct val="150000"/>
              </a:lnSpc>
              <a:spcBef>
                <a:spcPts val="0"/>
              </a:spcBef>
              <a:buFont typeface="Wingdings" panose="05000000000000000000" pitchFamily="2" charset="2"/>
              <a:buChar char="ü"/>
            </a:pPr>
            <a:r>
              <a:rPr lang="tr-TR" b="1" dirty="0" smtClean="0">
                <a:solidFill>
                  <a:srgbClr val="C00000"/>
                </a:solidFill>
              </a:rPr>
              <a:t>olayların akış ve bağlanışını sağlama, </a:t>
            </a:r>
          </a:p>
          <a:p>
            <a:pPr lvl="3" algn="just" fontAlgn="base">
              <a:lnSpc>
                <a:spcPct val="150000"/>
              </a:lnSpc>
              <a:spcBef>
                <a:spcPts val="0"/>
              </a:spcBef>
              <a:buFont typeface="Wingdings" panose="05000000000000000000" pitchFamily="2" charset="2"/>
              <a:buChar char="ü"/>
            </a:pPr>
            <a:r>
              <a:rPr lang="tr-TR" b="1" dirty="0" smtClean="0">
                <a:solidFill>
                  <a:srgbClr val="C00000"/>
                </a:solidFill>
              </a:rPr>
              <a:t>tip </a:t>
            </a:r>
            <a:r>
              <a:rPr lang="tr-TR" b="1" dirty="0">
                <a:solidFill>
                  <a:srgbClr val="C00000"/>
                </a:solidFill>
              </a:rPr>
              <a:t>ve karakterlerin oluşumunu hazırlama, </a:t>
            </a:r>
            <a:endParaRPr lang="tr-TR" b="1" dirty="0" smtClean="0">
              <a:solidFill>
                <a:srgbClr val="C00000"/>
              </a:solidFill>
            </a:endParaRPr>
          </a:p>
          <a:p>
            <a:pPr lvl="3" algn="just" fontAlgn="base">
              <a:lnSpc>
                <a:spcPct val="150000"/>
              </a:lnSpc>
              <a:spcBef>
                <a:spcPts val="0"/>
              </a:spcBef>
              <a:buFont typeface="Wingdings" panose="05000000000000000000" pitchFamily="2" charset="2"/>
              <a:buChar char="ü"/>
            </a:pPr>
            <a:r>
              <a:rPr lang="tr-TR" b="1" dirty="0" smtClean="0">
                <a:solidFill>
                  <a:srgbClr val="C00000"/>
                </a:solidFill>
              </a:rPr>
              <a:t>çevre </a:t>
            </a:r>
            <a:r>
              <a:rPr lang="tr-TR" b="1" dirty="0">
                <a:solidFill>
                  <a:srgbClr val="C00000"/>
                </a:solidFill>
              </a:rPr>
              <a:t>yönünden bir katkıda bulunma </a:t>
            </a:r>
          </a:p>
          <a:p>
            <a:pPr marL="0" indent="0" fontAlgn="base">
              <a:lnSpc>
                <a:spcPct val="150000"/>
              </a:lnSpc>
              <a:spcBef>
                <a:spcPts val="0"/>
              </a:spcBef>
              <a:buNone/>
            </a:pPr>
            <a:r>
              <a:rPr lang="tr-TR" sz="1800" dirty="0" smtClean="0"/>
              <a:t>	gibi </a:t>
            </a:r>
            <a:r>
              <a:rPr lang="tr-TR" sz="1800" dirty="0"/>
              <a:t>çeşitli açılardan olabilir. </a:t>
            </a:r>
            <a:endParaRPr lang="tr-TR" sz="1800" dirty="0" smtClean="0"/>
          </a:p>
          <a:p>
            <a:pPr fontAlgn="base">
              <a:lnSpc>
                <a:spcPct val="150000"/>
              </a:lnSpc>
              <a:spcBef>
                <a:spcPts val="0"/>
              </a:spcBef>
              <a:buFont typeface="Wingdings" panose="05000000000000000000" pitchFamily="2" charset="2"/>
              <a:buChar char="Ø"/>
            </a:pPr>
            <a:r>
              <a:rPr lang="tr-TR" sz="1800" dirty="0" smtClean="0"/>
              <a:t>Böyle olmazsa betimleme, yazıda </a:t>
            </a:r>
            <a:r>
              <a:rPr lang="tr-TR" sz="1800" dirty="0"/>
              <a:t>gereksiz </a:t>
            </a:r>
            <a:r>
              <a:rPr lang="tr-TR" sz="1800" dirty="0" smtClean="0"/>
              <a:t>birtakım </a:t>
            </a:r>
            <a:r>
              <a:rPr lang="tr-TR" sz="1800" dirty="0"/>
              <a:t>sıfatlarla süslü biçimler yaratma niteliğini </a:t>
            </a:r>
            <a:r>
              <a:rPr lang="tr-TR" sz="1800" dirty="0" smtClean="0"/>
              <a:t>kazanır. </a:t>
            </a:r>
            <a:r>
              <a:rPr lang="tr-TR" sz="1800" dirty="0"/>
              <a:t>Bu da yazımızı başarısız </a:t>
            </a:r>
            <a:r>
              <a:rPr lang="tr-TR" sz="1800" dirty="0" smtClean="0"/>
              <a:t>yapar.</a:t>
            </a:r>
            <a:endParaRPr lang="tr-TR" sz="1800" dirty="0"/>
          </a:p>
          <a:p>
            <a:endParaRPr lang="tr-TR" sz="1800" dirty="0"/>
          </a:p>
        </p:txBody>
      </p:sp>
      <p:sp>
        <p:nvSpPr>
          <p:cNvPr id="7"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4" name="Dikdörtgen 3"/>
          <p:cNvSpPr/>
          <p:nvPr/>
        </p:nvSpPr>
        <p:spPr>
          <a:xfrm>
            <a:off x="2373225" y="683697"/>
            <a:ext cx="5280420" cy="461665"/>
          </a:xfrm>
          <a:prstGeom prst="rect">
            <a:avLst/>
          </a:prstGeom>
        </p:spPr>
        <p:txBody>
          <a:bodyPr wrap="none">
            <a:spAutoFit/>
          </a:bodyPr>
          <a:lstStyle/>
          <a:p>
            <a:pPr fontAlgn="base"/>
            <a:r>
              <a:rPr lang="tr-TR" sz="2400" b="1" i="1" dirty="0"/>
              <a:t>Betimleme Yaparken Ayrıntıların Seçimi:</a:t>
            </a:r>
          </a:p>
        </p:txBody>
      </p:sp>
    </p:spTree>
    <p:extLst>
      <p:ext uri="{BB962C8B-B14F-4D97-AF65-F5344CB8AC3E}">
        <p14:creationId xmlns:p14="http://schemas.microsoft.com/office/powerpoint/2010/main" val="1380565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395536" y="1417340"/>
            <a:ext cx="8291264" cy="4176464"/>
          </a:xfrm>
          <a:solidFill>
            <a:schemeClr val="bg1">
              <a:lumMod val="95000"/>
            </a:schemeClr>
          </a:solidFill>
          <a:ln>
            <a:solidFill>
              <a:schemeClr val="tx1">
                <a:lumMod val="85000"/>
                <a:lumOff val="15000"/>
              </a:schemeClr>
            </a:solidFill>
          </a:ln>
        </p:spPr>
        <p:txBody>
          <a:bodyPr/>
          <a:lstStyle/>
          <a:p>
            <a:pPr>
              <a:lnSpc>
                <a:spcPct val="150000"/>
              </a:lnSpc>
              <a:spcBef>
                <a:spcPts val="0"/>
              </a:spcBef>
              <a:buFont typeface="Wingdings" panose="05000000000000000000" pitchFamily="2" charset="2"/>
              <a:buChar char="v"/>
            </a:pPr>
            <a:r>
              <a:rPr lang="tr-TR" sz="1800" dirty="0" smtClean="0"/>
              <a:t>Peki betimlemede </a:t>
            </a:r>
            <a:r>
              <a:rPr lang="tr-TR" sz="1800" dirty="0"/>
              <a:t>a</a:t>
            </a:r>
            <a:r>
              <a:rPr lang="tr-TR" sz="1800" dirty="0" smtClean="0"/>
              <a:t>yrıntıları </a:t>
            </a:r>
            <a:r>
              <a:rPr lang="tr-TR" sz="1800" dirty="0"/>
              <a:t>nasıl vermeli, nasıl kullanmalıyız? </a:t>
            </a:r>
          </a:p>
          <a:p>
            <a:pPr>
              <a:lnSpc>
                <a:spcPct val="150000"/>
              </a:lnSpc>
              <a:spcBef>
                <a:spcPts val="0"/>
              </a:spcBef>
              <a:buFont typeface="Wingdings" panose="05000000000000000000" pitchFamily="2" charset="2"/>
              <a:buChar char="v"/>
            </a:pPr>
            <a:r>
              <a:rPr lang="tr-TR" sz="1800" dirty="0" smtClean="0"/>
              <a:t>Bunun </a:t>
            </a:r>
            <a:r>
              <a:rPr lang="tr-TR" sz="1800" dirty="0"/>
              <a:t>yöntemleri nelerdir</a:t>
            </a:r>
            <a:r>
              <a:rPr lang="tr-TR" sz="1800" dirty="0" smtClean="0"/>
              <a:t>?  </a:t>
            </a:r>
            <a:r>
              <a:rPr lang="tr-TR" sz="1800" b="1" dirty="0" smtClean="0"/>
              <a:t>Şimdi bu sorulara yanıt arayalım:</a:t>
            </a:r>
          </a:p>
          <a:p>
            <a:pPr>
              <a:lnSpc>
                <a:spcPct val="150000"/>
              </a:lnSpc>
              <a:spcBef>
                <a:spcPts val="0"/>
              </a:spcBef>
              <a:buFont typeface="Wingdings" panose="05000000000000000000" pitchFamily="2" charset="2"/>
              <a:buChar char="q"/>
            </a:pPr>
            <a:r>
              <a:rPr lang="tr-TR" sz="1800" b="1" dirty="0" smtClean="0">
                <a:solidFill>
                  <a:srgbClr val="C00000"/>
                </a:solidFill>
              </a:rPr>
              <a:t>Belli bir izlenime göre betimleme: </a:t>
            </a:r>
          </a:p>
          <a:p>
            <a:pPr>
              <a:lnSpc>
                <a:spcPct val="150000"/>
              </a:lnSpc>
              <a:spcBef>
                <a:spcPts val="0"/>
              </a:spcBef>
              <a:buFont typeface="Wingdings" panose="05000000000000000000" pitchFamily="2" charset="2"/>
              <a:buChar char="Ø"/>
            </a:pPr>
            <a:r>
              <a:rPr lang="tr-TR" sz="1800" dirty="0" smtClean="0"/>
              <a:t>Betimleyeceğimiz </a:t>
            </a:r>
            <a:r>
              <a:rPr lang="tr-TR" sz="1800" dirty="0"/>
              <a:t>varlıkları, hangi türden olursa olsun, okuyucumuzun zihninde </a:t>
            </a:r>
            <a:r>
              <a:rPr lang="tr-TR" sz="1800" dirty="0" smtClean="0"/>
              <a:t>canlandırmak </a:t>
            </a:r>
            <a:r>
              <a:rPr lang="tr-TR" sz="1800" dirty="0"/>
              <a:t>amacıyla onu belli bir izlenime göre tanıtmaya çalışırız. </a:t>
            </a:r>
          </a:p>
          <a:p>
            <a:pPr>
              <a:lnSpc>
                <a:spcPct val="150000"/>
              </a:lnSpc>
              <a:spcBef>
                <a:spcPts val="0"/>
              </a:spcBef>
              <a:buFont typeface="Wingdings" panose="05000000000000000000" pitchFamily="2" charset="2"/>
              <a:buChar char="Ø"/>
            </a:pPr>
            <a:r>
              <a:rPr lang="tr-TR" sz="1800" dirty="0" smtClean="0"/>
              <a:t>Ayrıntıların </a:t>
            </a:r>
            <a:r>
              <a:rPr lang="tr-TR" sz="1800" dirty="0"/>
              <a:t>tümünü, bu izlenimi yansıtacak biçimde seçeriz. </a:t>
            </a:r>
            <a:endParaRPr lang="tr-TR" sz="1800" dirty="0" smtClean="0"/>
          </a:p>
          <a:p>
            <a:pPr>
              <a:lnSpc>
                <a:spcPct val="150000"/>
              </a:lnSpc>
              <a:spcBef>
                <a:spcPts val="0"/>
              </a:spcBef>
              <a:buFont typeface="Wingdings" panose="05000000000000000000" pitchFamily="2" charset="2"/>
              <a:buChar char="Ø"/>
            </a:pPr>
            <a:r>
              <a:rPr lang="tr-TR" sz="1800" dirty="0" smtClean="0"/>
              <a:t>Bu </a:t>
            </a:r>
            <a:r>
              <a:rPr lang="tr-TR" sz="1800" dirty="0"/>
              <a:t>da yukarıda da değindiğimiz gibi, beş duyumuzdan birini etkin olarak kullanmamızı gerektirir. </a:t>
            </a:r>
            <a:endParaRPr lang="tr-TR" sz="1800" dirty="0" smtClean="0"/>
          </a:p>
          <a:p>
            <a:pPr>
              <a:lnSpc>
                <a:spcPct val="150000"/>
              </a:lnSpc>
              <a:spcBef>
                <a:spcPts val="0"/>
              </a:spcBef>
              <a:buFont typeface="Wingdings" panose="05000000000000000000" pitchFamily="2" charset="2"/>
              <a:buChar char="Ø"/>
            </a:pPr>
            <a:r>
              <a:rPr lang="tr-TR" sz="1800" dirty="0" smtClean="0"/>
              <a:t>Ayrıntılar </a:t>
            </a:r>
            <a:r>
              <a:rPr lang="tr-TR" sz="1800" dirty="0"/>
              <a:t>bir tek duyuya göre yoğunlaşacağından bu yöntemle yapılan betimleme daha </a:t>
            </a:r>
            <a:r>
              <a:rPr lang="tr-TR" sz="1800" dirty="0" smtClean="0"/>
              <a:t>etkili olur.</a:t>
            </a:r>
            <a:endParaRPr lang="tr-TR" sz="1800" dirty="0"/>
          </a:p>
          <a:p>
            <a:pPr>
              <a:lnSpc>
                <a:spcPct val="150000"/>
              </a:lnSpc>
              <a:spcBef>
                <a:spcPts val="0"/>
              </a:spcBef>
            </a:pPr>
            <a:endParaRPr lang="tr-TR" sz="1800" dirty="0"/>
          </a:p>
        </p:txBody>
      </p:sp>
      <p:sp>
        <p:nvSpPr>
          <p:cNvPr id="6"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7" name="Unvan 6"/>
          <p:cNvSpPr>
            <a:spLocks noGrp="1"/>
          </p:cNvSpPr>
          <p:nvPr>
            <p:ph type="title"/>
          </p:nvPr>
        </p:nvSpPr>
        <p:spPr>
          <a:prstGeom prst="rect">
            <a:avLst/>
          </a:prstGeom>
        </p:spPr>
        <p:txBody>
          <a:bodyPr wrap="none">
            <a:spAutoFit/>
          </a:bodyPr>
          <a:lstStyle/>
          <a:p>
            <a:pPr fontAlgn="base"/>
            <a:r>
              <a:rPr lang="tr-TR" sz="2400" b="1" i="1" dirty="0"/>
              <a:t>Betimleme Yaparken Ayrıntıların Seçimi:</a:t>
            </a:r>
          </a:p>
        </p:txBody>
      </p:sp>
    </p:spTree>
    <p:extLst>
      <p:ext uri="{BB962C8B-B14F-4D97-AF65-F5344CB8AC3E}">
        <p14:creationId xmlns:p14="http://schemas.microsoft.com/office/powerpoint/2010/main" val="761831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323528" y="1510284"/>
            <a:ext cx="8712968" cy="4011512"/>
          </a:xfrm>
          <a:solidFill>
            <a:schemeClr val="bg1">
              <a:lumMod val="95000"/>
            </a:schemeClr>
          </a:solidFill>
          <a:ln>
            <a:solidFill>
              <a:schemeClr val="tx1">
                <a:lumMod val="85000"/>
                <a:lumOff val="15000"/>
              </a:schemeClr>
            </a:solidFill>
          </a:ln>
        </p:spPr>
        <p:txBody>
          <a:bodyPr/>
          <a:lstStyle/>
          <a:p>
            <a:pPr fontAlgn="base"/>
            <a:r>
              <a:rPr lang="tr-TR" sz="1800" dirty="0"/>
              <a:t>Memduh Şevket </a:t>
            </a:r>
            <a:r>
              <a:rPr lang="tr-TR" sz="1800" dirty="0" smtClean="0"/>
              <a:t>Esendal’ın «Sevdiğim» adlı </a:t>
            </a:r>
            <a:r>
              <a:rPr lang="tr-TR" sz="1800" dirty="0"/>
              <a:t> </a:t>
            </a:r>
            <a:r>
              <a:rPr lang="tr-TR" sz="1800" dirty="0" smtClean="0"/>
              <a:t>öyküsünden alınan betimlemesine bir </a:t>
            </a:r>
            <a:r>
              <a:rPr lang="tr-TR" sz="1800" dirty="0"/>
              <a:t>bakalım</a:t>
            </a:r>
            <a:r>
              <a:rPr lang="tr-TR" sz="1800" dirty="0" smtClean="0"/>
              <a:t>:</a:t>
            </a:r>
            <a:endParaRPr lang="tr-TR" sz="1800" dirty="0"/>
          </a:p>
          <a:p>
            <a:pPr marL="0" indent="0">
              <a:buNone/>
            </a:pPr>
            <a:r>
              <a:rPr lang="tr-TR" sz="1600" i="1" dirty="0"/>
              <a:t>	</a:t>
            </a:r>
            <a:r>
              <a:rPr lang="tr-TR" sz="1600" b="1" i="1" dirty="0" smtClean="0"/>
              <a:t>“</a:t>
            </a:r>
            <a:r>
              <a:rPr lang="tr-TR" sz="1600" b="1" i="1" dirty="0"/>
              <a:t>Yağmur dineli üç dört saat olmuştu. Artık yollarda araba tekerleklerinin izlerinden </a:t>
            </a:r>
            <a:r>
              <a:rPr lang="tr-TR" sz="1600" b="1" i="1" dirty="0" smtClean="0"/>
              <a:t>	ufacık </a:t>
            </a:r>
            <a:r>
              <a:rPr lang="tr-TR" sz="1600" b="1" i="1" dirty="0"/>
              <a:t>dereler akmıyordu, yalnız güzel yıkanmış kumlar yer yer serilmiş, birkaç </a:t>
            </a:r>
            <a:r>
              <a:rPr lang="tr-TR" sz="1600" b="1" i="1" dirty="0" smtClean="0"/>
              <a:t>	adımda </a:t>
            </a:r>
            <a:r>
              <a:rPr lang="tr-TR" sz="1600" b="1" i="1" dirty="0"/>
              <a:t>bir ufacık </a:t>
            </a:r>
            <a:r>
              <a:rPr lang="tr-TR" sz="1600" b="1" i="1" dirty="0" smtClean="0"/>
              <a:t>göller </a:t>
            </a:r>
            <a:r>
              <a:rPr lang="tr-TR" sz="1600" b="1" i="1" dirty="0"/>
              <a:t>gurubun rengiyle ufak altın tepsiler gibi parlıyordu.</a:t>
            </a:r>
            <a:endParaRPr lang="tr-TR" sz="1600" b="1" dirty="0"/>
          </a:p>
          <a:p>
            <a:pPr marL="0" indent="0">
              <a:buNone/>
            </a:pPr>
            <a:r>
              <a:rPr lang="tr-TR" sz="1600" b="1" i="1" dirty="0" smtClean="0"/>
              <a:t>	Güneş </a:t>
            </a:r>
            <a:r>
              <a:rPr lang="tr-TR" sz="1600" b="1" i="1" dirty="0"/>
              <a:t>batmış, yorgun uzanmış dinlenen bulutların arasında sema altın renkleriyle </a:t>
            </a:r>
            <a:r>
              <a:rPr lang="tr-TR" sz="1600" b="1" i="1" dirty="0" smtClean="0"/>
              <a:t>	yanıyor</a:t>
            </a:r>
            <a:r>
              <a:rPr lang="tr-TR" sz="1600" b="1" i="1" dirty="0"/>
              <a:t>, altında derenin durgun sularında yansıyor ve suların parlak yüzünde uzun </a:t>
            </a:r>
            <a:r>
              <a:rPr lang="tr-TR" sz="1600" b="1" i="1" dirty="0" smtClean="0"/>
              <a:t>	kamışların </a:t>
            </a:r>
            <a:r>
              <a:rPr lang="tr-TR" sz="1600" b="1" i="1" dirty="0"/>
              <a:t>ince gölgeleri güzelce görünüyordu.</a:t>
            </a:r>
            <a:endParaRPr lang="tr-TR" sz="1600" b="1" dirty="0"/>
          </a:p>
          <a:p>
            <a:pPr marL="0" indent="0">
              <a:spcBef>
                <a:spcPts val="0"/>
              </a:spcBef>
              <a:spcAft>
                <a:spcPts val="600"/>
              </a:spcAft>
              <a:buNone/>
            </a:pPr>
            <a:r>
              <a:rPr lang="tr-TR" sz="1600" b="1" i="1" dirty="0" smtClean="0"/>
              <a:t>	O </a:t>
            </a:r>
            <a:r>
              <a:rPr lang="tr-TR" sz="1600" b="1" i="1" dirty="0"/>
              <a:t>tarafta, ufuk üstünde bir köyün, bütün renkleri silinmiş yalnız çatılar, bacalar ve </a:t>
            </a:r>
            <a:r>
              <a:rPr lang="tr-TR" sz="1600" b="1" i="1" dirty="0" smtClean="0"/>
              <a:t>	sivri </a:t>
            </a:r>
            <a:r>
              <a:rPr lang="tr-TR" sz="1600" b="1" i="1" dirty="0"/>
              <a:t>birer külaha benzeyen ot odalarının semaya düşen kenar hattı belli oluyor ve </a:t>
            </a:r>
            <a:r>
              <a:rPr lang="tr-TR" sz="1600" b="1" i="1" dirty="0" smtClean="0"/>
              <a:t>	sakin </a:t>
            </a:r>
            <a:r>
              <a:rPr lang="tr-TR" sz="1600" b="1" i="1" dirty="0"/>
              <a:t>rutubetli havada semaya yükselen dumanlar eflatun, renkli görünüyordu</a:t>
            </a:r>
            <a:r>
              <a:rPr lang="tr-TR" sz="1600" b="1" i="1" dirty="0" smtClean="0"/>
              <a:t>.”</a:t>
            </a:r>
          </a:p>
          <a:p>
            <a:r>
              <a:rPr lang="tr-TR" sz="1800" i="1" dirty="0" smtClean="0"/>
              <a:t>Metinde görme </a:t>
            </a:r>
            <a:r>
              <a:rPr lang="tr-TR" sz="1800" i="1" dirty="0"/>
              <a:t>duyusunun </a:t>
            </a:r>
            <a:r>
              <a:rPr lang="tr-TR" sz="1800" i="1" dirty="0" smtClean="0"/>
              <a:t> ağırlıklı olduğu betimlemeler yağmur sonrası akşam vaktinin köy üzerinde yarattığı ortamı ayrıntısıyla zihnimizde canlandırmaya çalışıyor.</a:t>
            </a:r>
            <a:endParaRPr lang="tr-TR" sz="3200" dirty="0"/>
          </a:p>
        </p:txBody>
      </p:sp>
      <p:sp>
        <p:nvSpPr>
          <p:cNvPr id="6"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7" name="Unvan 6"/>
          <p:cNvSpPr>
            <a:spLocks noGrp="1"/>
          </p:cNvSpPr>
          <p:nvPr>
            <p:ph type="title"/>
          </p:nvPr>
        </p:nvSpPr>
        <p:spPr>
          <a:prstGeom prst="rect">
            <a:avLst/>
          </a:prstGeom>
        </p:spPr>
        <p:txBody>
          <a:bodyPr wrap="none">
            <a:spAutoFit/>
          </a:bodyPr>
          <a:lstStyle/>
          <a:p>
            <a:pPr fontAlgn="base"/>
            <a:r>
              <a:rPr lang="tr-TR" sz="2400" b="1" i="1" dirty="0"/>
              <a:t>Betimleme Yaparken Ayrıntıların Seçimi:</a:t>
            </a:r>
          </a:p>
        </p:txBody>
      </p:sp>
    </p:spTree>
    <p:extLst>
      <p:ext uri="{BB962C8B-B14F-4D97-AF65-F5344CB8AC3E}">
        <p14:creationId xmlns:p14="http://schemas.microsoft.com/office/powerpoint/2010/main" val="1573923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57200" y="1510284"/>
            <a:ext cx="8219256" cy="3744416"/>
          </a:xfrm>
          <a:solidFill>
            <a:schemeClr val="bg1">
              <a:lumMod val="95000"/>
            </a:schemeClr>
          </a:solidFill>
          <a:ln>
            <a:solidFill>
              <a:schemeClr val="tx1">
                <a:lumMod val="85000"/>
                <a:lumOff val="15000"/>
              </a:schemeClr>
            </a:solidFill>
          </a:ln>
        </p:spPr>
        <p:txBody>
          <a:bodyPr/>
          <a:lstStyle/>
          <a:p>
            <a:pPr>
              <a:lnSpc>
                <a:spcPct val="150000"/>
              </a:lnSpc>
              <a:spcBef>
                <a:spcPts val="0"/>
              </a:spcBef>
              <a:buFont typeface="Wingdings" panose="05000000000000000000" pitchFamily="2" charset="2"/>
              <a:buChar char="q"/>
            </a:pPr>
            <a:r>
              <a:rPr lang="tr-TR" sz="1800" b="1" dirty="0">
                <a:solidFill>
                  <a:srgbClr val="C00000"/>
                </a:solidFill>
              </a:rPr>
              <a:t>Değişmeyen </a:t>
            </a:r>
            <a:r>
              <a:rPr lang="tr-TR" sz="1800" b="1" dirty="0" smtClean="0">
                <a:solidFill>
                  <a:srgbClr val="C00000"/>
                </a:solidFill>
              </a:rPr>
              <a:t>bir noktaya göre betimleme:</a:t>
            </a:r>
          </a:p>
          <a:p>
            <a:pPr>
              <a:lnSpc>
                <a:spcPct val="150000"/>
              </a:lnSpc>
              <a:spcBef>
                <a:spcPts val="0"/>
              </a:spcBef>
              <a:buFont typeface="Wingdings" panose="05000000000000000000" pitchFamily="2" charset="2"/>
              <a:buChar char="Ø"/>
            </a:pPr>
            <a:r>
              <a:rPr lang="tr-TR" sz="1800" dirty="0" smtClean="0"/>
              <a:t>Varlıkları </a:t>
            </a:r>
            <a:r>
              <a:rPr lang="tr-TR" sz="1800" dirty="0"/>
              <a:t>betimlerken, duran, belli bir noktayı çıkış yeri olarak seçme, varlığın ayırıcı niteliklerini seçtiğimiz bu noktaya göre verme, yaygın yöntemlerden biridir. </a:t>
            </a:r>
            <a:endParaRPr lang="tr-TR" sz="1800" dirty="0" smtClean="0"/>
          </a:p>
          <a:p>
            <a:pPr>
              <a:lnSpc>
                <a:spcPct val="150000"/>
              </a:lnSpc>
              <a:spcBef>
                <a:spcPts val="0"/>
              </a:spcBef>
              <a:buFont typeface="Wingdings" panose="05000000000000000000" pitchFamily="2" charset="2"/>
              <a:buChar char="Ø"/>
            </a:pPr>
            <a:r>
              <a:rPr lang="tr-TR" sz="1800" dirty="0" smtClean="0"/>
              <a:t>Biz </a:t>
            </a:r>
            <a:r>
              <a:rPr lang="tr-TR" sz="1800" dirty="0"/>
              <a:t>bir şeyi ya sağdan </a:t>
            </a:r>
            <a:r>
              <a:rPr lang="tr-TR" sz="1800" dirty="0" smtClean="0"/>
              <a:t>sola </a:t>
            </a:r>
            <a:r>
              <a:rPr lang="tr-TR" sz="1800" dirty="0"/>
              <a:t>ya yukarıdan </a:t>
            </a:r>
            <a:r>
              <a:rPr lang="tr-TR" sz="1800" dirty="0" smtClean="0"/>
              <a:t>aşağıya </a:t>
            </a:r>
            <a:r>
              <a:rPr lang="tr-TR" sz="1800" dirty="0"/>
              <a:t>ya da bunların karşıt yönleriyle betimlemeye çalışırız. </a:t>
            </a:r>
            <a:endParaRPr lang="tr-TR" sz="1800" dirty="0" smtClean="0"/>
          </a:p>
          <a:p>
            <a:pPr>
              <a:lnSpc>
                <a:spcPct val="150000"/>
              </a:lnSpc>
              <a:spcBef>
                <a:spcPts val="0"/>
              </a:spcBef>
              <a:buFont typeface="Wingdings" panose="05000000000000000000" pitchFamily="2" charset="2"/>
              <a:buChar char="Ø"/>
            </a:pPr>
            <a:r>
              <a:rPr lang="tr-TR" sz="1800" dirty="0" smtClean="0"/>
              <a:t>Bu </a:t>
            </a:r>
            <a:r>
              <a:rPr lang="tr-TR" sz="1800" dirty="0"/>
              <a:t>yönleri de belirli bir noktaya göre seçeriz. </a:t>
            </a:r>
          </a:p>
          <a:p>
            <a:pPr>
              <a:lnSpc>
                <a:spcPct val="150000"/>
              </a:lnSpc>
              <a:spcBef>
                <a:spcPts val="0"/>
              </a:spcBef>
              <a:buFont typeface="Wingdings" panose="05000000000000000000" pitchFamily="2" charset="2"/>
              <a:buChar char="Ø"/>
            </a:pPr>
            <a:r>
              <a:rPr lang="tr-TR" sz="1800" dirty="0" smtClean="0"/>
              <a:t>Peki bu </a:t>
            </a:r>
            <a:r>
              <a:rPr lang="tr-TR" sz="1800" dirty="0"/>
              <a:t>noktayı nasıl saptarız? </a:t>
            </a:r>
            <a:endParaRPr lang="tr-TR" sz="1800" dirty="0" smtClean="0"/>
          </a:p>
          <a:p>
            <a:endParaRPr lang="tr-TR" dirty="0"/>
          </a:p>
        </p:txBody>
      </p:sp>
      <p:sp>
        <p:nvSpPr>
          <p:cNvPr id="6"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7" name="Unvan 6"/>
          <p:cNvSpPr>
            <a:spLocks noGrp="1"/>
          </p:cNvSpPr>
          <p:nvPr>
            <p:ph type="title"/>
          </p:nvPr>
        </p:nvSpPr>
        <p:spPr>
          <a:prstGeom prst="rect">
            <a:avLst/>
          </a:prstGeom>
        </p:spPr>
        <p:txBody>
          <a:bodyPr wrap="none">
            <a:spAutoFit/>
          </a:bodyPr>
          <a:lstStyle/>
          <a:p>
            <a:pPr fontAlgn="base"/>
            <a:r>
              <a:rPr lang="tr-TR" sz="2400" b="1" i="1" dirty="0"/>
              <a:t>Betimleme Yaparken Ayrıntıların Seçimi:</a:t>
            </a:r>
          </a:p>
        </p:txBody>
      </p:sp>
    </p:spTree>
    <p:extLst>
      <p:ext uri="{BB962C8B-B14F-4D97-AF65-F5344CB8AC3E}">
        <p14:creationId xmlns:p14="http://schemas.microsoft.com/office/powerpoint/2010/main" val="6462533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1"/>
          </p:nvPr>
        </p:nvSpPr>
        <p:spPr>
          <a:xfrm>
            <a:off x="467544" y="1510284"/>
            <a:ext cx="8507288" cy="3672408"/>
          </a:xfrm>
          <a:solidFill>
            <a:schemeClr val="bg1">
              <a:lumMod val="95000"/>
            </a:schemeClr>
          </a:solidFill>
          <a:ln>
            <a:solidFill>
              <a:schemeClr val="tx1">
                <a:lumMod val="95000"/>
                <a:lumOff val="5000"/>
              </a:schemeClr>
            </a:solidFill>
          </a:ln>
        </p:spPr>
        <p:txBody>
          <a:bodyPr/>
          <a:lstStyle/>
          <a:p>
            <a:pPr>
              <a:lnSpc>
                <a:spcPct val="150000"/>
              </a:lnSpc>
              <a:spcBef>
                <a:spcPts val="0"/>
              </a:spcBef>
              <a:buFont typeface="Wingdings" panose="05000000000000000000" pitchFamily="2" charset="2"/>
              <a:buChar char="Ø"/>
            </a:pPr>
            <a:endParaRPr lang="tr-TR" sz="1800" dirty="0" smtClean="0"/>
          </a:p>
          <a:p>
            <a:pPr>
              <a:lnSpc>
                <a:spcPct val="150000"/>
              </a:lnSpc>
              <a:spcBef>
                <a:spcPts val="0"/>
              </a:spcBef>
              <a:buFont typeface="Wingdings" panose="05000000000000000000" pitchFamily="2" charset="2"/>
              <a:buChar char="Ø"/>
            </a:pPr>
            <a:r>
              <a:rPr lang="tr-TR" sz="1800" dirty="0" smtClean="0"/>
              <a:t>Yazıda </a:t>
            </a:r>
            <a:r>
              <a:rPr lang="tr-TR" sz="1800" dirty="0"/>
              <a:t>ister belirtelim, ister belirtmeyelim ayrıntıları seçen bir gözlemci vardır.</a:t>
            </a:r>
          </a:p>
          <a:p>
            <a:pPr>
              <a:lnSpc>
                <a:spcPct val="150000"/>
              </a:lnSpc>
              <a:spcBef>
                <a:spcPts val="0"/>
              </a:spcBef>
              <a:buFont typeface="Wingdings" panose="05000000000000000000" pitchFamily="2" charset="2"/>
              <a:buChar char="Ø"/>
            </a:pPr>
            <a:r>
              <a:rPr lang="tr-TR" sz="1800" dirty="0"/>
              <a:t> Bu gözlemci üçüncü kişi olabileceği </a:t>
            </a:r>
            <a:r>
              <a:rPr lang="tr-TR" sz="1800" dirty="0" smtClean="0"/>
              <a:t>gibi, </a:t>
            </a:r>
            <a:r>
              <a:rPr lang="tr-TR" sz="1800" dirty="0"/>
              <a:t>yazar ya da yazıdaki kahramanlardan biri de olabilir. </a:t>
            </a:r>
            <a:endParaRPr lang="tr-TR" sz="1800" dirty="0" smtClean="0"/>
          </a:p>
          <a:p>
            <a:pPr>
              <a:lnSpc>
                <a:spcPct val="150000"/>
              </a:lnSpc>
              <a:spcBef>
                <a:spcPts val="0"/>
              </a:spcBef>
              <a:buFont typeface="Wingdings" panose="05000000000000000000" pitchFamily="2" charset="2"/>
              <a:buChar char="Ø"/>
            </a:pPr>
            <a:r>
              <a:rPr lang="tr-TR" sz="1800" dirty="0" smtClean="0"/>
              <a:t>İşte </a:t>
            </a:r>
            <a:r>
              <a:rPr lang="tr-TR" sz="1800" dirty="0"/>
              <a:t>bu noktayı gözlemcinin kendisi, varlığa bakış yönüne göre seçer, seçtiği noktadan itibaren belli bir sıra izleyerek ayrıntıları verir.</a:t>
            </a:r>
          </a:p>
          <a:p>
            <a:endParaRPr lang="tr-TR" sz="1800" dirty="0"/>
          </a:p>
        </p:txBody>
      </p:sp>
      <p:sp>
        <p:nvSpPr>
          <p:cNvPr id="6" name="Unvan 6"/>
          <p:cNvSpPr>
            <a:spLocks noGrp="1"/>
          </p:cNvSpPr>
          <p:nvPr>
            <p:ph type="title"/>
          </p:nvPr>
        </p:nvSpPr>
        <p:spPr>
          <a:prstGeom prst="rect">
            <a:avLst/>
          </a:prstGeom>
        </p:spPr>
        <p:txBody>
          <a:bodyPr wrap="none">
            <a:spAutoFit/>
          </a:bodyPr>
          <a:lstStyle/>
          <a:p>
            <a:pPr fontAlgn="base"/>
            <a:r>
              <a:rPr lang="tr-TR" sz="2400" b="1" i="1" dirty="0"/>
              <a:t>Betimleme Yaparken Ayrıntıların Seçimi:</a:t>
            </a:r>
          </a:p>
        </p:txBody>
      </p:sp>
      <p:sp>
        <p:nvSpPr>
          <p:cNvPr id="7"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Tree>
    <p:extLst>
      <p:ext uri="{BB962C8B-B14F-4D97-AF65-F5344CB8AC3E}">
        <p14:creationId xmlns:p14="http://schemas.microsoft.com/office/powerpoint/2010/main" val="3221165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67544" y="1633364"/>
            <a:ext cx="8676456" cy="3888432"/>
          </a:xfrm>
          <a:solidFill>
            <a:schemeClr val="bg1">
              <a:lumMod val="95000"/>
            </a:schemeClr>
          </a:solidFill>
          <a:ln>
            <a:solidFill>
              <a:schemeClr val="tx1">
                <a:lumMod val="85000"/>
                <a:lumOff val="15000"/>
              </a:schemeClr>
            </a:solidFill>
          </a:ln>
        </p:spPr>
        <p:txBody>
          <a:bodyPr/>
          <a:lstStyle/>
          <a:p>
            <a:pPr fontAlgn="base">
              <a:buFont typeface="Wingdings" panose="05000000000000000000" pitchFamily="2" charset="2"/>
              <a:buChar char="v"/>
            </a:pPr>
            <a:r>
              <a:rPr lang="tr-TR" sz="1800" b="1" dirty="0">
                <a:solidFill>
                  <a:srgbClr val="C00000"/>
                </a:solidFill>
              </a:rPr>
              <a:t>Şu örnek bu yöntemle yapılmıştır.</a:t>
            </a:r>
            <a:endParaRPr lang="tr-TR" sz="1800" dirty="0">
              <a:solidFill>
                <a:srgbClr val="C00000"/>
              </a:solidFill>
            </a:endParaRPr>
          </a:p>
          <a:p>
            <a:pPr marL="0" indent="0" fontAlgn="base">
              <a:buNone/>
            </a:pPr>
            <a:r>
              <a:rPr lang="tr-TR" sz="1600" b="1" i="1" dirty="0" smtClean="0"/>
              <a:t>	“</a:t>
            </a:r>
            <a:r>
              <a:rPr lang="tr-TR" sz="1600" b="1" i="1" dirty="0"/>
              <a:t>Ve atını çevirip aşağıya ovaya baktı. Bir geniş yayla parçası, bazı yerlerde yeşilimsi, </a:t>
            </a:r>
            <a:r>
              <a:rPr lang="tr-TR" sz="1600" b="1" i="1" dirty="0" smtClean="0"/>
              <a:t>	bazı </a:t>
            </a:r>
            <a:r>
              <a:rPr lang="tr-TR" sz="1600" b="1" i="1" dirty="0"/>
              <a:t>yerlerde sarımtırak ve ufuklara doğru mor renklerle dalga </a:t>
            </a:r>
            <a:r>
              <a:rPr lang="tr-TR" sz="1600" b="1" i="1" dirty="0" err="1"/>
              <a:t>dalga</a:t>
            </a:r>
            <a:r>
              <a:rPr lang="tr-TR" sz="1600" b="1" i="1" dirty="0"/>
              <a:t> alabildiğine </a:t>
            </a:r>
            <a:r>
              <a:rPr lang="tr-TR" sz="1600" b="1" i="1" dirty="0" smtClean="0"/>
              <a:t>	uzanıyor</a:t>
            </a:r>
            <a:r>
              <a:rPr lang="tr-TR" sz="1600" b="1" i="1" dirty="0"/>
              <a:t>, yayılıyordu. Göz, ilk bakıştan İtibaren bu toprak dalgalarını takip etmekten </a:t>
            </a:r>
            <a:r>
              <a:rPr lang="tr-TR" sz="1600" b="1" i="1" dirty="0" smtClean="0"/>
              <a:t>	yorulur </a:t>
            </a:r>
            <a:r>
              <a:rPr lang="tr-TR" sz="1600" b="1" i="1" dirty="0"/>
              <a:t>ve yüreğe bir gurbet acısı çöker. Selma Hanım’da da öyle oldu ve başını </a:t>
            </a:r>
            <a:r>
              <a:rPr lang="tr-TR" sz="1600" b="1" i="1" dirty="0" smtClean="0"/>
              <a:t>	Ankara'dan </a:t>
            </a:r>
            <a:r>
              <a:rPr lang="tr-TR" sz="1600" b="1" i="1" dirty="0"/>
              <a:t>yana çevirdi. Ankara, taş ve toprak yığınlarından yapılmış bir kabataslak </a:t>
            </a:r>
            <a:r>
              <a:rPr lang="tr-TR" sz="1600" b="1" i="1" dirty="0" smtClean="0"/>
              <a:t>	ehramı </a:t>
            </a:r>
            <a:r>
              <a:rPr lang="tr-TR" sz="1600" b="1" i="1" dirty="0"/>
              <a:t>andırıyordu. Ve </a:t>
            </a:r>
            <a:r>
              <a:rPr lang="tr-TR" sz="1600" b="1" i="1" dirty="0" err="1"/>
              <a:t>Etlik'ten</a:t>
            </a:r>
            <a:r>
              <a:rPr lang="tr-TR" sz="1600" b="1" i="1" dirty="0"/>
              <a:t> görünüşü gibi </a:t>
            </a:r>
            <a:r>
              <a:rPr lang="tr-TR" sz="1600" b="1" i="1" dirty="0" err="1"/>
              <a:t>müleheyyiç</a:t>
            </a:r>
            <a:r>
              <a:rPr lang="tr-TR" sz="1600" b="1" i="1" dirty="0"/>
              <a:t> değildi. Selma Hanım, </a:t>
            </a:r>
            <a:r>
              <a:rPr lang="tr-TR" sz="1600" b="1" i="1" dirty="0" smtClean="0"/>
              <a:t>	yalnız </a:t>
            </a:r>
            <a:r>
              <a:rPr lang="tr-TR" sz="1600" b="1" i="1" dirty="0"/>
              <a:t>yüksekliğin verdiği bir </a:t>
            </a:r>
            <a:r>
              <a:rPr lang="tr-TR" sz="1600" b="1" i="1" dirty="0" err="1"/>
              <a:t>neşve</a:t>
            </a:r>
            <a:r>
              <a:rPr lang="tr-TR" sz="1600" b="1" i="1" dirty="0"/>
              <a:t> içinde idi ve aşağıda bulunmadığına </a:t>
            </a:r>
            <a:r>
              <a:rPr lang="tr-TR" sz="1600" b="1" i="1" dirty="0" smtClean="0"/>
              <a:t>seviniyordu.”</a:t>
            </a:r>
          </a:p>
          <a:p>
            <a:pPr marL="0" indent="0" fontAlgn="base">
              <a:buNone/>
            </a:pPr>
            <a:endParaRPr lang="tr-TR" sz="1600" b="1" dirty="0"/>
          </a:p>
          <a:p>
            <a:pPr fontAlgn="base">
              <a:buFont typeface="Wingdings" panose="05000000000000000000" pitchFamily="2" charset="2"/>
              <a:buChar char="Ø"/>
            </a:pPr>
            <a:r>
              <a:rPr lang="tr-TR" sz="1800" dirty="0"/>
              <a:t>Betimleyen </a:t>
            </a:r>
            <a:r>
              <a:rPr lang="tr-TR" sz="1800" dirty="0" smtClean="0"/>
              <a:t>belirtilmemiş.  Ancak Ankara’ya </a:t>
            </a:r>
            <a:r>
              <a:rPr lang="tr-TR" sz="1800" dirty="0"/>
              <a:t>belli bir noktadan </a:t>
            </a:r>
            <a:r>
              <a:rPr lang="tr-TR" sz="1800" dirty="0" smtClean="0"/>
              <a:t>bakılmakta; </a:t>
            </a:r>
            <a:r>
              <a:rPr lang="tr-TR" sz="1800" dirty="0"/>
              <a:t>hem betimleyen, hem de betimlenen hareket etmemektedir. Ankara ovasına yüksekçe bir noktadan bakılıyor, göz, ağır ağır bu ovayı tarayarak topluca Ankara’nın görünüşünü çiziyor.</a:t>
            </a:r>
          </a:p>
          <a:p>
            <a:endParaRPr lang="tr-TR" sz="3200" dirty="0"/>
          </a:p>
        </p:txBody>
      </p:sp>
      <p:sp>
        <p:nvSpPr>
          <p:cNvPr id="6"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7" name="Unvan 6"/>
          <p:cNvSpPr>
            <a:spLocks noGrp="1"/>
          </p:cNvSpPr>
          <p:nvPr>
            <p:ph type="title"/>
          </p:nvPr>
        </p:nvSpPr>
        <p:spPr>
          <a:prstGeom prst="rect">
            <a:avLst/>
          </a:prstGeom>
        </p:spPr>
        <p:txBody>
          <a:bodyPr wrap="none">
            <a:spAutoFit/>
          </a:bodyPr>
          <a:lstStyle/>
          <a:p>
            <a:pPr fontAlgn="base"/>
            <a:r>
              <a:rPr lang="tr-TR" sz="2400" b="1" i="1" dirty="0"/>
              <a:t>Betimleme Yaparken Ayrıntıların Seçimi:</a:t>
            </a:r>
          </a:p>
        </p:txBody>
      </p:sp>
    </p:spTree>
    <p:extLst>
      <p:ext uri="{BB962C8B-B14F-4D97-AF65-F5344CB8AC3E}">
        <p14:creationId xmlns:p14="http://schemas.microsoft.com/office/powerpoint/2010/main" val="858992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368482" y="1510284"/>
            <a:ext cx="8596005" cy="4177646"/>
          </a:xfrm>
          <a:solidFill>
            <a:schemeClr val="bg1">
              <a:lumMod val="95000"/>
            </a:schemeClr>
          </a:solidFill>
          <a:ln>
            <a:solidFill>
              <a:schemeClr val="tx1">
                <a:lumMod val="85000"/>
                <a:lumOff val="15000"/>
              </a:schemeClr>
            </a:solidFill>
          </a:ln>
        </p:spPr>
        <p:txBody>
          <a:bodyPr/>
          <a:lstStyle/>
          <a:p>
            <a:pPr fontAlgn="base">
              <a:buFont typeface="Wingdings" panose="05000000000000000000" pitchFamily="2" charset="2"/>
              <a:buChar char="v"/>
            </a:pPr>
            <a:r>
              <a:rPr lang="tr-TR" sz="1800" b="1" dirty="0">
                <a:solidFill>
                  <a:srgbClr val="C00000"/>
                </a:solidFill>
              </a:rPr>
              <a:t>Değişen Bir Noktaya Göre:</a:t>
            </a:r>
            <a:r>
              <a:rPr lang="tr-TR" sz="1800" b="1" dirty="0"/>
              <a:t> </a:t>
            </a:r>
            <a:r>
              <a:rPr lang="tr-TR" sz="1800" dirty="0"/>
              <a:t>Bu yöntemde gözlemci belli bir noktaya </a:t>
            </a:r>
            <a:r>
              <a:rPr lang="tr-TR" sz="1800" dirty="0" smtClean="0"/>
              <a:t>göre ve </a:t>
            </a:r>
            <a:r>
              <a:rPr lang="tr-TR" sz="1800" dirty="0"/>
              <a:t>durarak </a:t>
            </a:r>
            <a:r>
              <a:rPr lang="tr-TR" sz="1800" dirty="0" smtClean="0"/>
              <a:t>değil, bir </a:t>
            </a:r>
            <a:r>
              <a:rPr lang="tr-TR" sz="1800" dirty="0"/>
              <a:t>noktadan diğerine atlayarak, sıçrayışlar </a:t>
            </a:r>
            <a:r>
              <a:rPr lang="tr-TR" sz="1800" dirty="0" smtClean="0"/>
              <a:t>hâlinde </a:t>
            </a:r>
            <a:r>
              <a:rPr lang="tr-TR" sz="1800" dirty="0"/>
              <a:t>bütünlüğü yansıtmaya çalışır. </a:t>
            </a:r>
            <a:r>
              <a:rPr lang="tr-TR" sz="1800" dirty="0" smtClean="0"/>
              <a:t>Yine </a:t>
            </a:r>
            <a:r>
              <a:rPr lang="tr-TR" sz="1800" dirty="0"/>
              <a:t>Ankara'nın genel görünüşüyle ilgili olan</a:t>
            </a:r>
            <a:r>
              <a:rPr lang="tr-TR" sz="1800" b="1" dirty="0"/>
              <a:t> </a:t>
            </a:r>
            <a:r>
              <a:rPr lang="tr-TR" sz="1800" dirty="0"/>
              <a:t>ş</a:t>
            </a:r>
            <a:r>
              <a:rPr lang="tr-TR" sz="1800" dirty="0" smtClean="0"/>
              <a:t>u </a:t>
            </a:r>
            <a:r>
              <a:rPr lang="tr-TR" sz="1800" dirty="0"/>
              <a:t>betimlemeye bakalım:</a:t>
            </a:r>
          </a:p>
          <a:p>
            <a:pPr marL="0" indent="0" algn="just" fontAlgn="base">
              <a:buNone/>
            </a:pPr>
            <a:r>
              <a:rPr lang="tr-TR" sz="1600" i="1" dirty="0" smtClean="0"/>
              <a:t>	</a:t>
            </a:r>
            <a:r>
              <a:rPr lang="tr-TR" sz="1600" b="1" i="1" dirty="0" smtClean="0"/>
              <a:t>“</a:t>
            </a:r>
            <a:r>
              <a:rPr lang="tr-TR" sz="1600" b="1" i="1" dirty="0"/>
              <a:t>Daha şehre girmeden evvel gözünüze çarpan manzara, iki yassı tepenin arasındaki </a:t>
            </a:r>
            <a:r>
              <a:rPr lang="tr-TR" sz="1600" b="1" i="1" dirty="0" smtClean="0"/>
              <a:t>	geçidiyle </a:t>
            </a:r>
            <a:r>
              <a:rPr lang="tr-TR" sz="1600" b="1" i="1" dirty="0"/>
              <a:t>tabii bir istihkâm manzarasıdır. Bu intiba şehrin etrafından, ona hâkim </a:t>
            </a:r>
            <a:r>
              <a:rPr lang="tr-TR" sz="1600" b="1" i="1" dirty="0" smtClean="0"/>
              <a:t>	yerlerden </a:t>
            </a:r>
            <a:r>
              <a:rPr lang="tr-TR" sz="1600" b="1" i="1" dirty="0"/>
              <a:t>bakarken pek küçük farklarla ancak değişir Çankaya sırtları, Çiftlik, Baraj </a:t>
            </a:r>
            <a:r>
              <a:rPr lang="tr-TR" sz="1600" b="1" i="1" dirty="0" smtClean="0"/>
              <a:t>	yolları</a:t>
            </a:r>
            <a:r>
              <a:rPr lang="tr-TR" sz="1600" b="1" i="1" dirty="0"/>
              <a:t>, Etlik. Keçiören bağları, velhasıl litreden bakarsanız bakınız, cam gibi keskin bir ışık </a:t>
            </a:r>
            <a:r>
              <a:rPr lang="tr-TR" sz="1600" b="1" i="1" dirty="0" smtClean="0"/>
              <a:t>	altında </a:t>
            </a:r>
            <a:r>
              <a:rPr lang="tr-TR" sz="1600" b="1" i="1" dirty="0"/>
              <a:t>bu kaleyi, bütün çizgilerini ve arazi terkiplerini kendisinde topladığı, ufuk, hep </a:t>
            </a:r>
            <a:r>
              <a:rPr lang="tr-TR" sz="1600" b="1" i="1" dirty="0" smtClean="0"/>
              <a:t>	aynı </a:t>
            </a:r>
            <a:r>
              <a:rPr lang="tr-TR" sz="1600" b="1" i="1" dirty="0"/>
              <a:t>sükûnetle hâkim görürsünüz. Bazen geniş sağrısını rüzgâra vermiş bir harp gemisi </a:t>
            </a:r>
            <a:r>
              <a:rPr lang="tr-TR" sz="1600" b="1" i="1" dirty="0" smtClean="0"/>
              <a:t>	gibi </a:t>
            </a:r>
            <a:r>
              <a:rPr lang="tr-TR" sz="1600" b="1" i="1" dirty="0"/>
              <a:t>zaman ve hadiselerin denizinde çevik ve kudretli yüzer, bazen iç kale bütün ümitlerin </a:t>
            </a:r>
            <a:r>
              <a:rPr lang="tr-TR" sz="1600" b="1" i="1" dirty="0" smtClean="0"/>
              <a:t>	kendisinde </a:t>
            </a:r>
            <a:r>
              <a:rPr lang="tr-TR" sz="1600" b="1" i="1" dirty="0"/>
              <a:t>toplandığı son sığınak olur, bazen bir kartal yuvası gibi erişilmesi imkânsız </a:t>
            </a:r>
            <a:r>
              <a:rPr lang="tr-TR" sz="1600" b="1" i="1" dirty="0" smtClean="0"/>
              <a:t>	yükselir</a:t>
            </a:r>
            <a:r>
              <a:rPr lang="tr-TR" sz="1600" b="1" i="1" dirty="0"/>
              <a:t>. Velhasıl bu geniş ova, bu arızalı toprak, yürüdüğümüz yolun her dönümünde her </a:t>
            </a:r>
            <a:r>
              <a:rPr lang="tr-TR" sz="1600" b="1" i="1" dirty="0" smtClean="0"/>
              <a:t>	tesadüfte </a:t>
            </a:r>
            <a:r>
              <a:rPr lang="tr-TR" sz="1600" b="1" i="1" dirty="0"/>
              <a:t>karşımıza daima onun hep kendisi olan vakur ve ihtişamlı çehrelerini, sert </a:t>
            </a:r>
            <a:r>
              <a:rPr lang="tr-TR" sz="1600" b="1" i="1" dirty="0" smtClean="0"/>
              <a:t>	darbeli </a:t>
            </a:r>
            <a:r>
              <a:rPr lang="tr-TR" sz="1600" b="1" i="1" dirty="0"/>
              <a:t>uçuşlara, büyük ve amansız süzülüşlere, kanlı savaşlara, gür zafer narasına ve </a:t>
            </a:r>
            <a:r>
              <a:rPr lang="tr-TR" sz="1600" b="1" i="1" dirty="0" smtClean="0"/>
              <a:t>	açık </a:t>
            </a:r>
            <a:r>
              <a:rPr lang="tr-TR" sz="1600" b="1" i="1" dirty="0"/>
              <a:t>alınlı, ölüme alışkın bu kartal yuvasının saat ve mesafeyle çizgileri ancak değişen </a:t>
            </a:r>
            <a:r>
              <a:rPr lang="tr-TR" sz="1600" b="1" i="1" dirty="0" smtClean="0"/>
              <a:t>	dinamik </a:t>
            </a:r>
            <a:r>
              <a:rPr lang="tr-TR" sz="1600" b="1" i="1" dirty="0"/>
              <a:t>sükûnunu çıkarır.”</a:t>
            </a:r>
            <a:endParaRPr lang="tr-TR" sz="1600" b="1" dirty="0"/>
          </a:p>
          <a:p>
            <a:endParaRPr lang="tr-TR" sz="3200" dirty="0"/>
          </a:p>
        </p:txBody>
      </p:sp>
      <p:sp>
        <p:nvSpPr>
          <p:cNvPr id="6"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7" name="Unvan 6"/>
          <p:cNvSpPr>
            <a:spLocks noGrp="1"/>
          </p:cNvSpPr>
          <p:nvPr>
            <p:ph type="title"/>
          </p:nvPr>
        </p:nvSpPr>
        <p:spPr>
          <a:prstGeom prst="rect">
            <a:avLst/>
          </a:prstGeom>
        </p:spPr>
        <p:txBody>
          <a:bodyPr wrap="none">
            <a:spAutoFit/>
          </a:bodyPr>
          <a:lstStyle/>
          <a:p>
            <a:pPr fontAlgn="base"/>
            <a:r>
              <a:rPr lang="tr-TR" sz="2400" b="1" i="1" dirty="0"/>
              <a:t>Betimleme Yaparken Ayrıntıların Seçimi:</a:t>
            </a:r>
          </a:p>
        </p:txBody>
      </p:sp>
    </p:spTree>
    <p:extLst>
      <p:ext uri="{BB962C8B-B14F-4D97-AF65-F5344CB8AC3E}">
        <p14:creationId xmlns:p14="http://schemas.microsoft.com/office/powerpoint/2010/main" val="203988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Yazma</a:t>
            </a:r>
            <a:endParaRPr lang="en-US" dirty="0"/>
          </a:p>
        </p:txBody>
      </p:sp>
      <p:sp>
        <p:nvSpPr>
          <p:cNvPr id="3" name="Metin kutusu 2"/>
          <p:cNvSpPr txBox="1"/>
          <p:nvPr/>
        </p:nvSpPr>
        <p:spPr>
          <a:xfrm>
            <a:off x="2973576" y="1633364"/>
            <a:ext cx="5467436" cy="3770263"/>
          </a:xfrm>
          <a:prstGeom prst="rect">
            <a:avLst/>
          </a:prstGeom>
          <a:solidFill>
            <a:schemeClr val="bg1">
              <a:lumMod val="95000"/>
            </a:schemeClr>
          </a:solidFill>
          <a:ln>
            <a:solidFill>
              <a:schemeClr val="bg1">
                <a:lumMod val="50000"/>
              </a:schemeClr>
            </a:solidFill>
          </a:ln>
        </p:spPr>
        <p:txBody>
          <a:bodyPr wrap="square" rtlCol="0">
            <a:spAutoFit/>
          </a:bodyPr>
          <a:lstStyle/>
          <a:p>
            <a:pPr>
              <a:spcAft>
                <a:spcPts val="600"/>
              </a:spcAft>
            </a:pPr>
            <a:r>
              <a:rPr lang="tr-TR" sz="2000" b="1" dirty="0"/>
              <a:t>Yazma becerisini geliştirmek için;  </a:t>
            </a:r>
            <a:endParaRPr lang="tr-TR" sz="2000" b="1" dirty="0" smtClean="0"/>
          </a:p>
          <a:p>
            <a:pPr marL="285750" indent="-285750">
              <a:spcAft>
                <a:spcPts val="600"/>
              </a:spcAft>
              <a:buFont typeface="Wingdings" panose="05000000000000000000" pitchFamily="2" charset="2"/>
              <a:buChar char="ü"/>
            </a:pPr>
            <a:r>
              <a:rPr lang="tr-TR" sz="2000" dirty="0"/>
              <a:t>yazmaya hazırlık, </a:t>
            </a:r>
          </a:p>
          <a:p>
            <a:pPr marL="285750" indent="-285750">
              <a:spcAft>
                <a:spcPts val="600"/>
              </a:spcAft>
              <a:buFont typeface="Wingdings" panose="05000000000000000000" pitchFamily="2" charset="2"/>
              <a:buChar char="ü"/>
            </a:pPr>
            <a:r>
              <a:rPr lang="tr-TR" sz="2000" dirty="0"/>
              <a:t>konuyu seçme, </a:t>
            </a:r>
          </a:p>
          <a:p>
            <a:pPr marL="285750" indent="-285750">
              <a:spcAft>
                <a:spcPts val="600"/>
              </a:spcAft>
              <a:buFont typeface="Wingdings" panose="05000000000000000000" pitchFamily="2" charset="2"/>
              <a:buChar char="ü"/>
            </a:pPr>
            <a:r>
              <a:rPr lang="tr-TR" sz="2000" dirty="0"/>
              <a:t>konuyu sınırlandırma,</a:t>
            </a:r>
          </a:p>
          <a:p>
            <a:pPr marL="285750" indent="-285750">
              <a:spcAft>
                <a:spcPts val="600"/>
              </a:spcAft>
              <a:buFont typeface="Wingdings" panose="05000000000000000000" pitchFamily="2" charset="2"/>
              <a:buChar char="ü"/>
            </a:pPr>
            <a:r>
              <a:rPr lang="tr-TR" sz="2000" dirty="0"/>
              <a:t>yazma amacını belirleme, </a:t>
            </a:r>
          </a:p>
          <a:p>
            <a:pPr marL="285750" indent="-285750">
              <a:spcAft>
                <a:spcPts val="600"/>
              </a:spcAft>
              <a:buFont typeface="Wingdings" panose="05000000000000000000" pitchFamily="2" charset="2"/>
              <a:buChar char="ü"/>
            </a:pPr>
            <a:r>
              <a:rPr lang="tr-TR" sz="2000" dirty="0"/>
              <a:t>amaca uygun yöntem seçme, </a:t>
            </a:r>
          </a:p>
          <a:p>
            <a:pPr marL="285750" indent="-285750">
              <a:spcAft>
                <a:spcPts val="600"/>
              </a:spcAft>
              <a:buFont typeface="Wingdings" panose="05000000000000000000" pitchFamily="2" charset="2"/>
              <a:buChar char="ü"/>
            </a:pPr>
            <a:r>
              <a:rPr lang="tr-TR" sz="2000" dirty="0"/>
              <a:t>dikkatini yoğunlaştırma ve </a:t>
            </a:r>
          </a:p>
          <a:p>
            <a:pPr marL="285750" indent="-285750">
              <a:spcAft>
                <a:spcPts val="600"/>
              </a:spcAft>
              <a:buFont typeface="Wingdings" panose="05000000000000000000" pitchFamily="2" charset="2"/>
              <a:buChar char="ü"/>
            </a:pPr>
            <a:r>
              <a:rPr lang="tr-TR" sz="2000" dirty="0"/>
              <a:t>kurallarına uygun yazma </a:t>
            </a:r>
            <a:endParaRPr lang="tr-TR" sz="2000" dirty="0" smtClean="0"/>
          </a:p>
          <a:p>
            <a:pPr>
              <a:spcAft>
                <a:spcPts val="600"/>
              </a:spcAft>
            </a:pPr>
            <a:r>
              <a:rPr lang="tr-TR" sz="2000" dirty="0" smtClean="0"/>
              <a:t>önemle </a:t>
            </a:r>
            <a:r>
              <a:rPr lang="tr-TR" sz="2000" dirty="0"/>
              <a:t>üzerinde durulması gereken özelliklerdir</a:t>
            </a:r>
            <a:r>
              <a:rPr lang="tr-TR" sz="2000" dirty="0" smtClean="0"/>
              <a:t>.</a:t>
            </a:r>
          </a:p>
          <a:p>
            <a:pPr marL="285750" indent="-285750">
              <a:buFont typeface="Wingdings" panose="05000000000000000000" pitchFamily="2" charset="2"/>
              <a:buChar char="ü"/>
            </a:pPr>
            <a:endParaRPr lang="tr-TR" sz="1400" dirty="0"/>
          </a:p>
        </p:txBody>
      </p:sp>
      <p:pic>
        <p:nvPicPr>
          <p:cNvPr id="7" name="Resim 6" descr="Kaydırma mürekkep kalemle. - Royalty-free Hayvan kılı Vector Art"/>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64862">
            <a:off x="250765" y="2229967"/>
            <a:ext cx="2508250" cy="2597677"/>
          </a:xfrm>
          <a:prstGeom prst="rect">
            <a:avLst/>
          </a:prstGeom>
          <a:noFill/>
          <a:ln>
            <a:noFill/>
          </a:ln>
        </p:spPr>
      </p:pic>
      <p:sp>
        <p:nvSpPr>
          <p:cNvPr id="8" name="Text Placeholder 4"/>
          <p:cNvSpPr txBox="1">
            <a:spLocks/>
          </p:cNvSpPr>
          <p:nvPr/>
        </p:nvSpPr>
        <p:spPr>
          <a:xfrm>
            <a:off x="323528" y="82837"/>
            <a:ext cx="5977408" cy="288106"/>
          </a:xfrm>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Tree>
    <p:custDataLst>
      <p:tags r:id="rId1"/>
    </p:custDataLst>
    <p:extLst>
      <p:ext uri="{BB962C8B-B14F-4D97-AF65-F5344CB8AC3E}">
        <p14:creationId xmlns:p14="http://schemas.microsoft.com/office/powerpoint/2010/main" val="1794846392"/>
      </p:ext>
    </p:extLst>
  </p:cSld>
  <p:clrMapOvr>
    <a:masterClrMapping/>
  </p:clrMapOvr>
  <p:transition spd="slow" advTm="17602">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26368" y="1510284"/>
            <a:ext cx="8291264" cy="4204716"/>
          </a:xfrm>
          <a:solidFill>
            <a:schemeClr val="bg1">
              <a:lumMod val="95000"/>
            </a:schemeClr>
          </a:solidFill>
          <a:ln>
            <a:solidFill>
              <a:schemeClr val="tx1">
                <a:lumMod val="85000"/>
                <a:lumOff val="15000"/>
              </a:schemeClr>
            </a:solidFill>
          </a:ln>
        </p:spPr>
        <p:txBody>
          <a:bodyPr/>
          <a:lstStyle/>
          <a:p>
            <a:pPr fontAlgn="base">
              <a:buFont typeface="Wingdings" panose="05000000000000000000" pitchFamily="2" charset="2"/>
              <a:buChar char="v"/>
            </a:pPr>
            <a:r>
              <a:rPr lang="tr-TR" sz="1800" b="1" dirty="0">
                <a:solidFill>
                  <a:srgbClr val="C00000"/>
                </a:solidFill>
              </a:rPr>
              <a:t>Karşılaştırmalara Göre:</a:t>
            </a:r>
            <a:r>
              <a:rPr lang="tr-TR" sz="1800" b="1" dirty="0"/>
              <a:t> </a:t>
            </a:r>
            <a:endParaRPr lang="tr-TR" sz="1800" b="1" dirty="0" smtClean="0"/>
          </a:p>
          <a:p>
            <a:pPr fontAlgn="base">
              <a:buFont typeface="Wingdings" panose="05000000000000000000" pitchFamily="2" charset="2"/>
              <a:buChar char="Ø"/>
            </a:pPr>
            <a:r>
              <a:rPr lang="tr-TR" sz="1800" dirty="0" smtClean="0"/>
              <a:t>Betimleyeceğimiz </a:t>
            </a:r>
            <a:r>
              <a:rPr lang="tr-TR" sz="1800" dirty="0"/>
              <a:t>varlık ya da durum çok geniş bir alana yayılmışsa ona görünürlük kazandırma da zorlaşır. Böyle durumlarda ayrıntılara birlik verme koşuluyla, büyük varlığı, yer yer küçük varlıklarla karşılaştırarak görünür </a:t>
            </a:r>
            <a:r>
              <a:rPr lang="tr-TR" sz="1800" dirty="0" smtClean="0"/>
              <a:t>hâle </a:t>
            </a:r>
            <a:r>
              <a:rPr lang="tr-TR" sz="1800" dirty="0"/>
              <a:t>getiririz. Bu, bir yönden imge yaratma olduğu kadar hazır </a:t>
            </a:r>
            <a:r>
              <a:rPr lang="tr-TR" sz="1800" dirty="0" smtClean="0"/>
              <a:t>imgelerden de yararlanma </a:t>
            </a:r>
            <a:r>
              <a:rPr lang="tr-TR" sz="1800" dirty="0"/>
              <a:t>yoludur. </a:t>
            </a:r>
            <a:endParaRPr lang="tr-TR" sz="1800" dirty="0" smtClean="0"/>
          </a:p>
          <a:p>
            <a:pPr fontAlgn="base">
              <a:buFont typeface="Wingdings" panose="05000000000000000000" pitchFamily="2" charset="2"/>
              <a:buChar char="v"/>
            </a:pPr>
            <a:r>
              <a:rPr lang="tr-TR" sz="1800" b="1" dirty="0" smtClean="0">
                <a:solidFill>
                  <a:srgbClr val="C00000"/>
                </a:solidFill>
              </a:rPr>
              <a:t>Şu </a:t>
            </a:r>
            <a:r>
              <a:rPr lang="tr-TR" sz="1800" b="1" dirty="0">
                <a:solidFill>
                  <a:srgbClr val="C00000"/>
                </a:solidFill>
              </a:rPr>
              <a:t>paragraftaki betimleme </a:t>
            </a:r>
            <a:r>
              <a:rPr lang="tr-TR" sz="1800" b="1" dirty="0" smtClean="0">
                <a:solidFill>
                  <a:srgbClr val="C00000"/>
                </a:solidFill>
              </a:rPr>
              <a:t>ögeleri</a:t>
            </a:r>
            <a:r>
              <a:rPr lang="tr-TR" sz="1800" b="1" dirty="0">
                <a:solidFill>
                  <a:srgbClr val="C00000"/>
                </a:solidFill>
              </a:rPr>
              <a:t> bu yöntemle elde edilmiştir:</a:t>
            </a:r>
          </a:p>
          <a:p>
            <a:pPr marL="0" indent="0" fontAlgn="base">
              <a:buNone/>
            </a:pPr>
            <a:r>
              <a:rPr lang="tr-TR" sz="1600" b="1" i="1" dirty="0" smtClean="0"/>
              <a:t>	“</a:t>
            </a:r>
            <a:r>
              <a:rPr lang="tr-TR" sz="1600" b="1" i="1" dirty="0"/>
              <a:t>Harap yalılar, şişmiş ve çürümüş cesetler gibi suların keyfine uymuş aşağıda sahile </a:t>
            </a:r>
            <a:r>
              <a:rPr lang="tr-TR" sz="1600" b="1" i="1" dirty="0" smtClean="0"/>
              <a:t>	vura </a:t>
            </a:r>
            <a:r>
              <a:rPr lang="tr-TR" sz="1600" b="1" i="1" dirty="0"/>
              <a:t>vura, cansız ve çürük kımıldanır görünürlerken yukarıda, tepedeki kara ve ufak </a:t>
            </a:r>
            <a:r>
              <a:rPr lang="tr-TR" sz="1600" b="1" i="1" dirty="0" smtClean="0"/>
              <a:t>	evler</a:t>
            </a:r>
            <a:r>
              <a:rPr lang="tr-TR" sz="1600" b="1" i="1" dirty="0"/>
              <a:t>, kargalar gibi simsiyah, sanki bu naaşların üzerine inecek zamanı gözlüyorlar ve </a:t>
            </a:r>
            <a:r>
              <a:rPr lang="tr-TR" sz="1600" b="1" i="1" dirty="0" smtClean="0"/>
              <a:t>	kayalara </a:t>
            </a:r>
            <a:r>
              <a:rPr lang="tr-TR" sz="1600" b="1" i="1" dirty="0"/>
              <a:t>konmuşlar, havanın pusu içinde kabarmış, hareketsiz bekleşiyorlardı. Gökte </a:t>
            </a:r>
            <a:r>
              <a:rPr lang="tr-TR" sz="1600" b="1" i="1" dirty="0" smtClean="0"/>
              <a:t>	rüzgârın</a:t>
            </a:r>
            <a:r>
              <a:rPr lang="tr-TR" sz="1600" b="1" i="1" dirty="0"/>
              <a:t>, aşağıda denizin çalkalandığı ve yükseklerde tepelerin indirdiği bu su </a:t>
            </a:r>
            <a:r>
              <a:rPr lang="tr-TR" sz="1600" b="1" i="1" dirty="0" smtClean="0"/>
              <a:t>	bolluğu</a:t>
            </a:r>
            <a:r>
              <a:rPr lang="tr-TR" sz="1600" b="1" i="1" dirty="0"/>
              <a:t>, bu rutubet içinde köy gecenin ıslak abasını başına çekerek şu yalçın kaya </a:t>
            </a:r>
            <a:r>
              <a:rPr lang="tr-TR" sz="1600" b="1" i="1" dirty="0" smtClean="0"/>
              <a:t>	dibinde </a:t>
            </a:r>
            <a:r>
              <a:rPr lang="tr-TR" sz="1600" b="1" i="1" dirty="0"/>
              <a:t>bir serseri gibi çömelip kayıtsız uykuya varmıştı; ne ses, ne aydınlık vardı.”</a:t>
            </a:r>
            <a:endParaRPr lang="tr-TR" sz="1600" b="1" dirty="0"/>
          </a:p>
          <a:p>
            <a:pPr marL="0" indent="0" fontAlgn="base">
              <a:buNone/>
            </a:pPr>
            <a:r>
              <a:rPr lang="tr-TR" sz="1600" b="1" dirty="0" smtClean="0"/>
              <a:t>	Refik </a:t>
            </a:r>
            <a:r>
              <a:rPr lang="tr-TR" sz="1600" b="1" dirty="0"/>
              <a:t>Halit KARAY</a:t>
            </a:r>
          </a:p>
          <a:p>
            <a:endParaRPr lang="tr-TR" dirty="0"/>
          </a:p>
        </p:txBody>
      </p:sp>
      <p:sp>
        <p:nvSpPr>
          <p:cNvPr id="6"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7" name="Unvan 6"/>
          <p:cNvSpPr>
            <a:spLocks noGrp="1"/>
          </p:cNvSpPr>
          <p:nvPr>
            <p:ph type="title"/>
          </p:nvPr>
        </p:nvSpPr>
        <p:spPr>
          <a:prstGeom prst="rect">
            <a:avLst/>
          </a:prstGeom>
        </p:spPr>
        <p:txBody>
          <a:bodyPr wrap="none">
            <a:spAutoFit/>
          </a:bodyPr>
          <a:lstStyle/>
          <a:p>
            <a:pPr fontAlgn="base"/>
            <a:r>
              <a:rPr lang="tr-TR" sz="2400" b="1" i="1" dirty="0"/>
              <a:t>Betimleme Yaparken Ayrıntıların Seçimi:</a:t>
            </a:r>
          </a:p>
        </p:txBody>
      </p:sp>
    </p:spTree>
    <p:extLst>
      <p:ext uri="{BB962C8B-B14F-4D97-AF65-F5344CB8AC3E}">
        <p14:creationId xmlns:p14="http://schemas.microsoft.com/office/powerpoint/2010/main" val="3030518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98376" y="1633364"/>
            <a:ext cx="8147248" cy="3744416"/>
          </a:xfrm>
          <a:solidFill>
            <a:schemeClr val="bg1">
              <a:lumMod val="95000"/>
            </a:schemeClr>
          </a:solidFill>
          <a:ln>
            <a:solidFill>
              <a:schemeClr val="tx1">
                <a:lumMod val="85000"/>
                <a:lumOff val="15000"/>
              </a:schemeClr>
            </a:solidFill>
          </a:ln>
        </p:spPr>
        <p:txBody>
          <a:bodyPr/>
          <a:lstStyle/>
          <a:p>
            <a:pPr>
              <a:buFont typeface="Wingdings" panose="05000000000000000000" pitchFamily="2" charset="2"/>
              <a:buChar char="v"/>
            </a:pPr>
            <a:r>
              <a:rPr lang="tr-TR" sz="2000" b="1" dirty="0">
                <a:solidFill>
                  <a:srgbClr val="C00000"/>
                </a:solidFill>
              </a:rPr>
              <a:t>Karışık Yöntem:</a:t>
            </a:r>
            <a:r>
              <a:rPr lang="tr-TR" sz="2000" dirty="0">
                <a:solidFill>
                  <a:srgbClr val="C00000"/>
                </a:solidFill>
              </a:rPr>
              <a:t> </a:t>
            </a:r>
            <a:endParaRPr lang="tr-TR" sz="2000" dirty="0" smtClean="0">
              <a:solidFill>
                <a:srgbClr val="C00000"/>
              </a:solidFill>
            </a:endParaRPr>
          </a:p>
          <a:p>
            <a:pPr>
              <a:lnSpc>
                <a:spcPct val="150000"/>
              </a:lnSpc>
              <a:spcBef>
                <a:spcPts val="0"/>
              </a:spcBef>
              <a:buFont typeface="Wingdings" panose="05000000000000000000" pitchFamily="2" charset="2"/>
              <a:buChar char="Ø"/>
            </a:pPr>
            <a:r>
              <a:rPr lang="tr-TR" sz="1800" dirty="0" smtClean="0"/>
              <a:t>Yukarıda söz edilen </a:t>
            </a:r>
            <a:r>
              <a:rPr lang="tr-TR" sz="1800" dirty="0"/>
              <a:t>dört betimleme yolu ayrı ayrı kullanıldığı gibi karışık olarak da kullanılır. </a:t>
            </a:r>
            <a:r>
              <a:rPr lang="tr-TR" sz="1800" dirty="0" smtClean="0"/>
              <a:t> </a:t>
            </a:r>
          </a:p>
          <a:p>
            <a:pPr>
              <a:lnSpc>
                <a:spcPct val="150000"/>
              </a:lnSpc>
              <a:spcBef>
                <a:spcPts val="0"/>
              </a:spcBef>
              <a:buFont typeface="Wingdings" panose="05000000000000000000" pitchFamily="2" charset="2"/>
              <a:buChar char="Ø"/>
            </a:pPr>
            <a:r>
              <a:rPr lang="tr-TR" sz="1800" dirty="0" smtClean="0"/>
              <a:t>Genellikle </a:t>
            </a:r>
            <a:r>
              <a:rPr lang="tr-TR" sz="1800" dirty="0"/>
              <a:t>dört yöntemin karışımı daha fazla kullanılır. </a:t>
            </a:r>
            <a:endParaRPr lang="tr-TR" sz="1800" dirty="0" smtClean="0"/>
          </a:p>
          <a:p>
            <a:pPr>
              <a:lnSpc>
                <a:spcPct val="150000"/>
              </a:lnSpc>
              <a:spcBef>
                <a:spcPts val="0"/>
              </a:spcBef>
              <a:buFont typeface="Wingdings" panose="05000000000000000000" pitchFamily="2" charset="2"/>
              <a:buChar char="Ø"/>
            </a:pPr>
            <a:r>
              <a:rPr lang="tr-TR" sz="1800" dirty="0" smtClean="0"/>
              <a:t>İster </a:t>
            </a:r>
            <a:r>
              <a:rPr lang="tr-TR" sz="1800" dirty="0"/>
              <a:t>tek tek; isterse karışım olarak kullanılsın bir betimlemenin başarısı, gözleme; duyularımızı kullanmaya, belirtici ayrıntıları seçmeye, seçtiğimiz ayrıntıları karşılayacak sözcükleri bulmaya dayanır.</a:t>
            </a:r>
          </a:p>
          <a:p>
            <a:endParaRPr lang="tr-TR" dirty="0"/>
          </a:p>
        </p:txBody>
      </p:sp>
      <p:sp>
        <p:nvSpPr>
          <p:cNvPr id="6"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7" name="Unvan 6"/>
          <p:cNvSpPr>
            <a:spLocks noGrp="1"/>
          </p:cNvSpPr>
          <p:nvPr>
            <p:ph type="title"/>
          </p:nvPr>
        </p:nvSpPr>
        <p:spPr>
          <a:prstGeom prst="rect">
            <a:avLst/>
          </a:prstGeom>
        </p:spPr>
        <p:txBody>
          <a:bodyPr wrap="none">
            <a:spAutoFit/>
          </a:bodyPr>
          <a:lstStyle/>
          <a:p>
            <a:pPr fontAlgn="base"/>
            <a:r>
              <a:rPr lang="tr-TR" sz="2400" b="1" i="1" dirty="0"/>
              <a:t>Betimleme Yaparken Ayrıntıların Seçimi:</a:t>
            </a:r>
          </a:p>
        </p:txBody>
      </p:sp>
    </p:spTree>
    <p:extLst>
      <p:ext uri="{BB962C8B-B14F-4D97-AF65-F5344CB8AC3E}">
        <p14:creationId xmlns:p14="http://schemas.microsoft.com/office/powerpoint/2010/main" val="4006483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17552" y="1510284"/>
            <a:ext cx="8474927" cy="4089385"/>
          </a:xfrm>
          <a:solidFill>
            <a:schemeClr val="bg1">
              <a:lumMod val="95000"/>
            </a:schemeClr>
          </a:solidFill>
          <a:ln>
            <a:solidFill>
              <a:schemeClr val="tx1">
                <a:lumMod val="85000"/>
                <a:lumOff val="15000"/>
              </a:schemeClr>
            </a:solidFill>
          </a:ln>
        </p:spPr>
        <p:txBody>
          <a:bodyPr/>
          <a:lstStyle/>
          <a:p>
            <a:pPr fontAlgn="base">
              <a:buFont typeface="Wingdings" panose="05000000000000000000" pitchFamily="2" charset="2"/>
              <a:buChar char="v"/>
            </a:pPr>
            <a:r>
              <a:rPr lang="tr-TR" sz="1800" b="1" i="1" dirty="0">
                <a:solidFill>
                  <a:srgbClr val="C00000"/>
                </a:solidFill>
              </a:rPr>
              <a:t>Duygu ve Düşüncelerin Betimlenmesi</a:t>
            </a:r>
          </a:p>
          <a:p>
            <a:pPr algn="ctr" fontAlgn="base">
              <a:lnSpc>
                <a:spcPct val="150000"/>
              </a:lnSpc>
              <a:spcBef>
                <a:spcPts val="0"/>
              </a:spcBef>
              <a:buFont typeface="Wingdings" panose="05000000000000000000" pitchFamily="2" charset="2"/>
              <a:buChar char="Ø"/>
            </a:pPr>
            <a:r>
              <a:rPr lang="tr-TR" sz="1800" dirty="0"/>
              <a:t>Betimleme gerektiren nedenlerden birinin belirli bir izlenim ya da duyguyu okuyucumuza iletme olduğunu belirtmiştik. </a:t>
            </a:r>
            <a:endParaRPr lang="tr-TR" sz="1800" dirty="0" smtClean="0"/>
          </a:p>
          <a:p>
            <a:pPr algn="ctr" fontAlgn="base">
              <a:lnSpc>
                <a:spcPct val="150000"/>
              </a:lnSpc>
              <a:spcBef>
                <a:spcPts val="0"/>
              </a:spcBef>
              <a:buFont typeface="Wingdings" panose="05000000000000000000" pitchFamily="2" charset="2"/>
              <a:buChar char="Ø"/>
            </a:pPr>
            <a:r>
              <a:rPr lang="tr-TR" sz="1800" dirty="0" smtClean="0"/>
              <a:t>Çünkü </a:t>
            </a:r>
            <a:r>
              <a:rPr lang="tr-TR" sz="1800" dirty="0"/>
              <a:t>varlıkların dış görüntüsüyle bu görüntüyle karşı karşıya gelenlerin duyguları arasında sıkı bir bağlantı vardır. Bu yönden duygu yanımız fiziksel yaşamımızın bir parçası gibidir. </a:t>
            </a:r>
            <a:endParaRPr lang="tr-TR" sz="1800" dirty="0" smtClean="0"/>
          </a:p>
          <a:p>
            <a:pPr algn="ctr" fontAlgn="base">
              <a:lnSpc>
                <a:spcPct val="150000"/>
              </a:lnSpc>
              <a:spcBef>
                <a:spcPts val="0"/>
              </a:spcBef>
              <a:buFont typeface="Wingdings" panose="05000000000000000000" pitchFamily="2" charset="2"/>
              <a:buChar char="Ø"/>
            </a:pPr>
            <a:r>
              <a:rPr lang="tr-TR" sz="1800" dirty="0" smtClean="0"/>
              <a:t>Duygu </a:t>
            </a:r>
            <a:r>
              <a:rPr lang="tr-TR" sz="1800" dirty="0"/>
              <a:t>ve düşüncelerimizin betimlenmesi de genel anlamda fiziksel yaşantımızdan ayrılmaz.</a:t>
            </a:r>
          </a:p>
          <a:p>
            <a:pPr algn="ctr">
              <a:lnSpc>
                <a:spcPct val="150000"/>
              </a:lnSpc>
              <a:spcBef>
                <a:spcPts val="0"/>
              </a:spcBef>
              <a:buFont typeface="Wingdings" panose="05000000000000000000" pitchFamily="2" charset="2"/>
              <a:buChar char="Ø"/>
            </a:pPr>
            <a:endParaRPr lang="tr-TR" dirty="0"/>
          </a:p>
        </p:txBody>
      </p:sp>
      <p:sp>
        <p:nvSpPr>
          <p:cNvPr id="6"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7" name="Unvan 6"/>
          <p:cNvSpPr>
            <a:spLocks noGrp="1"/>
          </p:cNvSpPr>
          <p:nvPr>
            <p:ph type="title"/>
          </p:nvPr>
        </p:nvSpPr>
        <p:spPr>
          <a:prstGeom prst="rect">
            <a:avLst/>
          </a:prstGeom>
        </p:spPr>
        <p:txBody>
          <a:bodyPr wrap="none">
            <a:spAutoFit/>
          </a:bodyPr>
          <a:lstStyle/>
          <a:p>
            <a:pPr fontAlgn="base"/>
            <a:r>
              <a:rPr lang="tr-TR" sz="2400" b="1" i="1" dirty="0"/>
              <a:t>Betimleme Yaparken Ayrıntıların Seçimi:</a:t>
            </a:r>
          </a:p>
        </p:txBody>
      </p:sp>
    </p:spTree>
    <p:extLst>
      <p:ext uri="{BB962C8B-B14F-4D97-AF65-F5344CB8AC3E}">
        <p14:creationId xmlns:p14="http://schemas.microsoft.com/office/powerpoint/2010/main" val="38067637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179512" y="1510284"/>
            <a:ext cx="8563780" cy="4056478"/>
          </a:xfrm>
          <a:solidFill>
            <a:schemeClr val="bg1">
              <a:lumMod val="95000"/>
            </a:schemeClr>
          </a:solidFill>
          <a:ln>
            <a:solidFill>
              <a:schemeClr val="tx1">
                <a:lumMod val="95000"/>
                <a:lumOff val="5000"/>
              </a:schemeClr>
            </a:solidFill>
          </a:ln>
        </p:spPr>
        <p:txBody>
          <a:bodyPr/>
          <a:lstStyle/>
          <a:p>
            <a:pPr>
              <a:lnSpc>
                <a:spcPct val="150000"/>
              </a:lnSpc>
              <a:spcBef>
                <a:spcPts val="0"/>
              </a:spcBef>
              <a:buFont typeface="Wingdings" panose="05000000000000000000" pitchFamily="2" charset="2"/>
              <a:buChar char="v"/>
            </a:pPr>
            <a:r>
              <a:rPr lang="tr-TR" sz="1800" b="1" dirty="0">
                <a:solidFill>
                  <a:srgbClr val="C00000"/>
                </a:solidFill>
              </a:rPr>
              <a:t>Duygu ve düşüncelerimiz iki şekilde belirlenir</a:t>
            </a:r>
            <a:r>
              <a:rPr lang="tr-TR" sz="1800" dirty="0">
                <a:solidFill>
                  <a:srgbClr val="C00000"/>
                </a:solidFill>
              </a:rPr>
              <a:t>: </a:t>
            </a:r>
            <a:endParaRPr lang="tr-TR" sz="1800" dirty="0" smtClean="0">
              <a:solidFill>
                <a:srgbClr val="C00000"/>
              </a:solidFill>
            </a:endParaRPr>
          </a:p>
          <a:p>
            <a:pPr marL="0" indent="0">
              <a:lnSpc>
                <a:spcPct val="150000"/>
              </a:lnSpc>
              <a:spcBef>
                <a:spcPts val="0"/>
              </a:spcBef>
              <a:buNone/>
            </a:pPr>
            <a:r>
              <a:rPr lang="tr-TR" sz="1800" b="1" dirty="0" smtClean="0">
                <a:solidFill>
                  <a:srgbClr val="C00000"/>
                </a:solidFill>
              </a:rPr>
              <a:t>1. Bedensel </a:t>
            </a:r>
            <a:r>
              <a:rPr lang="tr-TR" sz="1800" b="1" dirty="0">
                <a:solidFill>
                  <a:srgbClr val="C00000"/>
                </a:solidFill>
              </a:rPr>
              <a:t>değişmelerde, eylemlerimizde. </a:t>
            </a:r>
            <a:endParaRPr lang="tr-TR" sz="1800" b="1" dirty="0" smtClean="0">
              <a:solidFill>
                <a:srgbClr val="C00000"/>
              </a:solidFill>
            </a:endParaRPr>
          </a:p>
          <a:p>
            <a:pPr marL="0" indent="0">
              <a:lnSpc>
                <a:spcPct val="150000"/>
              </a:lnSpc>
              <a:spcBef>
                <a:spcPts val="0"/>
              </a:spcBef>
              <a:buNone/>
            </a:pPr>
            <a:r>
              <a:rPr lang="tr-TR" sz="1800" i="1" dirty="0" smtClean="0"/>
              <a:t>Sinirlenmiş</a:t>
            </a:r>
            <a:r>
              <a:rPr lang="tr-TR" sz="1800" i="1" dirty="0"/>
              <a:t>, öfkeli, kızgın birini düşünelim: </a:t>
            </a:r>
            <a:r>
              <a:rPr lang="tr-TR" sz="1800" i="1" dirty="0" smtClean="0"/>
              <a:t>«Yüzü </a:t>
            </a:r>
            <a:r>
              <a:rPr lang="tr-TR" sz="1800" i="1" dirty="0"/>
              <a:t>sararır, </a:t>
            </a:r>
            <a:r>
              <a:rPr lang="tr-TR" sz="1800" i="1" dirty="0" smtClean="0"/>
              <a:t>gözleri </a:t>
            </a:r>
            <a:r>
              <a:rPr lang="tr-TR" sz="1800" i="1" dirty="0"/>
              <a:t>yuvalarından dışarı fırlayacakmış gibi olur. </a:t>
            </a:r>
            <a:r>
              <a:rPr lang="tr-TR" sz="1800" i="1" dirty="0" smtClean="0"/>
              <a:t>Eli ayağı </a:t>
            </a:r>
            <a:r>
              <a:rPr lang="tr-TR" sz="1800" i="1" dirty="0"/>
              <a:t>titrer</a:t>
            </a:r>
            <a:r>
              <a:rPr lang="tr-TR" sz="1800" i="1" dirty="0" smtClean="0"/>
              <a:t>...»</a:t>
            </a:r>
          </a:p>
          <a:p>
            <a:pPr>
              <a:lnSpc>
                <a:spcPct val="150000"/>
              </a:lnSpc>
              <a:spcBef>
                <a:spcPts val="0"/>
              </a:spcBef>
              <a:buFont typeface="Wingdings" panose="05000000000000000000" pitchFamily="2" charset="2"/>
              <a:buChar char="Ø"/>
            </a:pPr>
            <a:r>
              <a:rPr lang="tr-TR" sz="1800" dirty="0" smtClean="0"/>
              <a:t>Kısaca</a:t>
            </a:r>
            <a:r>
              <a:rPr lang="tr-TR" sz="1800" dirty="0"/>
              <a:t>, adamın her günkü görünüşü, davranışı değişmiştir. </a:t>
            </a:r>
            <a:endParaRPr lang="tr-TR" sz="1800" dirty="0" smtClean="0"/>
          </a:p>
          <a:p>
            <a:pPr>
              <a:lnSpc>
                <a:spcPct val="150000"/>
              </a:lnSpc>
              <a:spcBef>
                <a:spcPts val="0"/>
              </a:spcBef>
              <a:buFont typeface="Wingdings" panose="05000000000000000000" pitchFamily="2" charset="2"/>
              <a:buChar char="Ø"/>
            </a:pPr>
            <a:r>
              <a:rPr lang="tr-TR" sz="1800" dirty="0" smtClean="0"/>
              <a:t>Demek </a:t>
            </a:r>
            <a:r>
              <a:rPr lang="tr-TR" sz="1800" dirty="0"/>
              <a:t>oluyor ki, bu tensel değişmelerle adamın o andaki duygu ve düşüncelerini betimleyebiliriz. </a:t>
            </a:r>
            <a:endParaRPr lang="tr-TR" sz="1800" dirty="0" smtClean="0"/>
          </a:p>
          <a:p>
            <a:pPr>
              <a:lnSpc>
                <a:spcPct val="150000"/>
              </a:lnSpc>
              <a:spcBef>
                <a:spcPts val="0"/>
              </a:spcBef>
              <a:buFont typeface="Wingdings" panose="05000000000000000000" pitchFamily="2" charset="2"/>
              <a:buChar char="Ø"/>
            </a:pPr>
            <a:r>
              <a:rPr lang="tr-TR" sz="1800" dirty="0" smtClean="0"/>
              <a:t>Nitekim bu durumdan, </a:t>
            </a:r>
            <a:r>
              <a:rPr lang="tr-TR" sz="1800" dirty="0"/>
              <a:t>duygu ve düşüncelerin betimlenişinde geniş ölçüde yararlanılır. </a:t>
            </a:r>
            <a:endParaRPr lang="tr-TR" sz="1800" dirty="0" smtClean="0"/>
          </a:p>
          <a:p>
            <a:pPr marL="0" indent="0">
              <a:lnSpc>
                <a:spcPct val="150000"/>
              </a:lnSpc>
              <a:spcBef>
                <a:spcPts val="0"/>
              </a:spcBef>
              <a:buNone/>
            </a:pPr>
            <a:endParaRPr lang="tr-TR" sz="1800" dirty="0"/>
          </a:p>
        </p:txBody>
      </p:sp>
      <p:sp>
        <p:nvSpPr>
          <p:cNvPr id="6"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7" name="Unvan 6"/>
          <p:cNvSpPr>
            <a:spLocks noGrp="1"/>
          </p:cNvSpPr>
          <p:nvPr>
            <p:ph type="title"/>
          </p:nvPr>
        </p:nvSpPr>
        <p:spPr>
          <a:prstGeom prst="rect">
            <a:avLst/>
          </a:prstGeom>
        </p:spPr>
        <p:txBody>
          <a:bodyPr wrap="none">
            <a:spAutoFit/>
          </a:bodyPr>
          <a:lstStyle/>
          <a:p>
            <a:pPr fontAlgn="base"/>
            <a:r>
              <a:rPr lang="tr-TR" sz="2400" b="1" i="1" dirty="0"/>
              <a:t>Betimleme Yaparken Ayrıntıların Seçimi:</a:t>
            </a:r>
          </a:p>
        </p:txBody>
      </p:sp>
    </p:spTree>
    <p:extLst>
      <p:ext uri="{BB962C8B-B14F-4D97-AF65-F5344CB8AC3E}">
        <p14:creationId xmlns:p14="http://schemas.microsoft.com/office/powerpoint/2010/main" val="1877334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334026" y="1485682"/>
            <a:ext cx="8465604" cy="3960440"/>
          </a:xfrm>
          <a:solidFill>
            <a:schemeClr val="bg1">
              <a:lumMod val="95000"/>
            </a:schemeClr>
          </a:solidFill>
          <a:ln>
            <a:solidFill>
              <a:schemeClr val="tx1">
                <a:lumMod val="85000"/>
                <a:lumOff val="15000"/>
              </a:schemeClr>
            </a:solidFill>
          </a:ln>
        </p:spPr>
        <p:txBody>
          <a:bodyPr/>
          <a:lstStyle/>
          <a:p>
            <a:pPr fontAlgn="base">
              <a:lnSpc>
                <a:spcPct val="150000"/>
              </a:lnSpc>
              <a:spcBef>
                <a:spcPts val="0"/>
              </a:spcBef>
              <a:buFont typeface="Wingdings" panose="05000000000000000000" pitchFamily="2" charset="2"/>
              <a:buChar char="Ø"/>
            </a:pPr>
            <a:r>
              <a:rPr lang="tr-TR" sz="1800" dirty="0" smtClean="0"/>
              <a:t>Aşağıdaki  örnek, bize duygu </a:t>
            </a:r>
            <a:r>
              <a:rPr lang="tr-TR" sz="1800" dirty="0"/>
              <a:t>ve düşüncelerin eylemlere bakmak, onları yorumlamak suretiyle çizebileceğini </a:t>
            </a:r>
            <a:r>
              <a:rPr lang="tr-TR" sz="1800" dirty="0" smtClean="0"/>
              <a:t>gösterir:</a:t>
            </a:r>
          </a:p>
          <a:p>
            <a:pPr marL="0" indent="0" algn="just" fontAlgn="base">
              <a:buNone/>
            </a:pPr>
            <a:r>
              <a:rPr lang="tr-TR" sz="1800" dirty="0" smtClean="0"/>
              <a:t>	</a:t>
            </a:r>
            <a:r>
              <a:rPr lang="tr-TR" sz="1600" i="1" dirty="0" smtClean="0"/>
              <a:t>“</a:t>
            </a:r>
            <a:r>
              <a:rPr lang="tr-TR" sz="1600" b="1" i="1" dirty="0" smtClean="0"/>
              <a:t>Şilte ve yorgan tutuşmuş gibi vücudumu alevler içinde hissediyorum. Yorganı attım 	ve yatağın içinde oturdum. İçimde büyük bir boşluk açıldı. Kalbimin çırpıntısından 	başka hiçbir şuurum kalmamıştı. Bu deruni boşluğu doldurmak için etrafa kulak 	verdim. Erenköy, mırıldanıyor. Birden vücudum gevşedi. Başımı yatağa koydum. 	Hafif bir titreme. Uyuşukluğa benzer bir uyku istidadı. Hafif dalıp uyumalar ve küçük 	kâbuslar, ismimi çağırıyorlar gibi. Yatağımın başında fısıldaşmalar. hayatımla 	münasebeti olmayan kısa bir rüya. Sonra ani bir uyanıklık, şuursuz bazı hatıralar. 	Dikkatin birdenbire artması. Bir hadise beklemek. Dizimde hafif bir sızı. Zorlukla 	dönüyorum, sağlam dizimi kasıyorum. Bir rahatlık. Gevşiyorum. Göğsümün üstünde 	kat kat yelekler çözülüyormuş gibi bir hafifleme var. Dalıyorum.”</a:t>
            </a:r>
            <a:endParaRPr lang="tr-TR" sz="1600" b="1" dirty="0" smtClean="0"/>
          </a:p>
          <a:p>
            <a:pPr marL="0" indent="0" algn="just" fontAlgn="base">
              <a:buNone/>
            </a:pPr>
            <a:r>
              <a:rPr lang="tr-TR" sz="1400" b="1" dirty="0" smtClean="0"/>
              <a:t>	</a:t>
            </a:r>
            <a:r>
              <a:rPr lang="tr-TR" sz="1400" dirty="0" smtClean="0"/>
              <a:t>(Peyami SAFA-Dokuzuncu Hariciye Koğuşu)</a:t>
            </a:r>
            <a:endParaRPr lang="tr-TR" sz="1400" dirty="0"/>
          </a:p>
          <a:p>
            <a:endParaRPr lang="tr-TR" dirty="0"/>
          </a:p>
        </p:txBody>
      </p:sp>
      <p:sp>
        <p:nvSpPr>
          <p:cNvPr id="6"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7" name="Unvan 6"/>
          <p:cNvSpPr>
            <a:spLocks noGrp="1"/>
          </p:cNvSpPr>
          <p:nvPr>
            <p:ph type="title"/>
          </p:nvPr>
        </p:nvSpPr>
        <p:spPr>
          <a:prstGeom prst="rect">
            <a:avLst/>
          </a:prstGeom>
        </p:spPr>
        <p:txBody>
          <a:bodyPr wrap="none">
            <a:spAutoFit/>
          </a:bodyPr>
          <a:lstStyle/>
          <a:p>
            <a:pPr fontAlgn="base"/>
            <a:r>
              <a:rPr lang="tr-TR" sz="2400" b="1" i="1" dirty="0"/>
              <a:t>Betimleme Yaparken Ayrıntıların Seçimi:</a:t>
            </a:r>
          </a:p>
        </p:txBody>
      </p:sp>
    </p:spTree>
    <p:extLst>
      <p:ext uri="{BB962C8B-B14F-4D97-AF65-F5344CB8AC3E}">
        <p14:creationId xmlns:p14="http://schemas.microsoft.com/office/powerpoint/2010/main" val="11333013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Betimleme Yaparken Ayrıntıların Seçimi:</a:t>
            </a:r>
          </a:p>
        </p:txBody>
      </p:sp>
      <p:sp>
        <p:nvSpPr>
          <p:cNvPr id="6" name="İçerik Yer Tutucusu 4"/>
          <p:cNvSpPr>
            <a:spLocks noGrp="1"/>
          </p:cNvSpPr>
          <p:nvPr>
            <p:ph sz="half" idx="1"/>
          </p:nvPr>
        </p:nvSpPr>
        <p:spPr>
          <a:xfrm>
            <a:off x="320942" y="1912830"/>
            <a:ext cx="8502116" cy="3456384"/>
          </a:xfrm>
          <a:solidFill>
            <a:schemeClr val="bg1">
              <a:lumMod val="95000"/>
            </a:schemeClr>
          </a:solidFill>
          <a:ln>
            <a:solidFill>
              <a:schemeClr val="bg1">
                <a:lumMod val="50000"/>
              </a:schemeClr>
            </a:solidFill>
          </a:ln>
        </p:spPr>
        <p:txBody>
          <a:bodyPr/>
          <a:lstStyle/>
          <a:p>
            <a:pPr>
              <a:lnSpc>
                <a:spcPct val="150000"/>
              </a:lnSpc>
              <a:spcBef>
                <a:spcPts val="0"/>
              </a:spcBef>
              <a:buFont typeface="Wingdings" panose="05000000000000000000" pitchFamily="2" charset="2"/>
              <a:buChar char="Ø"/>
            </a:pPr>
            <a:r>
              <a:rPr lang="tr-TR" sz="1800" dirty="0" smtClean="0"/>
              <a:t>Betimleyici </a:t>
            </a:r>
            <a:r>
              <a:rPr lang="tr-TR" sz="1800" dirty="0"/>
              <a:t>metinlerin içinde en sık görülen anlamsal olgu olarak benzetmeyi </a:t>
            </a:r>
            <a:r>
              <a:rPr lang="tr-TR" sz="1800" dirty="0" smtClean="0"/>
              <a:t>görebiliriz.</a:t>
            </a:r>
          </a:p>
          <a:p>
            <a:pPr>
              <a:lnSpc>
                <a:spcPct val="150000"/>
              </a:lnSpc>
              <a:spcBef>
                <a:spcPts val="0"/>
              </a:spcBef>
              <a:buFont typeface="Wingdings" panose="05000000000000000000" pitchFamily="2" charset="2"/>
              <a:buChar char="Ø"/>
            </a:pPr>
            <a:r>
              <a:rPr lang="tr-TR" sz="1800" dirty="0" smtClean="0"/>
              <a:t>Bunun yanı sıra eğretilemeler, kişileştirmeler de sıkça kullanılan unsurlardır.</a:t>
            </a:r>
            <a:endParaRPr lang="tr-TR" sz="1800" dirty="0"/>
          </a:p>
          <a:p>
            <a:pPr>
              <a:lnSpc>
                <a:spcPct val="150000"/>
              </a:lnSpc>
              <a:spcBef>
                <a:spcPts val="0"/>
              </a:spcBef>
              <a:buFont typeface="Wingdings" panose="05000000000000000000" pitchFamily="2" charset="2"/>
              <a:buChar char="Ø"/>
            </a:pPr>
            <a:r>
              <a:rPr lang="tr-TR" sz="1800" dirty="0"/>
              <a:t>Betimleme yaparken metnin içindeki betimlediğimiz ögeleri, </a:t>
            </a:r>
            <a:r>
              <a:rPr lang="tr-TR" sz="1800" dirty="0" smtClean="0"/>
              <a:t>okuyucumuzun </a:t>
            </a:r>
            <a:r>
              <a:rPr lang="tr-TR" sz="1800" dirty="0"/>
              <a:t>zihninde daha </a:t>
            </a:r>
            <a:r>
              <a:rPr lang="tr-TR" sz="1800" dirty="0" smtClean="0"/>
              <a:t>canlı, </a:t>
            </a:r>
            <a:r>
              <a:rPr lang="tr-TR" sz="1800" dirty="0"/>
              <a:t>daha dikkat çekici ve net olarak </a:t>
            </a:r>
            <a:r>
              <a:rPr lang="tr-TR" sz="1800" dirty="0" smtClean="0"/>
              <a:t>oluşturabilmek, onun algılamasını kolaylaştırmak için benzetmelerden, eğretileme ve kişileştirmelerden </a:t>
            </a:r>
            <a:r>
              <a:rPr lang="tr-TR" sz="1800" dirty="0"/>
              <a:t>yararlanmamız etkili olacaktır</a:t>
            </a:r>
            <a:r>
              <a:rPr lang="tr-TR" sz="1800" dirty="0" smtClean="0"/>
              <a:t>.</a:t>
            </a:r>
          </a:p>
          <a:p>
            <a:pPr>
              <a:lnSpc>
                <a:spcPct val="150000"/>
              </a:lnSpc>
              <a:spcBef>
                <a:spcPts val="0"/>
              </a:spcBef>
              <a:buFont typeface="Wingdings" panose="05000000000000000000" pitchFamily="2" charset="2"/>
              <a:buChar char="Ø"/>
            </a:pPr>
            <a:endParaRPr lang="tr-TR" sz="1800" dirty="0" smtClean="0"/>
          </a:p>
          <a:p>
            <a:pPr>
              <a:lnSpc>
                <a:spcPct val="150000"/>
              </a:lnSpc>
              <a:spcBef>
                <a:spcPts val="0"/>
              </a:spcBef>
              <a:buFont typeface="Wingdings" panose="05000000000000000000" pitchFamily="2" charset="2"/>
              <a:buChar char="Ø"/>
            </a:pPr>
            <a:endParaRPr lang="tr-TR" sz="1800" dirty="0"/>
          </a:p>
          <a:p>
            <a:pPr>
              <a:lnSpc>
                <a:spcPct val="150000"/>
              </a:lnSpc>
              <a:spcBef>
                <a:spcPts val="0"/>
              </a:spcBef>
              <a:buFont typeface="Wingdings" panose="05000000000000000000" pitchFamily="2" charset="2"/>
              <a:buChar char="Ø"/>
            </a:pPr>
            <a:endParaRPr lang="tr-TR" sz="1800" dirty="0"/>
          </a:p>
          <a:p>
            <a:pPr marL="0" indent="0">
              <a:buNone/>
            </a:pPr>
            <a:endParaRPr lang="tr-TR" sz="1800" dirty="0"/>
          </a:p>
        </p:txBody>
      </p:sp>
      <p:sp>
        <p:nvSpPr>
          <p:cNvPr id="7" name="Dikdörtgen 6"/>
          <p:cNvSpPr/>
          <p:nvPr/>
        </p:nvSpPr>
        <p:spPr>
          <a:xfrm>
            <a:off x="1691680" y="1483066"/>
            <a:ext cx="4758482" cy="400110"/>
          </a:xfrm>
          <a:prstGeom prst="rect">
            <a:avLst/>
          </a:prstGeom>
        </p:spPr>
        <p:txBody>
          <a:bodyPr wrap="none">
            <a:spAutoFit/>
          </a:bodyPr>
          <a:lstStyle/>
          <a:p>
            <a:r>
              <a:rPr lang="tr-TR" sz="2000" b="1" dirty="0">
                <a:solidFill>
                  <a:srgbClr val="C00000"/>
                </a:solidFill>
              </a:rPr>
              <a:t>Benzetmeler- Eğretilemeler- Kişileştirmeler</a:t>
            </a:r>
          </a:p>
        </p:txBody>
      </p:sp>
      <p:sp>
        <p:nvSpPr>
          <p:cNvPr id="8"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Tree>
    <p:extLst>
      <p:ext uri="{BB962C8B-B14F-4D97-AF65-F5344CB8AC3E}">
        <p14:creationId xmlns:p14="http://schemas.microsoft.com/office/powerpoint/2010/main" val="32921188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8"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9" name="Dikdörtgen 8"/>
          <p:cNvSpPr/>
          <p:nvPr/>
        </p:nvSpPr>
        <p:spPr>
          <a:xfrm>
            <a:off x="922790" y="4225652"/>
            <a:ext cx="7987716" cy="981423"/>
          </a:xfrm>
          <a:prstGeom prst="rect">
            <a:avLst/>
          </a:prstGeom>
          <a:solidFill>
            <a:schemeClr val="bg1">
              <a:lumMod val="85000"/>
            </a:schemeClr>
          </a:solidFill>
          <a:ln>
            <a:solidFill>
              <a:srgbClr val="C00000"/>
            </a:solidFill>
          </a:ln>
        </p:spPr>
        <p:txBody>
          <a:bodyPr wrap="square">
            <a:spAutoFit/>
          </a:bodyPr>
          <a:lstStyle/>
          <a:p>
            <a:pPr marL="285750" indent="-285750">
              <a:lnSpc>
                <a:spcPct val="107000"/>
              </a:lnSpc>
              <a:spcAft>
                <a:spcPts val="800"/>
              </a:spcAft>
              <a:buFont typeface="Wingdings" panose="05000000000000000000" pitchFamily="2" charset="2"/>
              <a:buChar char="Ø"/>
            </a:pPr>
            <a:r>
              <a:rPr lang="tr-TR" dirty="0" smtClean="0">
                <a:latin typeface="Calibri" panose="020F0502020204030204" pitchFamily="34" charset="0"/>
                <a:ea typeface="Calibri" panose="020F0502020204030204" pitchFamily="34" charset="0"/>
                <a:cs typeface="Times New Roman" panose="02020603050405020304" pitchFamily="18" charset="0"/>
              </a:rPr>
              <a:t>Paragrafta, sofa </a:t>
            </a:r>
            <a:r>
              <a:rPr lang="tr-TR" dirty="0">
                <a:latin typeface="Calibri" panose="020F0502020204030204" pitchFamily="34" charset="0"/>
                <a:ea typeface="Calibri" panose="020F0502020204030204" pitchFamily="34" charset="0"/>
                <a:cs typeface="Times New Roman" panose="02020603050405020304" pitchFamily="18" charset="0"/>
              </a:rPr>
              <a:t>yaşlı insan yüzüne benzetilmiş, güldüğü ve ağladığı </a:t>
            </a:r>
            <a:r>
              <a:rPr lang="tr-TR" dirty="0" smtClean="0">
                <a:latin typeface="Calibri" panose="020F0502020204030204" pitchFamily="34" charset="0"/>
                <a:ea typeface="Calibri" panose="020F0502020204030204" pitchFamily="34" charset="0"/>
                <a:cs typeface="Times New Roman" panose="02020603050405020304" pitchFamily="18" charset="0"/>
              </a:rPr>
              <a:t>belirtilerek insana özgü nitelikler yüklenerek kişileştirmeler yapılmıştır. Böylece okuyucu üzerinde anlamsal </a:t>
            </a:r>
            <a:r>
              <a:rPr lang="tr-TR" dirty="0">
                <a:latin typeface="Calibri" panose="020F0502020204030204" pitchFamily="34" charset="0"/>
                <a:ea typeface="Calibri" panose="020F0502020204030204" pitchFamily="34" charset="0"/>
                <a:cs typeface="Times New Roman" panose="02020603050405020304" pitchFamily="18" charset="0"/>
              </a:rPr>
              <a:t>açıdan </a:t>
            </a:r>
            <a:r>
              <a:rPr lang="tr-TR" dirty="0" smtClean="0">
                <a:latin typeface="Calibri" panose="020F0502020204030204" pitchFamily="34" charset="0"/>
                <a:ea typeface="Calibri" panose="020F0502020204030204" pitchFamily="34" charset="0"/>
                <a:cs typeface="Times New Roman" panose="02020603050405020304" pitchFamily="18" charset="0"/>
              </a:rPr>
              <a:t>oldukça etkili olmuştur.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Dikdörtgen 10"/>
          <p:cNvSpPr/>
          <p:nvPr/>
        </p:nvSpPr>
        <p:spPr>
          <a:xfrm>
            <a:off x="904391" y="1281439"/>
            <a:ext cx="3763210" cy="464871"/>
          </a:xfrm>
          <a:prstGeom prst="rect">
            <a:avLst/>
          </a:prstGeom>
          <a:solidFill>
            <a:schemeClr val="bg2">
              <a:lumMod val="90000"/>
            </a:schemeClr>
          </a:solidFill>
          <a:ln>
            <a:solidFill>
              <a:srgbClr val="C00000"/>
            </a:solidFill>
          </a:ln>
        </p:spPr>
        <p:txBody>
          <a:bodyPr wrap="none">
            <a:spAutoFit/>
          </a:bodyPr>
          <a:lstStyle/>
          <a:p>
            <a:pPr marL="285750" indent="-285750">
              <a:lnSpc>
                <a:spcPct val="150000"/>
              </a:lnSpc>
              <a:spcBef>
                <a:spcPts val="0"/>
              </a:spcBef>
              <a:buFont typeface="Wingdings" panose="05000000000000000000" pitchFamily="2" charset="2"/>
              <a:buChar char="q"/>
            </a:pPr>
            <a:r>
              <a:rPr lang="tr-TR" b="1" dirty="0">
                <a:solidFill>
                  <a:srgbClr val="C00000"/>
                </a:solidFill>
              </a:rPr>
              <a:t>B</a:t>
            </a:r>
            <a:r>
              <a:rPr lang="tr-TR" b="1" dirty="0" smtClean="0">
                <a:solidFill>
                  <a:srgbClr val="C00000"/>
                </a:solidFill>
              </a:rPr>
              <a:t>etimleme </a:t>
            </a:r>
            <a:r>
              <a:rPr lang="tr-TR" b="1" dirty="0">
                <a:solidFill>
                  <a:srgbClr val="C00000"/>
                </a:solidFill>
              </a:rPr>
              <a:t>örneklerine göz atalım:</a:t>
            </a:r>
          </a:p>
        </p:txBody>
      </p:sp>
      <p:sp>
        <p:nvSpPr>
          <p:cNvPr id="7" name="İçerik Yer Tutucusu 5"/>
          <p:cNvSpPr>
            <a:spLocks noGrp="1"/>
          </p:cNvSpPr>
          <p:nvPr>
            <p:ph sz="half" idx="1"/>
          </p:nvPr>
        </p:nvSpPr>
        <p:spPr>
          <a:xfrm>
            <a:off x="269546" y="1485026"/>
            <a:ext cx="8640960" cy="3001911"/>
          </a:xfrm>
          <a:prstGeom prst="horizontalScroll">
            <a:avLst/>
          </a:prstGeom>
          <a:solidFill>
            <a:schemeClr val="accent6">
              <a:lumMod val="20000"/>
              <a:lumOff val="80000"/>
            </a:schemeClr>
          </a:solidFill>
          <a:ln>
            <a:solidFill>
              <a:schemeClr val="bg1">
                <a:lumMod val="50000"/>
              </a:schemeClr>
            </a:solidFill>
          </a:ln>
        </p:spPr>
        <p:txBody>
          <a:bodyPr wrap="square" rtlCol="0" anchor="ctr">
            <a:spAutoFit/>
          </a:bodyPr>
          <a:lstStyle/>
          <a:p>
            <a:pPr marL="0" indent="0" fontAlgn="base">
              <a:buNone/>
            </a:pPr>
            <a:endParaRPr lang="tr-TR" sz="1600" dirty="0" smtClean="0"/>
          </a:p>
          <a:p>
            <a:pPr marL="0" indent="0" algn="just">
              <a:buNone/>
            </a:pPr>
            <a:r>
              <a:rPr lang="tr-TR" sz="1600" dirty="0"/>
              <a:t> </a:t>
            </a:r>
            <a:r>
              <a:rPr lang="tr-TR" sz="1600" dirty="0" smtClean="0"/>
              <a:t>      </a:t>
            </a:r>
            <a:r>
              <a:rPr lang="tr-TR" sz="1600" b="1" i="1" dirty="0"/>
              <a:t>“Bu sofa yaşlı bir insan yüzü gibidir: Evimizin bütün ruhu, kederleri ve neşesi orada görünür, her günün hadiseleri tavana, duvarlara, döşemeye bir leke, bir çizgi, bir buruşuk ve bazen de ancak bizim görebileceğimiz gizli bir işaret ilave eder. Bu sofa canlıdır: Bizimle beraber kımıldar, bizimle beraber uyur uyanır; bu sofa aramızda sanki üçüncü bir simadır ve güldüğü ağladığı bile olur” </a:t>
            </a:r>
          </a:p>
          <a:p>
            <a:r>
              <a:rPr lang="tr-TR" sz="1400" dirty="0"/>
              <a:t>(Peyami Safa, Dokuzuncu Hariciye Koğuşu)</a:t>
            </a:r>
          </a:p>
          <a:p>
            <a:pPr fontAlgn="base"/>
            <a:endParaRPr lang="tr-TR" sz="1600" dirty="0"/>
          </a:p>
        </p:txBody>
      </p:sp>
    </p:spTree>
    <p:extLst>
      <p:ext uri="{BB962C8B-B14F-4D97-AF65-F5344CB8AC3E}">
        <p14:creationId xmlns:p14="http://schemas.microsoft.com/office/powerpoint/2010/main" val="34031118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7" name="Dikdörtgen 6"/>
          <p:cNvSpPr/>
          <p:nvPr/>
        </p:nvSpPr>
        <p:spPr>
          <a:xfrm>
            <a:off x="462372" y="3721596"/>
            <a:ext cx="7992888" cy="1574149"/>
          </a:xfrm>
          <a:prstGeom prst="rect">
            <a:avLst/>
          </a:prstGeom>
          <a:solidFill>
            <a:schemeClr val="bg1">
              <a:lumMod val="95000"/>
            </a:schemeClr>
          </a:solidFill>
          <a:ln>
            <a:solidFill>
              <a:schemeClr val="bg1">
                <a:lumMod val="85000"/>
              </a:schemeClr>
            </a:solidFill>
          </a:ln>
        </p:spPr>
        <p:txBody>
          <a:bodyPr wrap="square">
            <a:spAutoFit/>
          </a:bodyPr>
          <a:lstStyle/>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Yazar </a:t>
            </a:r>
            <a:r>
              <a:rPr lang="tr-TR" dirty="0" smtClean="0">
                <a:latin typeface="Calibri" panose="020F0502020204030204" pitchFamily="34" charset="0"/>
                <a:ea typeface="Calibri" panose="020F0502020204030204" pitchFamily="34" charset="0"/>
                <a:cs typeface="Times New Roman" panose="02020603050405020304" pitchFamily="18" charset="0"/>
              </a:rPr>
              <a:t>bu betimlemede, kuşların </a:t>
            </a:r>
            <a:r>
              <a:rPr lang="tr-TR" dirty="0">
                <a:latin typeface="Calibri" panose="020F0502020204030204" pitchFamily="34" charset="0"/>
                <a:ea typeface="Calibri" panose="020F0502020204030204" pitchFamily="34" charset="0"/>
                <a:cs typeface="Times New Roman" panose="02020603050405020304" pitchFamily="18" charset="0"/>
              </a:rPr>
              <a:t>hareketlerinden edindiği izlenimleri okuyucu ile bu şekilde paylaşarak okuyucunun olayı, durumu daha iyi algılamasını sağlamıştır. </a:t>
            </a:r>
            <a:r>
              <a:rPr lang="tr-TR" i="1" dirty="0" smtClean="0">
                <a:latin typeface="Calibri" panose="020F0502020204030204" pitchFamily="34" charset="0"/>
                <a:ea typeface="Calibri" panose="020F0502020204030204" pitchFamily="34" charset="0"/>
                <a:cs typeface="Times New Roman" panose="02020603050405020304" pitchFamily="18" charset="0"/>
              </a:rPr>
              <a:t>«Kuşların iştahsız olmaları, </a:t>
            </a:r>
            <a:r>
              <a:rPr lang="tr-TR" i="1" dirty="0">
                <a:latin typeface="Calibri" panose="020F0502020204030204" pitchFamily="34" charset="0"/>
                <a:ea typeface="Calibri" panose="020F0502020204030204" pitchFamily="34" charset="0"/>
                <a:cs typeface="Times New Roman" panose="02020603050405020304" pitchFamily="18" charset="0"/>
              </a:rPr>
              <a:t>terbiye gereği yutmaları öfkeli </a:t>
            </a:r>
            <a:r>
              <a:rPr lang="tr-TR" i="1" dirty="0" smtClean="0">
                <a:latin typeface="Calibri" panose="020F0502020204030204" pitchFamily="34" charset="0"/>
                <a:ea typeface="Calibri" panose="020F0502020204030204" pitchFamily="34" charset="0"/>
                <a:cs typeface="Times New Roman" panose="02020603050405020304" pitchFamily="18" charset="0"/>
              </a:rPr>
              <a:t>öfkeli bakmaları»</a:t>
            </a:r>
            <a:r>
              <a:rPr lang="tr-TR" dirty="0" smtClean="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gibi eğretilemeler yoluyla yapılan kişileştirmeler betimlenen sahnenin duygu durumunun </a:t>
            </a:r>
            <a:r>
              <a:rPr lang="tr-TR" dirty="0" smtClean="0">
                <a:latin typeface="Calibri" panose="020F0502020204030204" pitchFamily="34" charset="0"/>
                <a:ea typeface="Calibri" panose="020F0502020204030204" pitchFamily="34" charset="0"/>
                <a:cs typeface="Times New Roman" panose="02020603050405020304" pitchFamily="18" charset="0"/>
              </a:rPr>
              <a:t>yansıtılmasını kolaylaştırmıştır. </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Dikdörtgen 7"/>
          <p:cNvSpPr/>
          <p:nvPr/>
        </p:nvSpPr>
        <p:spPr>
          <a:xfrm>
            <a:off x="570384" y="1145488"/>
            <a:ext cx="771365" cy="388696"/>
          </a:xfrm>
          <a:prstGeom prst="rect">
            <a:avLst/>
          </a:prstGeom>
          <a:solidFill>
            <a:schemeClr val="bg2">
              <a:lumMod val="90000"/>
            </a:schemeClr>
          </a:solidFill>
          <a:ln>
            <a:solidFill>
              <a:schemeClr val="bg1">
                <a:lumMod val="50000"/>
              </a:schemeClr>
            </a:solidFill>
          </a:ln>
        </p:spPr>
        <p:txBody>
          <a:bodyPr wrap="none">
            <a:spAutoFit/>
          </a:bodyPr>
          <a:lstStyle/>
          <a:p>
            <a:pPr>
              <a:lnSpc>
                <a:spcPct val="107000"/>
              </a:lnSpc>
              <a:spcAft>
                <a:spcPts val="800"/>
              </a:spcAft>
            </a:pPr>
            <a:r>
              <a:rPr lang="tr-TR"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Örnek</a:t>
            </a:r>
          </a:p>
        </p:txBody>
      </p:sp>
      <p:sp>
        <p:nvSpPr>
          <p:cNvPr id="9" name="Text Placeholder 4"/>
          <p:cNvSpPr txBox="1">
            <a:spLocks noGrp="1"/>
          </p:cNvSpPr>
          <p:nvPr>
            <p:ph type="body" sz="quarter" idx="13"/>
          </p:nvPr>
        </p:nvSpPr>
        <p:spPr>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10" name="İçerik Yer Tutucusu 5"/>
          <p:cNvSpPr>
            <a:spLocks noGrp="1"/>
          </p:cNvSpPr>
          <p:nvPr>
            <p:ph sz="half" idx="1"/>
          </p:nvPr>
        </p:nvSpPr>
        <p:spPr>
          <a:xfrm>
            <a:off x="-9603" y="1307118"/>
            <a:ext cx="8640960" cy="2609290"/>
          </a:xfrm>
          <a:prstGeom prst="horizontalScroll">
            <a:avLst/>
          </a:prstGeom>
          <a:solidFill>
            <a:schemeClr val="accent6">
              <a:lumMod val="20000"/>
              <a:lumOff val="80000"/>
            </a:schemeClr>
          </a:solidFill>
          <a:ln>
            <a:solidFill>
              <a:schemeClr val="bg1">
                <a:lumMod val="50000"/>
              </a:schemeClr>
            </a:solidFill>
          </a:ln>
        </p:spPr>
        <p:txBody>
          <a:bodyPr wrap="square" rtlCol="0" anchor="ctr">
            <a:spAutoFit/>
          </a:bodyPr>
          <a:lstStyle/>
          <a:p>
            <a:pPr marL="0" indent="0" fontAlgn="base">
              <a:buNone/>
            </a:pPr>
            <a:endParaRPr lang="tr-TR" sz="1600" dirty="0" smtClean="0"/>
          </a:p>
          <a:p>
            <a:pPr marL="0" indent="0">
              <a:buNone/>
            </a:pPr>
            <a:r>
              <a:rPr lang="tr-TR" sz="1600" dirty="0"/>
              <a:t> </a:t>
            </a:r>
            <a:r>
              <a:rPr lang="tr-TR" sz="1600" dirty="0" smtClean="0"/>
              <a:t>      </a:t>
            </a:r>
            <a:r>
              <a:rPr lang="tr-TR" sz="1600" b="1" i="1" dirty="0"/>
              <a:t>“...mısır yerine ne olduğunu ne olduğunu kestiremediği renk </a:t>
            </a:r>
            <a:r>
              <a:rPr lang="tr-TR" sz="1600" b="1" i="1" dirty="0" err="1"/>
              <a:t>renk</a:t>
            </a:r>
            <a:r>
              <a:rPr lang="tr-TR" sz="1600" b="1" i="1" dirty="0"/>
              <a:t> </a:t>
            </a:r>
            <a:r>
              <a:rPr lang="tr-TR" sz="1600" b="1" i="1" dirty="0" err="1"/>
              <a:t>daneciklerden</a:t>
            </a:r>
            <a:r>
              <a:rPr lang="tr-TR" sz="1600" b="1" i="1" dirty="0"/>
              <a:t> üç bardak serpiştirdi. Kuşlar önlerine atılan nesneleri, iştahsızca, sanki “iyilik eden adama karşı ayıp olur” dercesine terbiye gereği yutuyorlardı sanki... Aralarında, gözlerini Ata'ya dikerek “Nedir bunlar? Yenilir yutulur şeyler mi?” anlamında öfkeli öfkeli bakanlar da vardı.“ </a:t>
            </a:r>
            <a:endParaRPr lang="tr-TR" sz="1600" b="1" i="1" dirty="0" smtClean="0"/>
          </a:p>
          <a:p>
            <a:pPr marL="0" indent="0">
              <a:buNone/>
            </a:pPr>
            <a:r>
              <a:rPr lang="tr-TR" sz="1600" i="1" dirty="0" smtClean="0"/>
              <a:t>(</a:t>
            </a:r>
            <a:r>
              <a:rPr lang="tr-TR" sz="1600" i="1" dirty="0"/>
              <a:t>Refik Halit </a:t>
            </a:r>
            <a:r>
              <a:rPr lang="tr-TR" sz="1600" i="1" dirty="0" smtClean="0"/>
              <a:t>Karay- </a:t>
            </a:r>
            <a:r>
              <a:rPr lang="tr-TR" sz="1600" i="1" dirty="0"/>
              <a:t>Bugünün </a:t>
            </a:r>
            <a:r>
              <a:rPr lang="tr-TR" sz="1600" i="1" dirty="0" smtClean="0"/>
              <a:t>Saraylısı) </a:t>
            </a:r>
            <a:endParaRPr lang="tr-TR" sz="1600" i="1" dirty="0"/>
          </a:p>
          <a:p>
            <a:pPr fontAlgn="base"/>
            <a:endParaRPr lang="tr-TR" sz="1600" dirty="0"/>
          </a:p>
        </p:txBody>
      </p:sp>
    </p:spTree>
    <p:extLst>
      <p:ext uri="{BB962C8B-B14F-4D97-AF65-F5344CB8AC3E}">
        <p14:creationId xmlns:p14="http://schemas.microsoft.com/office/powerpoint/2010/main" val="1230635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107504" y="1345332"/>
            <a:ext cx="8568952" cy="3744416"/>
          </a:xfrm>
          <a:solidFill>
            <a:schemeClr val="bg1">
              <a:lumMod val="95000"/>
            </a:schemeClr>
          </a:solidFill>
          <a:ln>
            <a:solidFill>
              <a:schemeClr val="tx1">
                <a:lumMod val="85000"/>
                <a:lumOff val="15000"/>
              </a:schemeClr>
            </a:solidFill>
          </a:ln>
        </p:spPr>
        <p:txBody>
          <a:bodyPr/>
          <a:lstStyle/>
          <a:p>
            <a:pPr algn="just" fontAlgn="base">
              <a:buFont typeface="Wingdings" panose="05000000000000000000" pitchFamily="2" charset="2"/>
              <a:buChar char="v"/>
            </a:pPr>
            <a:endParaRPr lang="tr-TR" sz="1800" b="1" dirty="0" smtClean="0">
              <a:solidFill>
                <a:srgbClr val="C00000"/>
              </a:solidFill>
            </a:endParaRPr>
          </a:p>
          <a:p>
            <a:pPr algn="just" fontAlgn="base">
              <a:buFont typeface="Wingdings" panose="05000000000000000000" pitchFamily="2" charset="2"/>
              <a:buChar char="v"/>
            </a:pPr>
            <a:r>
              <a:rPr lang="tr-TR" sz="1800" b="1" dirty="0" smtClean="0">
                <a:solidFill>
                  <a:srgbClr val="C00000"/>
                </a:solidFill>
              </a:rPr>
              <a:t>Betimleme nerelerde </a:t>
            </a:r>
            <a:r>
              <a:rPr lang="tr-TR" sz="1800" b="1" dirty="0">
                <a:solidFill>
                  <a:srgbClr val="C00000"/>
                </a:solidFill>
              </a:rPr>
              <a:t>kullanılır?</a:t>
            </a:r>
          </a:p>
          <a:p>
            <a:pPr algn="just" fontAlgn="base">
              <a:lnSpc>
                <a:spcPct val="150000"/>
              </a:lnSpc>
              <a:buFont typeface="Wingdings" panose="05000000000000000000" pitchFamily="2" charset="2"/>
              <a:buChar char="Ø"/>
            </a:pPr>
            <a:r>
              <a:rPr lang="tr-TR" sz="1800" dirty="0"/>
              <a:t>Konumuzun özelliğine, okuyucu üzerinde yaratmak istediğimiz etkiye göre hemen her yazıda betimleyici anlatım kullanılabilir. Ancak kimi yazılarda betimleyici anlatımın yeri oldukça sınırlıdır. </a:t>
            </a:r>
            <a:endParaRPr lang="tr-TR" sz="1800" dirty="0" smtClean="0"/>
          </a:p>
          <a:p>
            <a:pPr algn="just" fontAlgn="base">
              <a:lnSpc>
                <a:spcPct val="150000"/>
              </a:lnSpc>
              <a:buFont typeface="Wingdings" panose="05000000000000000000" pitchFamily="2" charset="2"/>
              <a:buChar char="Ø"/>
            </a:pPr>
            <a:r>
              <a:rPr lang="tr-TR" sz="1800" dirty="0" smtClean="0"/>
              <a:t>Sözgelimi</a:t>
            </a:r>
            <a:r>
              <a:rPr lang="tr-TR" sz="1800" dirty="0"/>
              <a:t>, bir gazete makalesinde ya da bir fıkrada, bir deneme ve eleştiride açıklayıcı, tartışmacı anlatıma göre betimleyici anlatımın yeri sınırlıdır. Buna karşın romanlarda, öykülerde, röportajlarda, gezi yazılarında betimleyici anlatım daha çok kullanılabilir. </a:t>
            </a:r>
          </a:p>
        </p:txBody>
      </p:sp>
      <p:sp>
        <p:nvSpPr>
          <p:cNvPr id="6" name="Text Placeholder 4"/>
          <p:cNvSpPr txBox="1">
            <a:spLocks noGrp="1"/>
          </p:cNvSpPr>
          <p:nvPr>
            <p:ph type="body" sz="quarter" idx="13"/>
          </p:nvPr>
        </p:nvSpPr>
        <p:spPr>
          <a:xfrm>
            <a:off x="179512" y="121196"/>
            <a:ext cx="3240360" cy="288106"/>
          </a:xfrm>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7" name="Unvan 6"/>
          <p:cNvSpPr>
            <a:spLocks noGrp="1"/>
          </p:cNvSpPr>
          <p:nvPr>
            <p:ph type="title"/>
          </p:nvPr>
        </p:nvSpPr>
        <p:spPr>
          <a:prstGeom prst="rect">
            <a:avLst/>
          </a:prstGeom>
        </p:spPr>
        <p:txBody>
          <a:bodyPr wrap="none">
            <a:spAutoFit/>
          </a:bodyPr>
          <a:lstStyle/>
          <a:p>
            <a:pPr fontAlgn="base"/>
            <a:r>
              <a:rPr lang="tr-TR" sz="2400" b="1" i="1" dirty="0"/>
              <a:t>Betimleme Yaparken Ayrıntıların Seçimi:</a:t>
            </a:r>
          </a:p>
        </p:txBody>
      </p:sp>
    </p:spTree>
    <p:extLst>
      <p:ext uri="{BB962C8B-B14F-4D97-AF65-F5344CB8AC3E}">
        <p14:creationId xmlns:p14="http://schemas.microsoft.com/office/powerpoint/2010/main" val="17195280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107504" y="1345332"/>
            <a:ext cx="8568952" cy="3744416"/>
          </a:xfrm>
          <a:solidFill>
            <a:schemeClr val="bg1">
              <a:lumMod val="95000"/>
            </a:schemeClr>
          </a:solidFill>
          <a:ln>
            <a:solidFill>
              <a:schemeClr val="tx1">
                <a:lumMod val="85000"/>
                <a:lumOff val="15000"/>
              </a:schemeClr>
            </a:solidFill>
          </a:ln>
        </p:spPr>
        <p:txBody>
          <a:bodyPr/>
          <a:lstStyle/>
          <a:p>
            <a:pPr algn="just" fontAlgn="base">
              <a:buFont typeface="Wingdings" panose="05000000000000000000" pitchFamily="2" charset="2"/>
              <a:buChar char="v"/>
            </a:pPr>
            <a:endParaRPr lang="tr-TR" sz="1800" b="1" dirty="0" smtClean="0">
              <a:solidFill>
                <a:srgbClr val="C00000"/>
              </a:solidFill>
            </a:endParaRPr>
          </a:p>
          <a:p>
            <a:pPr algn="just" fontAlgn="base">
              <a:buFont typeface="Wingdings" panose="05000000000000000000" pitchFamily="2" charset="2"/>
              <a:buChar char="v"/>
            </a:pPr>
            <a:r>
              <a:rPr lang="tr-TR" sz="1800" b="1" dirty="0" smtClean="0">
                <a:solidFill>
                  <a:srgbClr val="C00000"/>
                </a:solidFill>
              </a:rPr>
              <a:t>Betimleme nerelerde </a:t>
            </a:r>
            <a:r>
              <a:rPr lang="tr-TR" sz="1800" b="1" dirty="0">
                <a:solidFill>
                  <a:srgbClr val="C00000"/>
                </a:solidFill>
              </a:rPr>
              <a:t>kullanılır?</a:t>
            </a:r>
          </a:p>
          <a:p>
            <a:pPr algn="just" fontAlgn="base">
              <a:lnSpc>
                <a:spcPct val="150000"/>
              </a:lnSpc>
              <a:buFont typeface="Wingdings" panose="05000000000000000000" pitchFamily="2" charset="2"/>
              <a:buChar char="Ø"/>
            </a:pPr>
            <a:r>
              <a:rPr lang="tr-TR" sz="1800" dirty="0"/>
              <a:t> Özellikle yer betimlemeleri, insan betimlemeleri, duygu ve düşünce betimlemeleri roman ve öykülerde daha çok kullanılır</a:t>
            </a:r>
            <a:r>
              <a:rPr lang="tr-TR" sz="1800" dirty="0" smtClean="0"/>
              <a:t>.</a:t>
            </a:r>
          </a:p>
          <a:p>
            <a:pPr algn="just" fontAlgn="base">
              <a:lnSpc>
                <a:spcPct val="150000"/>
              </a:lnSpc>
              <a:buFont typeface="Wingdings" panose="05000000000000000000" pitchFamily="2" charset="2"/>
              <a:buChar char="Ø"/>
            </a:pPr>
            <a:r>
              <a:rPr lang="tr-TR" sz="1800" dirty="0" smtClean="0"/>
              <a:t> </a:t>
            </a:r>
            <a:r>
              <a:rPr lang="tr-TR" sz="1800" dirty="0"/>
              <a:t>Hemen belirtelim ki, “oturduğunuz sokağı”, ya da “en iyi tanıdığınız bir arkadaşı”, “çok sevdiğiniz bir doğa parçasını” betimleyiniz... gibi verilen sınıf içi ya da sınıf dışı yazılı anlatım çalışmaları dışında bir yazıyı </a:t>
            </a:r>
            <a:r>
              <a:rPr lang="tr-TR" sz="1800" dirty="0" smtClean="0"/>
              <a:t>sadece </a:t>
            </a:r>
            <a:r>
              <a:rPr lang="tr-TR" sz="1800" dirty="0"/>
              <a:t>betimleyici bir anlatımla oluşturmak olanaksızdır. Öteki anlatım biçimleri gibi…</a:t>
            </a:r>
          </a:p>
          <a:p>
            <a:pPr algn="just" fontAlgn="base">
              <a:lnSpc>
                <a:spcPct val="150000"/>
              </a:lnSpc>
              <a:buFont typeface="Wingdings" panose="05000000000000000000" pitchFamily="2" charset="2"/>
              <a:buChar char="Ø"/>
            </a:pPr>
            <a:endParaRPr lang="tr-TR" sz="1800" dirty="0" smtClean="0"/>
          </a:p>
          <a:p>
            <a:pPr algn="just" fontAlgn="base">
              <a:lnSpc>
                <a:spcPct val="150000"/>
              </a:lnSpc>
              <a:buFont typeface="Wingdings" panose="05000000000000000000" pitchFamily="2" charset="2"/>
              <a:buChar char="Ø"/>
            </a:pPr>
            <a:endParaRPr lang="tr-TR" sz="1800" dirty="0"/>
          </a:p>
        </p:txBody>
      </p:sp>
      <p:sp>
        <p:nvSpPr>
          <p:cNvPr id="6" name="Text Placeholder 4"/>
          <p:cNvSpPr txBox="1">
            <a:spLocks noGrp="1"/>
          </p:cNvSpPr>
          <p:nvPr>
            <p:ph type="body" sz="quarter" idx="13"/>
          </p:nvPr>
        </p:nvSpPr>
        <p:spPr>
          <a:xfrm>
            <a:off x="179512" y="121196"/>
            <a:ext cx="3240360" cy="288106"/>
          </a:xfrm>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
        <p:nvSpPr>
          <p:cNvPr id="7" name="Unvan 6"/>
          <p:cNvSpPr>
            <a:spLocks noGrp="1"/>
          </p:cNvSpPr>
          <p:nvPr>
            <p:ph type="title"/>
          </p:nvPr>
        </p:nvSpPr>
        <p:spPr>
          <a:prstGeom prst="rect">
            <a:avLst/>
          </a:prstGeom>
        </p:spPr>
        <p:txBody>
          <a:bodyPr wrap="none">
            <a:spAutoFit/>
          </a:bodyPr>
          <a:lstStyle/>
          <a:p>
            <a:pPr fontAlgn="base"/>
            <a:r>
              <a:rPr lang="tr-TR" sz="2400" b="1" i="1" dirty="0"/>
              <a:t>Betimleme Yaparken Ayrıntıların Seçimi:</a:t>
            </a:r>
          </a:p>
        </p:txBody>
      </p:sp>
    </p:spTree>
    <p:extLst>
      <p:ext uri="{BB962C8B-B14F-4D97-AF65-F5344CB8AC3E}">
        <p14:creationId xmlns:p14="http://schemas.microsoft.com/office/powerpoint/2010/main" val="420356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sz="half" idx="1"/>
          </p:nvPr>
        </p:nvSpPr>
        <p:spPr>
          <a:xfrm>
            <a:off x="1619672" y="1395809"/>
            <a:ext cx="5544616" cy="1831271"/>
          </a:xfrm>
          <a:prstGeom prst="rect">
            <a:avLst/>
          </a:prstGeom>
          <a:solidFill>
            <a:schemeClr val="bg2"/>
          </a:solidFill>
        </p:spPr>
        <p:txBody>
          <a:bodyPr wrap="square">
            <a:spAutoFit/>
          </a:bodyPr>
          <a:lstStyle/>
          <a:p>
            <a:pPr algn="just">
              <a:spcBef>
                <a:spcPts val="0"/>
              </a:spcBef>
              <a:spcAft>
                <a:spcPts val="600"/>
              </a:spcAft>
            </a:pPr>
            <a:r>
              <a:rPr lang="tr-TR" sz="1800" b="1" dirty="0">
                <a:latin typeface="Calibri" panose="020F0502020204030204" pitchFamily="34" charset="0"/>
                <a:ea typeface="Calibri" panose="020F0502020204030204" pitchFamily="34" charset="0"/>
                <a:cs typeface="Times New Roman" panose="02020603050405020304" pitchFamily="18" charset="0"/>
              </a:rPr>
              <a:t>Bu amaçla </a:t>
            </a:r>
            <a:r>
              <a:rPr lang="tr-TR" sz="1800" b="1"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spcBef>
                <a:spcPts val="0"/>
              </a:spcBef>
              <a:buFont typeface="Wingdings" panose="05000000000000000000" pitchFamily="2" charset="2"/>
              <a:buChar char="ü"/>
            </a:pPr>
            <a:r>
              <a:rPr lang="tr-TR" sz="1800" dirty="0" smtClean="0">
                <a:latin typeface="Calibri" panose="020F0502020204030204" pitchFamily="34" charset="0"/>
                <a:ea typeface="Calibri" panose="020F0502020204030204" pitchFamily="34" charset="0"/>
                <a:cs typeface="Times New Roman" panose="02020603050405020304" pitchFamily="18" charset="0"/>
              </a:rPr>
              <a:t>önbilgileri </a:t>
            </a:r>
            <a:r>
              <a:rPr lang="tr-TR" sz="1800" dirty="0">
                <a:latin typeface="Calibri" panose="020F0502020204030204" pitchFamily="34" charset="0"/>
                <a:ea typeface="Calibri" panose="020F0502020204030204" pitchFamily="34" charset="0"/>
                <a:cs typeface="Times New Roman" panose="02020603050405020304" pitchFamily="18" charset="0"/>
              </a:rPr>
              <a:t>kullanma, </a:t>
            </a:r>
          </a:p>
          <a:p>
            <a:pPr marL="285750" indent="-285750" algn="just">
              <a:spcBef>
                <a:spcPts val="0"/>
              </a:spcBef>
              <a:buFont typeface="Wingdings" panose="05000000000000000000" pitchFamily="2" charset="2"/>
              <a:buChar char="ü"/>
            </a:pPr>
            <a:r>
              <a:rPr lang="tr-TR" sz="1800" dirty="0">
                <a:latin typeface="Calibri" panose="020F0502020204030204" pitchFamily="34" charset="0"/>
                <a:ea typeface="Calibri" panose="020F0502020204030204" pitchFamily="34" charset="0"/>
                <a:cs typeface="Times New Roman" panose="02020603050405020304" pitchFamily="18" charset="0"/>
              </a:rPr>
              <a:t>görsellerden yararlanma, </a:t>
            </a:r>
          </a:p>
          <a:p>
            <a:pPr marL="285750" indent="-285750" algn="just">
              <a:spcBef>
                <a:spcPts val="0"/>
              </a:spcBef>
              <a:buFont typeface="Wingdings" panose="05000000000000000000" pitchFamily="2" charset="2"/>
              <a:buChar char="ü"/>
            </a:pPr>
            <a:r>
              <a:rPr lang="tr-TR" sz="1800" dirty="0">
                <a:latin typeface="Calibri" panose="020F0502020204030204" pitchFamily="34" charset="0"/>
                <a:ea typeface="Calibri" panose="020F0502020204030204" pitchFamily="34" charset="0"/>
                <a:cs typeface="Times New Roman" panose="02020603050405020304" pitchFamily="18" charset="0"/>
              </a:rPr>
              <a:t>düşüncelerini mantıksal bütünlük içinde yazma, </a:t>
            </a:r>
          </a:p>
          <a:p>
            <a:pPr marL="285750" indent="-285750" algn="just">
              <a:spcBef>
                <a:spcPts val="0"/>
              </a:spcBef>
              <a:buFont typeface="Wingdings" panose="05000000000000000000" pitchFamily="2" charset="2"/>
              <a:buChar char="ü"/>
            </a:pPr>
            <a:r>
              <a:rPr lang="tr-TR" sz="1800" dirty="0">
                <a:latin typeface="Calibri" panose="020F0502020204030204" pitchFamily="34" charset="0"/>
                <a:ea typeface="Calibri" panose="020F0502020204030204" pitchFamily="34" charset="0"/>
                <a:cs typeface="Times New Roman" panose="02020603050405020304" pitchFamily="18" charset="0"/>
              </a:rPr>
              <a:t>farklı düşünmeye yönlendiren ifadeleri kullanma, </a:t>
            </a:r>
          </a:p>
          <a:p>
            <a:pPr marL="285750" indent="-285750" algn="just">
              <a:spcBef>
                <a:spcPts val="0"/>
              </a:spcBef>
              <a:buFont typeface="Wingdings" panose="05000000000000000000" pitchFamily="2" charset="2"/>
              <a:buChar char="ü"/>
            </a:pPr>
            <a:r>
              <a:rPr lang="tr-TR" sz="1800" dirty="0">
                <a:latin typeface="Calibri" panose="020F0502020204030204" pitchFamily="34" charset="0"/>
                <a:ea typeface="Calibri" panose="020F0502020204030204" pitchFamily="34" charset="0"/>
                <a:cs typeface="Times New Roman" panose="02020603050405020304" pitchFamily="18" charset="0"/>
              </a:rPr>
              <a:t>karşılaştırma yapma, </a:t>
            </a:r>
            <a:endParaRPr lang="tr-TR" sz="18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8" name="Dikdörtgen 7"/>
          <p:cNvSpPr/>
          <p:nvPr/>
        </p:nvSpPr>
        <p:spPr>
          <a:xfrm>
            <a:off x="3059832" y="3463010"/>
            <a:ext cx="5755468" cy="1754326"/>
          </a:xfrm>
          <a:prstGeom prst="rect">
            <a:avLst/>
          </a:prstGeom>
          <a:solidFill>
            <a:schemeClr val="bg2"/>
          </a:solidFill>
        </p:spPr>
        <p:txBody>
          <a:bodyPr wrap="square">
            <a:spAutoFit/>
          </a:bodyPr>
          <a:lstStyle/>
          <a:p>
            <a:pPr>
              <a:buFont typeface="Wingdings" panose="05000000000000000000" pitchFamily="2" charset="2"/>
              <a:buChar char="ü"/>
            </a:pPr>
            <a:r>
              <a:rPr lang="tr-TR" dirty="0"/>
              <a:t>neden-sonuç ilişkisi kurma, </a:t>
            </a:r>
          </a:p>
          <a:p>
            <a:pPr>
              <a:buFont typeface="Wingdings" panose="05000000000000000000" pitchFamily="2" charset="2"/>
              <a:buChar char="ü"/>
            </a:pPr>
            <a:r>
              <a:rPr lang="tr-TR" dirty="0"/>
              <a:t>sınıflama, </a:t>
            </a:r>
          </a:p>
          <a:p>
            <a:pPr>
              <a:buFont typeface="Wingdings" panose="05000000000000000000" pitchFamily="2" charset="2"/>
              <a:buChar char="ü"/>
            </a:pPr>
            <a:r>
              <a:rPr lang="tr-TR" dirty="0"/>
              <a:t>değerlendirme, </a:t>
            </a:r>
          </a:p>
          <a:p>
            <a:pPr>
              <a:buFont typeface="Wingdings" panose="05000000000000000000" pitchFamily="2" charset="2"/>
              <a:buChar char="ü"/>
            </a:pPr>
            <a:r>
              <a:rPr lang="tr-TR" dirty="0"/>
              <a:t>özetleme </a:t>
            </a:r>
            <a:endParaRPr lang="tr-TR" dirty="0" smtClean="0"/>
          </a:p>
          <a:p>
            <a:r>
              <a:rPr lang="tr-TR" dirty="0" smtClean="0"/>
              <a:t>gibi </a:t>
            </a:r>
            <a:r>
              <a:rPr lang="tr-TR" dirty="0"/>
              <a:t>anlamayı ve zihinsel becerileri geliştirici çalışmalara yer verilmelidir. </a:t>
            </a:r>
          </a:p>
        </p:txBody>
      </p:sp>
      <p:sp>
        <p:nvSpPr>
          <p:cNvPr id="9" name="Text Placeholder 4"/>
          <p:cNvSpPr>
            <a:spLocks noGrp="1"/>
          </p:cNvSpPr>
          <p:nvPr>
            <p:ph type="body" sz="quarter" idx="13"/>
          </p:nvPr>
        </p:nvSpPr>
        <p:spPr/>
        <p:txBody>
          <a:bodyPr/>
          <a:lstStyle/>
          <a:p>
            <a:r>
              <a:rPr lang="tr-TR" dirty="0" err="1" smtClean="0"/>
              <a:t>Öyküleyici</a:t>
            </a:r>
            <a:r>
              <a:rPr lang="tr-TR" dirty="0" smtClean="0"/>
              <a:t>, Betimleyici Metin Yazma</a:t>
            </a:r>
            <a:endParaRPr lang="en-US" dirty="0"/>
          </a:p>
        </p:txBody>
      </p:sp>
      <p:sp>
        <p:nvSpPr>
          <p:cNvPr id="7" name="Title 1"/>
          <p:cNvSpPr>
            <a:spLocks noGrp="1"/>
          </p:cNvSpPr>
          <p:nvPr>
            <p:ph type="title"/>
          </p:nvPr>
        </p:nvSpPr>
        <p:spPr>
          <a:xfrm>
            <a:off x="678396" y="743769"/>
            <a:ext cx="7776864" cy="432048"/>
          </a:xfrm>
        </p:spPr>
        <p:txBody>
          <a:bodyPr/>
          <a:lstStyle/>
          <a:p>
            <a:r>
              <a:rPr lang="tr-TR" dirty="0" smtClean="0"/>
              <a:t>Yazma</a:t>
            </a:r>
            <a:endParaRPr lang="en-US" dirty="0"/>
          </a:p>
        </p:txBody>
      </p:sp>
      <p:pic>
        <p:nvPicPr>
          <p:cNvPr id="10" name="Picture 2" descr="Stok Fotoğraf | Yaratıcı yazma kavramı"/>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7" y="3444476"/>
            <a:ext cx="2088232" cy="2102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2280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678396" y="1633364"/>
            <a:ext cx="7998060" cy="1656184"/>
          </a:xfrm>
        </p:spPr>
        <p:txBody>
          <a:bodyPr/>
          <a:lstStyle/>
          <a:p>
            <a:pPr marL="0" indent="0">
              <a:buNone/>
            </a:pPr>
            <a:r>
              <a:rPr lang="tr-TR" sz="1600" b="1" dirty="0" smtClean="0"/>
              <a:t>KAYNAKÇA</a:t>
            </a:r>
          </a:p>
          <a:p>
            <a:pPr marL="228600" indent="-228600">
              <a:buAutoNum type="arabicPeriod"/>
            </a:pPr>
            <a:r>
              <a:rPr lang="tr-TR" sz="1100" u="sng" dirty="0" smtClean="0">
                <a:hlinkClick r:id="rId2"/>
              </a:rPr>
              <a:t>https</a:t>
            </a:r>
            <a:r>
              <a:rPr lang="tr-TR" sz="1100" u="sng" dirty="0">
                <a:hlinkClick r:id="rId2"/>
              </a:rPr>
              <a:t>://</a:t>
            </a:r>
            <a:r>
              <a:rPr lang="tr-TR" sz="1100" u="sng" dirty="0" smtClean="0">
                <a:hlinkClick r:id="rId2"/>
              </a:rPr>
              <a:t>milliedebiyat.com/index.php/dil-bilgisi/onuncusinif/oykuleyici-hikaye-edici-anlatim</a:t>
            </a:r>
            <a:endParaRPr lang="tr-TR" sz="1100" u="sng" dirty="0" smtClean="0"/>
          </a:p>
          <a:p>
            <a:pPr marL="228600" indent="-228600">
              <a:buFont typeface="Arial" pitchFamily="34" charset="0"/>
              <a:buAutoNum type="arabicPeriod"/>
            </a:pPr>
            <a:r>
              <a:rPr lang="tr-TR" sz="1100" dirty="0"/>
              <a:t>Narlı, Mehmet. Romanda Zaman ve Mekan Kavramları (s.94). </a:t>
            </a:r>
            <a:r>
              <a:rPr lang="tr-TR" sz="1100" dirty="0">
                <a:hlinkClick r:id="rId3"/>
              </a:rPr>
              <a:t>http://</a:t>
            </a:r>
            <a:r>
              <a:rPr lang="tr-TR" sz="1100" dirty="0" smtClean="0">
                <a:hlinkClick r:id="rId3"/>
              </a:rPr>
              <a:t>sbe.balikesir.edu.tr/dergi/edergi/c5s7/makale/c5s7m6.pdf</a:t>
            </a:r>
            <a:endParaRPr lang="tr-TR" sz="1100" u="sng" dirty="0"/>
          </a:p>
          <a:p>
            <a:pPr marL="228600" indent="-228600">
              <a:buFont typeface="Arial" pitchFamily="34" charset="0"/>
              <a:buAutoNum type="arabicPeriod"/>
            </a:pPr>
            <a:r>
              <a:rPr lang="tr-TR" sz="1100" dirty="0" smtClean="0"/>
              <a:t>Uzdu</a:t>
            </a:r>
            <a:r>
              <a:rPr lang="tr-TR" sz="1100" dirty="0"/>
              <a:t>, Funda (2008). Betimleyici Metinlerin Dilsel Özellikleri ve Bu Tür Metinler Yoluyla Sözcük Öğretimi. İzmir: Dokuz Eylül Üniversitesi  Eğitim Bilimleri Enstitüsü Yabancı Dil Olarak Türkçe Öğretimi Ana Bilim Dalı Yüksek Lisans Tezi</a:t>
            </a:r>
          </a:p>
          <a:p>
            <a:pPr>
              <a:buAutoNum type="arabicPeriod"/>
            </a:pPr>
            <a:endParaRPr lang="tr-TR" sz="1600" dirty="0"/>
          </a:p>
          <a:p>
            <a:pPr marL="0" indent="0">
              <a:buNone/>
            </a:pPr>
            <a:endParaRPr lang="tr-TR" dirty="0"/>
          </a:p>
        </p:txBody>
      </p:sp>
      <p:sp>
        <p:nvSpPr>
          <p:cNvPr id="6" name="Text Placeholder 4"/>
          <p:cNvSpPr txBox="1">
            <a:spLocks noGrp="1"/>
          </p:cNvSpPr>
          <p:nvPr>
            <p:ph type="body" sz="quarter" idx="13"/>
          </p:nvPr>
        </p:nvSpPr>
        <p:spPr>
          <a:xfrm>
            <a:off x="179512" y="82837"/>
            <a:ext cx="2952328" cy="288106"/>
          </a:xfrm>
          <a:prstGeom prst="rect">
            <a:avLst/>
          </a:prstGeom>
        </p:spPr>
        <p:txBody>
          <a:bodyPr>
            <a:normAutofit/>
          </a:bodyPr>
          <a:lstStyle>
            <a:lvl1pPr marL="0" indent="0" algn="l" defTabSz="914400" rtl="0" eaLnBrk="1" latinLnBrk="0" hangingPunct="1">
              <a:spcBef>
                <a:spcPct val="20000"/>
              </a:spcBef>
              <a:buFont typeface="Arial" pitchFamily="34" charset="0"/>
              <a:buNone/>
              <a:defRPr sz="1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err="1" smtClean="0"/>
              <a:t>Öyküleyici</a:t>
            </a:r>
            <a:r>
              <a:rPr lang="tr-TR" dirty="0" smtClean="0"/>
              <a:t>, Betimleyici Metin Yazma</a:t>
            </a:r>
            <a:endParaRPr lang="en-US" dirty="0"/>
          </a:p>
        </p:txBody>
      </p:sp>
    </p:spTree>
    <p:extLst>
      <p:ext uri="{BB962C8B-B14F-4D97-AF65-F5344CB8AC3E}">
        <p14:creationId xmlns:p14="http://schemas.microsoft.com/office/powerpoint/2010/main" val="2002340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609238" y="1633364"/>
            <a:ext cx="7848872" cy="3744416"/>
          </a:xfrm>
          <a:ln>
            <a:solidFill>
              <a:schemeClr val="bg1">
                <a:lumMod val="50000"/>
              </a:schemeClr>
            </a:solidFill>
          </a:ln>
        </p:spPr>
        <p:style>
          <a:lnRef idx="1">
            <a:schemeClr val="accent5"/>
          </a:lnRef>
          <a:fillRef idx="2">
            <a:schemeClr val="accent5"/>
          </a:fillRef>
          <a:effectRef idx="1">
            <a:schemeClr val="accent5"/>
          </a:effectRef>
          <a:fontRef idx="minor">
            <a:schemeClr val="dk1"/>
          </a:fontRef>
        </p:style>
        <p:txBody>
          <a:bodyPr/>
          <a:lstStyle/>
          <a:p>
            <a:pPr marL="0" indent="0">
              <a:buNone/>
            </a:pPr>
            <a:r>
              <a:rPr lang="tr-TR" sz="2000" b="1" dirty="0" smtClean="0"/>
              <a:t>	Bir </a:t>
            </a:r>
            <a:r>
              <a:rPr lang="tr-TR" sz="2000" b="1" dirty="0"/>
              <a:t>anlatım becerisi olan yazma </a:t>
            </a:r>
            <a:r>
              <a:rPr lang="tr-TR" sz="2000" b="1" dirty="0" smtClean="0"/>
              <a:t>çalışmalarında;</a:t>
            </a:r>
          </a:p>
          <a:p>
            <a:pPr algn="ctr">
              <a:buFont typeface="Wingdings" panose="05000000000000000000" pitchFamily="2" charset="2"/>
              <a:buChar char="Ø"/>
            </a:pPr>
            <a:r>
              <a:rPr lang="tr-TR" sz="2200" dirty="0"/>
              <a:t>Bilgi edinmek için yazma, </a:t>
            </a:r>
          </a:p>
          <a:p>
            <a:pPr algn="ctr">
              <a:buFont typeface="Wingdings" panose="05000000000000000000" pitchFamily="2" charset="2"/>
              <a:buChar char="Ø"/>
            </a:pPr>
            <a:r>
              <a:rPr lang="tr-TR" sz="2200" dirty="0"/>
              <a:t>Sorgulayıcı yazma, </a:t>
            </a:r>
          </a:p>
          <a:p>
            <a:pPr algn="ctr">
              <a:buFont typeface="Wingdings" panose="05000000000000000000" pitchFamily="2" charset="2"/>
              <a:buChar char="Ø"/>
            </a:pPr>
            <a:r>
              <a:rPr lang="tr-TR" sz="2200" dirty="0" err="1"/>
              <a:t>Öyküleyici</a:t>
            </a:r>
            <a:r>
              <a:rPr lang="tr-TR" sz="2200" dirty="0"/>
              <a:t> yazma, </a:t>
            </a:r>
          </a:p>
          <a:p>
            <a:pPr algn="ctr">
              <a:buFont typeface="Wingdings" panose="05000000000000000000" pitchFamily="2" charset="2"/>
              <a:buChar char="Ø"/>
            </a:pPr>
            <a:r>
              <a:rPr lang="tr-TR" sz="2200" dirty="0"/>
              <a:t>Betimleyici yazma, </a:t>
            </a:r>
          </a:p>
          <a:p>
            <a:pPr algn="ctr">
              <a:buFont typeface="Wingdings" panose="05000000000000000000" pitchFamily="2" charset="2"/>
              <a:buChar char="Ø"/>
            </a:pPr>
            <a:r>
              <a:rPr lang="tr-TR" sz="2200" dirty="0" smtClean="0"/>
              <a:t>Tartışmacı </a:t>
            </a:r>
            <a:r>
              <a:rPr lang="tr-TR" sz="2200" dirty="0"/>
              <a:t>ve ikna edici yazma,</a:t>
            </a:r>
          </a:p>
          <a:p>
            <a:pPr algn="ctr">
              <a:buFont typeface="Wingdings" panose="05000000000000000000" pitchFamily="2" charset="2"/>
              <a:buChar char="Ø"/>
            </a:pPr>
            <a:r>
              <a:rPr lang="tr-TR" sz="2200" dirty="0" smtClean="0"/>
              <a:t>Serbest </a:t>
            </a:r>
            <a:r>
              <a:rPr lang="tr-TR" sz="2200" dirty="0"/>
              <a:t>yazma </a:t>
            </a:r>
            <a:endParaRPr lang="tr-TR" sz="2200" dirty="0" smtClean="0"/>
          </a:p>
          <a:p>
            <a:pPr marL="0" indent="0">
              <a:buNone/>
            </a:pPr>
            <a:r>
              <a:rPr lang="tr-TR" sz="2200" dirty="0" smtClean="0"/>
              <a:t>	gibi </a:t>
            </a:r>
            <a:r>
              <a:rPr lang="tr-TR" sz="2200" dirty="0"/>
              <a:t>çeşitli tür, yöntem ve teknikler bulunmaktadır.</a:t>
            </a:r>
          </a:p>
          <a:p>
            <a:pPr marL="0" indent="0">
              <a:buNone/>
            </a:pPr>
            <a:endParaRPr lang="tr-TR" sz="2200" dirty="0"/>
          </a:p>
        </p:txBody>
      </p:sp>
      <p:sp>
        <p:nvSpPr>
          <p:cNvPr id="8" name="Text Placeholder 4"/>
          <p:cNvSpPr>
            <a:spLocks noGrp="1"/>
          </p:cNvSpPr>
          <p:nvPr>
            <p:ph type="body" sz="quarter" idx="13"/>
          </p:nvPr>
        </p:nvSpPr>
        <p:spPr/>
        <p:txBody>
          <a:bodyPr/>
          <a:lstStyle/>
          <a:p>
            <a:r>
              <a:rPr lang="tr-TR" dirty="0" err="1" smtClean="0"/>
              <a:t>Öyküleyici</a:t>
            </a:r>
            <a:r>
              <a:rPr lang="tr-TR" dirty="0" smtClean="0"/>
              <a:t>, Betimleyici Metin Yazma</a:t>
            </a:r>
            <a:endParaRPr lang="en-US" dirty="0"/>
          </a:p>
        </p:txBody>
      </p:sp>
      <p:sp>
        <p:nvSpPr>
          <p:cNvPr id="6" name="Title 1"/>
          <p:cNvSpPr>
            <a:spLocks noGrp="1"/>
          </p:cNvSpPr>
          <p:nvPr>
            <p:ph type="title"/>
          </p:nvPr>
        </p:nvSpPr>
        <p:spPr/>
        <p:txBody>
          <a:bodyPr/>
          <a:lstStyle/>
          <a:p>
            <a:r>
              <a:rPr lang="tr-TR" dirty="0" smtClean="0"/>
              <a:t>Yazma</a:t>
            </a:r>
            <a:endParaRPr lang="en-US" dirty="0"/>
          </a:p>
        </p:txBody>
      </p:sp>
    </p:spTree>
    <p:extLst>
      <p:ext uri="{BB962C8B-B14F-4D97-AF65-F5344CB8AC3E}">
        <p14:creationId xmlns:p14="http://schemas.microsoft.com/office/powerpoint/2010/main" val="2029409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Metin Yazma</a:t>
            </a:r>
            <a:endParaRPr lang="tr-TR" dirty="0"/>
          </a:p>
        </p:txBody>
      </p:sp>
      <p:sp>
        <p:nvSpPr>
          <p:cNvPr id="3" name="Metin Yer Tutucusu 2"/>
          <p:cNvSpPr>
            <a:spLocks noGrp="1"/>
          </p:cNvSpPr>
          <p:nvPr>
            <p:ph type="body" sz="quarter" idx="13"/>
          </p:nvPr>
        </p:nvSpPr>
        <p:spPr/>
        <p:txBody>
          <a:bodyPr/>
          <a:lstStyle/>
          <a:p>
            <a:r>
              <a:rPr lang="tr-TR" dirty="0" err="1"/>
              <a:t>Öyküleyici</a:t>
            </a:r>
            <a:r>
              <a:rPr lang="tr-TR" dirty="0"/>
              <a:t>, </a:t>
            </a:r>
            <a:r>
              <a:rPr lang="tr-TR" dirty="0" smtClean="0"/>
              <a:t>Betimleyici Metin </a:t>
            </a:r>
            <a:r>
              <a:rPr lang="tr-TR" dirty="0"/>
              <a:t>Yazma</a:t>
            </a:r>
            <a:endParaRPr lang="en-US" dirty="0"/>
          </a:p>
          <a:p>
            <a:endParaRPr lang="tr-TR" dirty="0"/>
          </a:p>
        </p:txBody>
      </p:sp>
      <p:sp>
        <p:nvSpPr>
          <p:cNvPr id="6" name="Dikdörtgen 5"/>
          <p:cNvSpPr/>
          <p:nvPr/>
        </p:nvSpPr>
        <p:spPr>
          <a:xfrm>
            <a:off x="1914880" y="2212981"/>
            <a:ext cx="6552728" cy="2749535"/>
          </a:xfrm>
          <a:prstGeom prst="rect">
            <a:avLst/>
          </a:prstGeom>
          <a:solidFill>
            <a:schemeClr val="bg2"/>
          </a:solidFill>
          <a:ln>
            <a:solidFill>
              <a:schemeClr val="bg1">
                <a:lumMod val="50000"/>
              </a:schemeClr>
            </a:solidFill>
          </a:ln>
        </p:spPr>
        <p:txBody>
          <a:bodyPr wrap="square">
            <a:spAutoFit/>
          </a:bodyPr>
          <a:lstStyle/>
          <a:p>
            <a:pPr algn="just">
              <a:lnSpc>
                <a:spcPct val="107000"/>
              </a:lnSpc>
              <a:spcAft>
                <a:spcPts val="800"/>
              </a:spcAft>
            </a:pPr>
            <a:r>
              <a:rPr lang="tr-TR" b="1" dirty="0" smtClean="0">
                <a:latin typeface="Calibri" panose="020F0502020204030204" pitchFamily="34" charset="0"/>
                <a:ea typeface="Calibri" panose="020F0502020204030204" pitchFamily="34" charset="0"/>
                <a:cs typeface="Times New Roman" panose="02020603050405020304" pitchFamily="18" charset="0"/>
              </a:rPr>
              <a:t>	Bu </a:t>
            </a:r>
            <a:r>
              <a:rPr lang="tr-TR" b="1" dirty="0">
                <a:latin typeface="Calibri" panose="020F0502020204030204" pitchFamily="34" charset="0"/>
                <a:ea typeface="Calibri" panose="020F0502020204030204" pitchFamily="34" charset="0"/>
                <a:cs typeface="Times New Roman" panose="02020603050405020304" pitchFamily="18" charset="0"/>
              </a:rPr>
              <a:t>bölümde; </a:t>
            </a:r>
            <a:endParaRPr lang="tr-TR" b="1"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ctr">
              <a:lnSpc>
                <a:spcPct val="107000"/>
              </a:lnSpc>
              <a:spcAft>
                <a:spcPts val="800"/>
              </a:spcAft>
              <a:buFont typeface="Wingdings" panose="05000000000000000000" pitchFamily="2" charset="2"/>
              <a:buChar char="ü"/>
            </a:pPr>
            <a:r>
              <a:rPr lang="tr-TR" dirty="0" err="1" smtClean="0">
                <a:latin typeface="Calibri" panose="020F0502020204030204" pitchFamily="34" charset="0"/>
                <a:ea typeface="Calibri" panose="020F0502020204030204" pitchFamily="34" charset="0"/>
                <a:cs typeface="Times New Roman" panose="02020603050405020304" pitchFamily="18" charset="0"/>
              </a:rPr>
              <a:t>Öyküleyici</a:t>
            </a:r>
            <a:r>
              <a:rPr lang="tr-TR" dirty="0" smtClean="0">
                <a:latin typeface="Calibri" panose="020F0502020204030204" pitchFamily="34" charset="0"/>
                <a:ea typeface="Calibri" panose="020F0502020204030204" pitchFamily="34" charset="0"/>
                <a:cs typeface="Times New Roman" panose="02020603050405020304" pitchFamily="18" charset="0"/>
              </a:rPr>
              <a:t> metin yazma, </a:t>
            </a:r>
          </a:p>
          <a:p>
            <a:pPr marL="285750" indent="-285750" algn="ctr">
              <a:lnSpc>
                <a:spcPct val="107000"/>
              </a:lnSpc>
              <a:spcAft>
                <a:spcPts val="800"/>
              </a:spcAft>
              <a:buFont typeface="Wingdings" panose="05000000000000000000" pitchFamily="2" charset="2"/>
              <a:buChar char="ü"/>
            </a:pPr>
            <a:r>
              <a:rPr lang="tr-TR" dirty="0" smtClean="0">
                <a:latin typeface="Calibri" panose="020F0502020204030204" pitchFamily="34" charset="0"/>
                <a:ea typeface="Calibri" panose="020F0502020204030204" pitchFamily="34" charset="0"/>
                <a:cs typeface="Times New Roman" panose="02020603050405020304" pitchFamily="18" charset="0"/>
              </a:rPr>
              <a:t>Betimleyici metin yazma, </a:t>
            </a:r>
          </a:p>
          <a:p>
            <a:pPr marL="285750" indent="-285750" algn="ctr">
              <a:lnSpc>
                <a:spcPct val="107000"/>
              </a:lnSpc>
              <a:spcAft>
                <a:spcPts val="800"/>
              </a:spcAft>
              <a:buFont typeface="Wingdings" panose="05000000000000000000" pitchFamily="2" charset="2"/>
              <a:buChar char="ü"/>
            </a:pPr>
            <a:r>
              <a:rPr lang="tr-TR" dirty="0" smtClean="0">
                <a:latin typeface="Calibri" panose="020F0502020204030204" pitchFamily="34" charset="0"/>
                <a:ea typeface="Calibri" panose="020F0502020204030204" pitchFamily="34" charset="0"/>
                <a:cs typeface="Times New Roman" panose="02020603050405020304" pitchFamily="18" charset="0"/>
              </a:rPr>
              <a:t>Tartışmacı </a:t>
            </a:r>
            <a:r>
              <a:rPr lang="tr-TR" dirty="0">
                <a:latin typeface="Calibri" panose="020F0502020204030204" pitchFamily="34" charset="0"/>
                <a:ea typeface="Calibri" panose="020F0502020204030204" pitchFamily="34" charset="0"/>
                <a:cs typeface="Times New Roman" panose="02020603050405020304" pitchFamily="18" charset="0"/>
              </a:rPr>
              <a:t>ve ikna edici metin yazma </a:t>
            </a:r>
            <a:endParaRPr lang="tr-TR"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tr-TR" dirty="0" smtClean="0">
                <a:latin typeface="Calibri" panose="020F0502020204030204" pitchFamily="34" charset="0"/>
                <a:ea typeface="Calibri" panose="020F0502020204030204" pitchFamily="34" charset="0"/>
                <a:cs typeface="Times New Roman" panose="02020603050405020304" pitchFamily="18" charset="0"/>
              </a:rPr>
              <a:t>Konularının anlatımı yapılacaktır. </a:t>
            </a:r>
          </a:p>
          <a:p>
            <a:pPr algn="just">
              <a:lnSpc>
                <a:spcPct val="107000"/>
              </a:lnSpc>
              <a:spcAft>
                <a:spcPts val="800"/>
              </a:spcAft>
            </a:pPr>
            <a:r>
              <a:rPr lang="tr-TR" dirty="0" smtClean="0">
                <a:latin typeface="Calibri" panose="020F0502020204030204" pitchFamily="34" charset="0"/>
                <a:ea typeface="Calibri" panose="020F0502020204030204" pitchFamily="34" charset="0"/>
                <a:cs typeface="Times New Roman" panose="02020603050405020304" pitchFamily="18" charset="0"/>
              </a:rPr>
              <a:t>	          Örnekler yoluyla yazma çalışmaları yapılacaktır.</a:t>
            </a:r>
            <a:endParaRPr lang="tr-TR" sz="1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sim 4" descr="Eğitim çizimler ile renkli kitap yığını. - Royalty-free Kitap Vector Art"/>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34197">
            <a:off x="323528" y="1705372"/>
            <a:ext cx="2160240" cy="2736304"/>
          </a:xfrm>
          <a:prstGeom prst="rect">
            <a:avLst/>
          </a:prstGeom>
          <a:noFill/>
          <a:ln>
            <a:noFill/>
          </a:ln>
        </p:spPr>
      </p:pic>
    </p:spTree>
    <p:extLst>
      <p:ext uri="{BB962C8B-B14F-4D97-AF65-F5344CB8AC3E}">
        <p14:creationId xmlns:p14="http://schemas.microsoft.com/office/powerpoint/2010/main" val="999501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000" dirty="0" smtClean="0"/>
              <a:t>1      1. </a:t>
            </a:r>
            <a:r>
              <a:rPr lang="tr-TR" sz="2000" dirty="0" err="1" smtClean="0"/>
              <a:t>Öyküleyici</a:t>
            </a:r>
            <a:r>
              <a:rPr lang="tr-TR" sz="2000" dirty="0" smtClean="0"/>
              <a:t>  Metin Yazma (Hikaye Etme)</a:t>
            </a:r>
            <a:endParaRPr lang="tr-TR" sz="2000" dirty="0"/>
          </a:p>
        </p:txBody>
      </p:sp>
      <p:pic>
        <p:nvPicPr>
          <p:cNvPr id="6" name="Resim 5" descr="Festival kavramı kitap - bir grup küçük insanların büyük bir açık kitap okuma. Vektör çizim, poster ve başlık sayfası - Royalty-free Kitap Vector Art"/>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42397">
            <a:off x="170000" y="982100"/>
            <a:ext cx="2467297" cy="2191352"/>
          </a:xfrm>
          <a:prstGeom prst="rect">
            <a:avLst/>
          </a:prstGeom>
          <a:noFill/>
          <a:ln>
            <a:noFill/>
          </a:ln>
        </p:spPr>
      </p:pic>
      <p:sp>
        <p:nvSpPr>
          <p:cNvPr id="11" name="Dikdörtgen 10"/>
          <p:cNvSpPr/>
          <p:nvPr/>
        </p:nvSpPr>
        <p:spPr>
          <a:xfrm>
            <a:off x="2771801" y="1496977"/>
            <a:ext cx="5724121" cy="1248803"/>
          </a:xfrm>
          <a:prstGeom prst="rect">
            <a:avLst/>
          </a:prstGeom>
          <a:solidFill>
            <a:schemeClr val="bg2"/>
          </a:solidFill>
          <a:ln>
            <a:solidFill>
              <a:schemeClr val="bg1">
                <a:lumMod val="50000"/>
              </a:schemeClr>
            </a:solidFill>
          </a:ln>
        </p:spPr>
        <p:txBody>
          <a:bodyPr wrap="square">
            <a:spAutoFit/>
          </a:bodyPr>
          <a:lstStyle/>
          <a:p>
            <a:pPr marL="285750" indent="-285750">
              <a:lnSpc>
                <a:spcPct val="107000"/>
              </a:lnSpc>
              <a:spcAft>
                <a:spcPts val="800"/>
              </a:spcAft>
              <a:buFont typeface="Wingdings" panose="05000000000000000000" pitchFamily="2" charset="2"/>
              <a:buChar char="Ø"/>
            </a:pPr>
            <a:r>
              <a:rPr lang="tr-TR" sz="1600" dirty="0" smtClean="0"/>
              <a:t>İlgi </a:t>
            </a:r>
            <a:r>
              <a:rPr lang="tr-TR" sz="1600" dirty="0"/>
              <a:t>çekici, merak uyandırıcı bir olayın ya da durumun neden sonuç ilişkisi içinde </a:t>
            </a:r>
            <a:r>
              <a:rPr lang="tr-TR" sz="1600" dirty="0" smtClean="0"/>
              <a:t>tasarlanıp </a:t>
            </a:r>
            <a:r>
              <a:rPr lang="tr-TR" sz="1600" dirty="0"/>
              <a:t>anlatılmasına </a:t>
            </a:r>
            <a:r>
              <a:rPr lang="tr-TR" sz="1600" b="1" i="1" dirty="0"/>
              <a:t>öyküleme </a:t>
            </a:r>
            <a:r>
              <a:rPr lang="tr-TR" sz="1600" dirty="0" smtClean="0"/>
              <a:t>denir.</a:t>
            </a:r>
          </a:p>
          <a:p>
            <a:pPr marL="285750" indent="-285750">
              <a:lnSpc>
                <a:spcPct val="107000"/>
              </a:lnSpc>
              <a:spcAft>
                <a:spcPts val="800"/>
              </a:spcAft>
              <a:buFont typeface="Wingdings" panose="05000000000000000000" pitchFamily="2" charset="2"/>
              <a:buChar char="Ø"/>
            </a:pPr>
            <a:r>
              <a:rPr lang="tr-TR" sz="1600" dirty="0"/>
              <a:t>Öyküleme edebiyatta </a:t>
            </a:r>
            <a:r>
              <a:rPr lang="tr-TR" sz="1600" dirty="0" smtClean="0"/>
              <a:t>çokça </a:t>
            </a:r>
            <a:r>
              <a:rPr lang="tr-TR" sz="1600" dirty="0"/>
              <a:t>kullanılan bir anlatım şeklidir. Tüm hikâyeler, romanlar bu anlatım </a:t>
            </a:r>
            <a:r>
              <a:rPr lang="tr-TR" sz="1600" dirty="0" smtClean="0"/>
              <a:t>tekniğiyle </a:t>
            </a:r>
            <a:r>
              <a:rPr lang="tr-TR" sz="1600" dirty="0"/>
              <a:t>yazılır. </a:t>
            </a:r>
          </a:p>
        </p:txBody>
      </p:sp>
      <p:sp>
        <p:nvSpPr>
          <p:cNvPr id="12" name="Dikdörtgen 11"/>
          <p:cNvSpPr/>
          <p:nvPr/>
        </p:nvSpPr>
        <p:spPr>
          <a:xfrm>
            <a:off x="508206" y="3304695"/>
            <a:ext cx="7987716" cy="1764009"/>
          </a:xfrm>
          <a:prstGeom prst="rect">
            <a:avLst/>
          </a:prstGeom>
          <a:solidFill>
            <a:schemeClr val="bg1">
              <a:lumMod val="85000"/>
            </a:schemeClr>
          </a:solidFill>
          <a:ln>
            <a:solidFill>
              <a:schemeClr val="bg1">
                <a:lumMod val="50000"/>
              </a:schemeClr>
            </a:solidFill>
          </a:ln>
        </p:spPr>
        <p:txBody>
          <a:bodyPr wrap="square">
            <a:spAutoFit/>
          </a:bodyPr>
          <a:lstStyle/>
          <a:p>
            <a:pPr marL="285750" indent="-285750">
              <a:lnSpc>
                <a:spcPct val="107000"/>
              </a:lnSpc>
              <a:spcAft>
                <a:spcPts val="800"/>
              </a:spcAft>
              <a:buFont typeface="Wingdings" panose="05000000000000000000" pitchFamily="2" charset="2"/>
              <a:buChar char="Ø"/>
            </a:pPr>
            <a:r>
              <a:rPr lang="tr-TR" sz="1600" dirty="0" smtClean="0"/>
              <a:t>Öykülemede</a:t>
            </a:r>
            <a:r>
              <a:rPr lang="tr-TR" sz="1600" dirty="0"/>
              <a:t>, eylemler (fiiller) “-</a:t>
            </a:r>
            <a:r>
              <a:rPr lang="tr-TR" sz="1600" dirty="0" err="1"/>
              <a:t>di’li</a:t>
            </a:r>
            <a:r>
              <a:rPr lang="tr-TR" sz="1600" dirty="0"/>
              <a:t>” geçmiş zaman kipinde kullanılır: geldi, </a:t>
            </a:r>
            <a:r>
              <a:rPr lang="tr-TR" sz="1600" dirty="0" smtClean="0"/>
              <a:t>gitti, yaktı, aldı </a:t>
            </a:r>
            <a:r>
              <a:rPr lang="tr-TR" sz="1600" dirty="0"/>
              <a:t>biçimindeki basit </a:t>
            </a:r>
            <a:r>
              <a:rPr lang="tr-TR" sz="1600" dirty="0" smtClean="0"/>
              <a:t>zamanlar veya </a:t>
            </a:r>
            <a:r>
              <a:rPr lang="tr-TR" sz="1600" dirty="0"/>
              <a:t>gitmişti, görüyordu, yapacaktı, </a:t>
            </a:r>
            <a:r>
              <a:rPr lang="tr-TR" sz="1600" dirty="0" smtClean="0"/>
              <a:t>severdi </a:t>
            </a:r>
            <a:r>
              <a:rPr lang="tr-TR" sz="1600" dirty="0"/>
              <a:t>şeklindeki birleşik zaman </a:t>
            </a:r>
            <a:r>
              <a:rPr lang="tr-TR" sz="1600" dirty="0" smtClean="0"/>
              <a:t>hikâyeleri gibi.</a:t>
            </a:r>
            <a:r>
              <a:rPr lang="tr-TR" sz="1600" dirty="0">
                <a:ea typeface="Times New Roman" panose="02020603050405020304" pitchFamily="18" charset="0"/>
                <a:cs typeface="Times New Roman" panose="02020603050405020304" pitchFamily="18" charset="0"/>
              </a:rPr>
              <a:t> </a:t>
            </a:r>
          </a:p>
          <a:p>
            <a:pPr marL="285750" indent="-285750">
              <a:lnSpc>
                <a:spcPct val="107000"/>
              </a:lnSpc>
              <a:spcAft>
                <a:spcPts val="800"/>
              </a:spcAft>
              <a:buFont typeface="Wingdings" panose="05000000000000000000" pitchFamily="2" charset="2"/>
              <a:buChar char="Ø"/>
            </a:pPr>
            <a:r>
              <a:rPr lang="tr-TR" sz="1600" dirty="0" smtClean="0">
                <a:ea typeface="Times New Roman" panose="02020603050405020304" pitchFamily="18" charset="0"/>
                <a:cs typeface="Times New Roman" panose="02020603050405020304" pitchFamily="18" charset="0"/>
              </a:rPr>
              <a:t>Öykülemede “-</a:t>
            </a:r>
            <a:r>
              <a:rPr lang="tr-TR" sz="1600" dirty="0" err="1" smtClean="0">
                <a:ea typeface="Times New Roman" panose="02020603050405020304" pitchFamily="18" charset="0"/>
                <a:cs typeface="Times New Roman" panose="02020603050405020304" pitchFamily="18" charset="0"/>
              </a:rPr>
              <a:t>miş’li</a:t>
            </a:r>
            <a:r>
              <a:rPr lang="tr-TR" sz="1600" dirty="0" smtClean="0">
                <a:ea typeface="Times New Roman" panose="02020603050405020304" pitchFamily="18" charset="0"/>
                <a:cs typeface="Times New Roman" panose="02020603050405020304" pitchFamily="18" charset="0"/>
              </a:rPr>
              <a:t>” geçmiş zaman kipi kullanılmaz. Ancak, bir olay hikâye edilirken, başkasından duyulanların söylenmesi sırasında “-</a:t>
            </a:r>
            <a:r>
              <a:rPr lang="tr-TR" sz="1600" dirty="0" err="1" smtClean="0">
                <a:ea typeface="Times New Roman" panose="02020603050405020304" pitchFamily="18" charset="0"/>
                <a:cs typeface="Times New Roman" panose="02020603050405020304" pitchFamily="18" charset="0"/>
              </a:rPr>
              <a:t>miş’li</a:t>
            </a:r>
            <a:r>
              <a:rPr lang="tr-TR" sz="1600" dirty="0" smtClean="0">
                <a:ea typeface="Times New Roman" panose="02020603050405020304" pitchFamily="18" charset="0"/>
                <a:cs typeface="Times New Roman" panose="02020603050405020304" pitchFamily="18" charset="0"/>
              </a:rPr>
              <a:t>” geçmiş zamana, yani rivayete başvurulabilir.</a:t>
            </a:r>
            <a:endParaRPr lang="tr-TR" sz="1600" dirty="0">
              <a:ea typeface="Calibri" panose="020F0502020204030204" pitchFamily="34" charset="0"/>
              <a:cs typeface="Times New Roman" panose="02020603050405020304" pitchFamily="18" charset="0"/>
            </a:endParaRPr>
          </a:p>
        </p:txBody>
      </p:sp>
      <p:sp>
        <p:nvSpPr>
          <p:cNvPr id="15" name="Metin Yer Tutucusu 2"/>
          <p:cNvSpPr>
            <a:spLocks noGrp="1"/>
          </p:cNvSpPr>
          <p:nvPr>
            <p:ph type="body" sz="quarter" idx="13"/>
          </p:nvPr>
        </p:nvSpPr>
        <p:spPr/>
        <p:txBody>
          <a:bodyPr/>
          <a:lstStyle/>
          <a:p>
            <a:r>
              <a:rPr lang="tr-TR" dirty="0" err="1"/>
              <a:t>Öyküleyici</a:t>
            </a:r>
            <a:r>
              <a:rPr lang="tr-TR" dirty="0"/>
              <a:t>, </a:t>
            </a:r>
            <a:r>
              <a:rPr lang="tr-TR" dirty="0" smtClean="0"/>
              <a:t>Betimleyici Metin </a:t>
            </a:r>
            <a:r>
              <a:rPr lang="tr-TR" dirty="0"/>
              <a:t>Yazma</a:t>
            </a:r>
            <a:endParaRPr lang="en-US" dirty="0"/>
          </a:p>
          <a:p>
            <a:endParaRPr lang="tr-TR" dirty="0"/>
          </a:p>
        </p:txBody>
      </p:sp>
    </p:spTree>
    <p:extLst>
      <p:ext uri="{BB962C8B-B14F-4D97-AF65-F5344CB8AC3E}">
        <p14:creationId xmlns:p14="http://schemas.microsoft.com/office/powerpoint/2010/main" val="36026270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3.1|1.8"/>
</p:tagLst>
</file>

<file path=ppt/tags/tag3.xml><?xml version="1.0" encoding="utf-8"?>
<p:tagLst xmlns:a="http://schemas.openxmlformats.org/drawingml/2006/main" xmlns:r="http://schemas.openxmlformats.org/officeDocument/2006/relationships" xmlns:p="http://schemas.openxmlformats.org/presentationml/2006/main">
  <p:tag name="TIMING" val="|3.1|1.8"/>
</p:tagLst>
</file>

<file path=ppt/tags/tag4.xml><?xml version="1.0" encoding="utf-8"?>
<p:tagLst xmlns:a="http://schemas.openxmlformats.org/drawingml/2006/main" xmlns:r="http://schemas.openxmlformats.org/officeDocument/2006/relationships" xmlns:p="http://schemas.openxmlformats.org/presentationml/2006/main">
  <p:tag name="TIMING" val="|3.1|1.8"/>
</p:tagLst>
</file>

<file path=ppt/theme/theme1.xml><?xml version="1.0" encoding="utf-8"?>
<a:theme xmlns:a="http://schemas.openxmlformats.org/drawingml/2006/main" name="Konu Anlatım Şablonu">
  <a:themeElements>
    <a:clrScheme name="e-Ders Not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Ders Notu">
      <a:majorFont>
        <a:latin typeface="Myriad Pro"/>
        <a:ea typeface=""/>
        <a:cs typeface=""/>
      </a:majorFont>
      <a:minorFont>
        <a:latin typeface="Calibri"/>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1698625" indent="-1698625">
          <a:defRPr b="1" dirty="0">
            <a:solidFill>
              <a:srgbClr val="C00000"/>
            </a:solidFill>
            <a:latin typeface="Arial" pitchFamily="34" charset="0"/>
            <a:cs typeface="Arial" pitchFamily="34" charset="0"/>
          </a:defRPr>
        </a:defPPr>
      </a:lstStyle>
    </a:sp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Konu Anlatım Şablonu.potx</Template>
  <TotalTime>8446</TotalTime>
  <Words>4152</Words>
  <Application>Microsoft Office PowerPoint</Application>
  <PresentationFormat>Ekran Gösterisi (16:10)</PresentationFormat>
  <Paragraphs>432</Paragraphs>
  <Slides>60</Slides>
  <Notes>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60</vt:i4>
      </vt:variant>
    </vt:vector>
  </HeadingPairs>
  <TitlesOfParts>
    <vt:vector size="67" baseType="lpstr">
      <vt:lpstr>Algerian</vt:lpstr>
      <vt:lpstr>Arial</vt:lpstr>
      <vt:lpstr>Calibri</vt:lpstr>
      <vt:lpstr>Myriad Pro</vt:lpstr>
      <vt:lpstr>Times New Roman</vt:lpstr>
      <vt:lpstr>Wingdings</vt:lpstr>
      <vt:lpstr>Konu Anlatım Şablonu</vt:lpstr>
      <vt:lpstr>TÜRK DİLİ– I  ÖYKÜLEYİCİ, BETİMLEYİCİ  METİN YAZMA ÇALIŞMALARI </vt:lpstr>
      <vt:lpstr>PowerPoint Sunusu</vt:lpstr>
      <vt:lpstr>Yazma </vt:lpstr>
      <vt:lpstr>Yazma</vt:lpstr>
      <vt:lpstr>Yazma</vt:lpstr>
      <vt:lpstr>Yazma</vt:lpstr>
      <vt:lpstr>Yazma</vt:lpstr>
      <vt:lpstr>Metin Yazma</vt:lpstr>
      <vt:lpstr>1      1. Öyküleyici  Metin Yazma (Hikaye Etme)</vt:lpstr>
      <vt:lpstr>PowerPoint Sunusu</vt:lpstr>
      <vt:lpstr>Öyküleyici Metin Yazma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Öyküleme Örüntüsü </vt:lpstr>
      <vt:lpstr>PowerPoint Sunusu</vt:lpstr>
      <vt:lpstr>PowerPoint Sunusu</vt:lpstr>
      <vt:lpstr>PowerPoint Sunusu</vt:lpstr>
      <vt:lpstr>PowerPoint Sunusu</vt:lpstr>
      <vt:lpstr>PowerPoint Sunusu</vt:lpstr>
      <vt:lpstr>PowerPoint Sunusu</vt:lpstr>
      <vt:lpstr>PowerPoint Sunusu</vt:lpstr>
      <vt:lpstr>Anlatıcı </vt:lpstr>
      <vt:lpstr>PowerPoint Sunusu</vt:lpstr>
      <vt:lpstr>Betimleyici metin yazma</vt:lpstr>
      <vt:lpstr>Betimleme yaparken dikkat edilecek ayrıntılar:</vt:lpstr>
      <vt:lpstr>Betimleme yaparken dikkat edilecek ayrıntılar:</vt:lpstr>
      <vt:lpstr>Betimleme ve Duyularımız </vt:lpstr>
      <vt:lpstr>Betimleme ve Duyularımız </vt:lpstr>
      <vt:lpstr>Betimleme ve Duyularımız </vt:lpstr>
      <vt:lpstr>Betimleme ve Duyularımız </vt:lpstr>
      <vt:lpstr>Betimleme ve Duyularımız </vt:lpstr>
      <vt:lpstr>Betimleme ve Duyularımız </vt:lpstr>
      <vt:lpstr>Betimleme Yöntemleri</vt:lpstr>
      <vt:lpstr>PowerPoint Sunusu</vt:lpstr>
      <vt:lpstr>PowerPoint Sunusu</vt:lpstr>
      <vt:lpstr>PowerPoint Sunusu</vt:lpstr>
      <vt:lpstr>Betimleme Yaparken Ayrıntıların Seçimi:</vt:lpstr>
      <vt:lpstr>Betimleme Yaparken Ayrıntıların Seçimi:</vt:lpstr>
      <vt:lpstr>Betimleme Yaparken Ayrıntıların Seçimi:</vt:lpstr>
      <vt:lpstr>Betimleme Yaparken Ayrıntıların Seçimi:</vt:lpstr>
      <vt:lpstr>Betimleme Yaparken Ayrıntıların Seçimi:</vt:lpstr>
      <vt:lpstr>Betimleme Yaparken Ayrıntıların Seçimi:</vt:lpstr>
      <vt:lpstr>Betimleme Yaparken Ayrıntıların Seçimi:</vt:lpstr>
      <vt:lpstr>Betimleme Yaparken Ayrıntıların Seçimi:</vt:lpstr>
      <vt:lpstr>Betimleme Yaparken Ayrıntıların Seçimi:</vt:lpstr>
      <vt:lpstr>Betimleme Yaparken Ayrıntıların Seçimi:</vt:lpstr>
      <vt:lpstr>Betimleme Yaparken Ayrıntıların Seçimi:</vt:lpstr>
      <vt:lpstr>Betimleme Yaparken Ayrıntıların Seçimi:</vt:lpstr>
      <vt:lpstr>PowerPoint Sunusu</vt:lpstr>
      <vt:lpstr>PowerPoint Sunusu</vt:lpstr>
      <vt:lpstr>Betimleme Yaparken Ayrıntıların Seçimi:</vt:lpstr>
      <vt:lpstr>Betimleme Yaparken Ayrıntıların Seçimi:</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İlker Kayabaş</dc:creator>
  <cp:lastModifiedBy>Kevser CANDEMİR</cp:lastModifiedBy>
  <cp:revision>506</cp:revision>
  <dcterms:created xsi:type="dcterms:W3CDTF">2013-01-06T08:42:28Z</dcterms:created>
  <dcterms:modified xsi:type="dcterms:W3CDTF">2020-10-13T19:05:04Z</dcterms:modified>
</cp:coreProperties>
</file>