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93" r:id="rId2"/>
    <p:sldId id="294" r:id="rId3"/>
    <p:sldId id="295" r:id="rId4"/>
    <p:sldId id="296" r:id="rId5"/>
    <p:sldId id="297" r:id="rId6"/>
    <p:sldId id="298" r:id="rId7"/>
    <p:sldId id="326" r:id="rId8"/>
    <p:sldId id="299" r:id="rId9"/>
    <p:sldId id="300" r:id="rId10"/>
    <p:sldId id="327" r:id="rId11"/>
    <p:sldId id="301" r:id="rId12"/>
    <p:sldId id="302" r:id="rId13"/>
    <p:sldId id="328" r:id="rId14"/>
    <p:sldId id="303" r:id="rId15"/>
    <p:sldId id="304" r:id="rId16"/>
    <p:sldId id="329" r:id="rId17"/>
    <p:sldId id="305" r:id="rId18"/>
    <p:sldId id="306" r:id="rId19"/>
    <p:sldId id="307" r:id="rId20"/>
    <p:sldId id="308" r:id="rId21"/>
    <p:sldId id="309" r:id="rId22"/>
    <p:sldId id="310" r:id="rId23"/>
    <p:sldId id="311" r:id="rId24"/>
    <p:sldId id="312" r:id="rId25"/>
    <p:sldId id="313" r:id="rId26"/>
    <p:sldId id="314" r:id="rId27"/>
    <p:sldId id="315" r:id="rId28"/>
    <p:sldId id="316" r:id="rId29"/>
    <p:sldId id="330" r:id="rId30"/>
    <p:sldId id="331" r:id="rId31"/>
    <p:sldId id="332" r:id="rId32"/>
    <p:sldId id="333" r:id="rId33"/>
    <p:sldId id="334" r:id="rId34"/>
    <p:sldId id="335" r:id="rId35"/>
    <p:sldId id="336" r:id="rId36"/>
    <p:sldId id="337" r:id="rId37"/>
    <p:sldId id="338" r:id="rId38"/>
    <p:sldId id="339" r:id="rId39"/>
    <p:sldId id="340" r:id="rId40"/>
    <p:sldId id="341" r:id="rId41"/>
    <p:sldId id="342" r:id="rId42"/>
    <p:sldId id="343" r:id="rId43"/>
    <p:sldId id="344" r:id="rId44"/>
    <p:sldId id="345" r:id="rId45"/>
    <p:sldId id="346" r:id="rId46"/>
    <p:sldId id="347" r:id="rId47"/>
    <p:sldId id="348" r:id="rId48"/>
    <p:sldId id="349" r:id="rId49"/>
    <p:sldId id="350" r:id="rId50"/>
    <p:sldId id="351" r:id="rId51"/>
    <p:sldId id="352" r:id="rId52"/>
    <p:sldId id="353" r:id="rId53"/>
    <p:sldId id="354" r:id="rId5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946" y="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742E5642-5C52-48C5-9A7B-4CFE4D5534FC}" type="datetimeFigureOut">
              <a:rPr lang="tr-TR" smtClean="0"/>
              <a:pPr/>
              <a:t>13.10.2020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4E184E83-F504-49EB-82A3-761154F34ACB}"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742E5642-5C52-48C5-9A7B-4CFE4D5534FC}"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184E83-F504-49EB-82A3-761154F34AC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742E5642-5C52-48C5-9A7B-4CFE4D5534FC}"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184E83-F504-49EB-82A3-761154F34AC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742E5642-5C52-48C5-9A7B-4CFE4D5534FC}"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184E83-F504-49EB-82A3-761154F34AC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742E5642-5C52-48C5-9A7B-4CFE4D5534FC}"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184E83-F504-49EB-82A3-761154F34ACB}"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742E5642-5C52-48C5-9A7B-4CFE4D5534FC}"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E184E83-F504-49EB-82A3-761154F34AC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742E5642-5C52-48C5-9A7B-4CFE4D5534FC}" type="datetimeFigureOut">
              <a:rPr lang="tr-TR" smtClean="0"/>
              <a:pPr/>
              <a:t>13.10.2020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E184E83-F504-49EB-82A3-761154F34AC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742E5642-5C52-48C5-9A7B-4CFE4D5534FC}" type="datetimeFigureOut">
              <a:rPr lang="tr-TR" smtClean="0"/>
              <a:pPr/>
              <a:t>13.10.2020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E184E83-F504-49EB-82A3-761154F34AC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42E5642-5C52-48C5-9A7B-4CFE4D5534FC}" type="datetimeFigureOut">
              <a:rPr lang="tr-TR" smtClean="0"/>
              <a:pPr/>
              <a:t>13.10.2020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E184E83-F504-49EB-82A3-761154F34AC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742E5642-5C52-48C5-9A7B-4CFE4D5534FC}"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E184E83-F504-49EB-82A3-761154F34AC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742E5642-5C52-48C5-9A7B-4CFE4D5534FC}"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4E184E83-F504-49EB-82A3-761154F34ACB}"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alpha val="41000"/>
              </a:srgbClr>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42E5642-5C52-48C5-9A7B-4CFE4D5534FC}" type="datetimeFigureOut">
              <a:rPr lang="tr-TR" smtClean="0"/>
              <a:pPr/>
              <a:t>13.10.2020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E184E83-F504-49EB-82A3-761154F34ACB}"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857232"/>
            <a:ext cx="8229600" cy="1143000"/>
          </a:xfrm>
        </p:spPr>
        <p:txBody>
          <a:bodyPr>
            <a:noAutofit/>
          </a:bodyPr>
          <a:lstStyle/>
          <a:p>
            <a:pPr algn="ctr"/>
            <a:r>
              <a:rPr lang="tr-TR" b="1" dirty="0"/>
              <a:t>METİN NEDİR? </a:t>
            </a:r>
            <a:r>
              <a:rPr lang="tr-TR" dirty="0"/>
              <a:t/>
            </a:r>
            <a:br>
              <a:rPr lang="tr-TR" dirty="0"/>
            </a:br>
            <a:endParaRPr lang="tr-TR" dirty="0"/>
          </a:p>
        </p:txBody>
      </p:sp>
      <p:sp>
        <p:nvSpPr>
          <p:cNvPr id="3" name="2 İçerik Yer Tutucusu"/>
          <p:cNvSpPr>
            <a:spLocks noGrp="1"/>
          </p:cNvSpPr>
          <p:nvPr>
            <p:ph idx="1"/>
          </p:nvPr>
        </p:nvSpPr>
        <p:spPr>
          <a:xfrm>
            <a:off x="-119268" y="1494382"/>
            <a:ext cx="9144000" cy="785818"/>
          </a:xfrm>
        </p:spPr>
        <p:txBody>
          <a:bodyPr>
            <a:noAutofit/>
          </a:bodyPr>
          <a:lstStyle/>
          <a:p>
            <a:pPr algn="just">
              <a:lnSpc>
                <a:spcPct val="150000"/>
              </a:lnSpc>
              <a:spcAft>
                <a:spcPts val="0"/>
              </a:spcAft>
              <a:buNone/>
            </a:pPr>
            <a:r>
              <a:rPr lang="tr-TR" sz="2800" dirty="0">
                <a:latin typeface="Arial" pitchFamily="34" charset="0"/>
                <a:ea typeface="Calibri"/>
                <a:cs typeface="Arial" pitchFamily="34" charset="0"/>
              </a:rPr>
              <a:t>	Metin; bir olayın, bir düşüncenin, bir duygunun yazılı biçimde anlatılmış halidir. Yani metin, öncelikle yazı demektir. “Okumaya konu olan, basılı ve yazılı, anlam ve anlatım bütünlüğü bulunan her şey geniş anlamda bir metindir. Bir şiirden bir romana, bir cümleden bir paragrafa değin basılı ve yazılı dil ürünlerinin tümünü metin terimiyle adlandırabiliriz.” </a:t>
            </a:r>
          </a:p>
          <a:p>
            <a:endParaRPr lang="tr-TR"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2764" y="714356"/>
            <a:ext cx="9144000" cy="5286412"/>
          </a:xfrm>
        </p:spPr>
        <p:txBody>
          <a:bodyPr>
            <a:normAutofit lnSpcReduction="10000"/>
          </a:bodyPr>
          <a:lstStyle/>
          <a:p>
            <a:pPr algn="just">
              <a:lnSpc>
                <a:spcPct val="150000"/>
              </a:lnSpc>
              <a:buNone/>
            </a:pPr>
            <a:r>
              <a:rPr lang="tr-TR" sz="2800" dirty="0">
                <a:solidFill>
                  <a:prstClr val="black"/>
                </a:solidFill>
                <a:latin typeface="Arial" pitchFamily="34" charset="0"/>
                <a:ea typeface="Calibri"/>
                <a:cs typeface="Arial" pitchFamily="34" charset="0"/>
              </a:rPr>
              <a:t>	Metin yapısı; sözcük ve cümlelerin oluşturduğu eklemelerle, ilişkilerle oluşur. Bu ilişkiler ise, yerine göre gönderimlerle sağlanır.</a:t>
            </a:r>
          </a:p>
          <a:p>
            <a:pPr algn="just">
              <a:lnSpc>
                <a:spcPct val="150000"/>
              </a:lnSpc>
              <a:buNone/>
            </a:pPr>
            <a:r>
              <a:rPr lang="tr-TR" sz="2800" dirty="0">
                <a:solidFill>
                  <a:prstClr val="black"/>
                </a:solidFill>
                <a:latin typeface="Arial" pitchFamily="34" charset="0"/>
                <a:cs typeface="Arial" pitchFamily="34" charset="0"/>
              </a:rPr>
              <a:t>	</a:t>
            </a:r>
            <a:r>
              <a:rPr lang="tr-TR" sz="2800" dirty="0">
                <a:solidFill>
                  <a:prstClr val="black"/>
                </a:solidFill>
                <a:latin typeface="Arial" pitchFamily="34" charset="0"/>
                <a:ea typeface="Calibri"/>
                <a:cs typeface="Arial" pitchFamily="34" charset="0"/>
              </a:rPr>
              <a:t> Örnek: </a:t>
            </a:r>
            <a:r>
              <a:rPr lang="tr-TR" sz="2800" i="1" dirty="0">
                <a:solidFill>
                  <a:prstClr val="black"/>
                </a:solidFill>
                <a:latin typeface="Arial" pitchFamily="34" charset="0"/>
                <a:ea typeface="Calibri"/>
                <a:cs typeface="Arial" pitchFamily="34" charset="0"/>
              </a:rPr>
              <a:t>“(1) </a:t>
            </a:r>
            <a:r>
              <a:rPr lang="tr-TR" sz="2800" b="1" i="1" dirty="0">
                <a:solidFill>
                  <a:prstClr val="black"/>
                </a:solidFill>
                <a:latin typeface="Arial" pitchFamily="34" charset="0"/>
                <a:ea typeface="Calibri"/>
                <a:cs typeface="Arial" pitchFamily="34" charset="0"/>
              </a:rPr>
              <a:t>Ali</a:t>
            </a:r>
            <a:r>
              <a:rPr lang="tr-TR" sz="2800" i="1" dirty="0">
                <a:solidFill>
                  <a:prstClr val="black"/>
                </a:solidFill>
                <a:latin typeface="Arial" pitchFamily="34" charset="0"/>
                <a:ea typeface="Calibri"/>
                <a:cs typeface="Arial" pitchFamily="34" charset="0"/>
              </a:rPr>
              <a:t>, hafta içi her gün saat 07:00’de uyanır. (2) Saat 08:00’de başlayan okula yetişmek için. (3) Annesi </a:t>
            </a:r>
            <a:r>
              <a:rPr lang="tr-TR" sz="2800" b="1" i="1" dirty="0">
                <a:solidFill>
                  <a:prstClr val="black"/>
                </a:solidFill>
                <a:latin typeface="Arial" pitchFamily="34" charset="0"/>
                <a:ea typeface="Calibri"/>
                <a:cs typeface="Arial" pitchFamily="34" charset="0"/>
              </a:rPr>
              <a:t>onu </a:t>
            </a:r>
            <a:r>
              <a:rPr lang="tr-TR" sz="2800" i="1" dirty="0">
                <a:solidFill>
                  <a:prstClr val="black"/>
                </a:solidFill>
                <a:latin typeface="Arial" pitchFamily="34" charset="0"/>
                <a:ea typeface="Calibri"/>
                <a:cs typeface="Arial" pitchFamily="34" charset="0"/>
              </a:rPr>
              <a:t>okula kahvaltı yapmadan okula göndermemek için erkenden kalkarak kahvaltısını hazırlar.”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908" y="428604"/>
            <a:ext cx="9286908" cy="4824426"/>
          </a:xfrm>
        </p:spPr>
        <p:txBody>
          <a:bodyPr>
            <a:noAutofit/>
          </a:bodyPr>
          <a:lstStyle/>
          <a:p>
            <a:pPr algn="just">
              <a:lnSpc>
                <a:spcPct val="150000"/>
              </a:lnSpc>
              <a:spcAft>
                <a:spcPts val="0"/>
              </a:spcAft>
              <a:buNone/>
            </a:pPr>
            <a:r>
              <a:rPr lang="tr-TR" sz="2800" dirty="0">
                <a:latin typeface="Arial" pitchFamily="34" charset="0"/>
                <a:ea typeface="Calibri"/>
                <a:cs typeface="Arial" pitchFamily="34" charset="0"/>
              </a:rPr>
              <a:t>	</a:t>
            </a:r>
          </a:p>
          <a:p>
            <a:pPr algn="just">
              <a:lnSpc>
                <a:spcPct val="150000"/>
              </a:lnSpc>
              <a:spcAft>
                <a:spcPts val="0"/>
              </a:spcAft>
              <a:buNone/>
            </a:pPr>
            <a:r>
              <a:rPr lang="tr-TR" sz="2800" dirty="0">
                <a:latin typeface="Arial" pitchFamily="34" charset="0"/>
                <a:ea typeface="Calibri"/>
                <a:cs typeface="Arial" pitchFamily="34" charset="0"/>
              </a:rPr>
              <a:t>	1.ve 2. cümle arasında sebep sonuç ilişkisi (okula yetişmek için saat 07:00 de kalkması) ve öznesi (Ali öznesinin söylenmemesi) </a:t>
            </a:r>
            <a:r>
              <a:rPr lang="tr-TR" sz="2800" dirty="0" err="1">
                <a:latin typeface="Arial" pitchFamily="34" charset="0"/>
                <a:ea typeface="Calibri"/>
                <a:cs typeface="Arial" pitchFamily="34" charset="0"/>
              </a:rPr>
              <a:t>eksiltili</a:t>
            </a:r>
            <a:r>
              <a:rPr lang="tr-TR" sz="2800" dirty="0">
                <a:latin typeface="Arial" pitchFamily="34" charset="0"/>
                <a:ea typeface="Calibri"/>
                <a:cs typeface="Arial" pitchFamily="34" charset="0"/>
              </a:rPr>
              <a:t> yapı vardır. </a:t>
            </a:r>
          </a:p>
          <a:p>
            <a:pPr algn="just">
              <a:lnSpc>
                <a:spcPct val="150000"/>
              </a:lnSpc>
              <a:spcAft>
                <a:spcPts val="0"/>
              </a:spcAft>
              <a:buNone/>
            </a:pPr>
            <a:r>
              <a:rPr lang="tr-TR" sz="2800" dirty="0">
                <a:latin typeface="Arial" pitchFamily="34" charset="0"/>
                <a:ea typeface="Calibri"/>
                <a:cs typeface="Arial" pitchFamily="34" charset="0"/>
              </a:rPr>
              <a:t>	1.ve 3. cümlede gönderim ilişkisi vardır. Ali ismi yerine </a:t>
            </a:r>
            <a:r>
              <a:rPr lang="tr-TR" sz="2800" b="1" dirty="0">
                <a:latin typeface="Arial" pitchFamily="34" charset="0"/>
                <a:ea typeface="Calibri"/>
                <a:cs typeface="Arial" pitchFamily="34" charset="0"/>
              </a:rPr>
              <a:t>onu </a:t>
            </a:r>
            <a:r>
              <a:rPr lang="tr-TR" sz="2800" dirty="0">
                <a:latin typeface="Arial" pitchFamily="34" charset="0"/>
                <a:ea typeface="Calibri"/>
                <a:cs typeface="Arial" pitchFamily="34" charset="0"/>
              </a:rPr>
              <a:t>zamiri kullanılmıştır. </a:t>
            </a:r>
          </a:p>
          <a:p>
            <a:pPr>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142984"/>
            <a:ext cx="9144000" cy="4824426"/>
          </a:xfrm>
        </p:spPr>
        <p:txBody>
          <a:bodyPr>
            <a:noAutofit/>
          </a:bodyPr>
          <a:lstStyle/>
          <a:p>
            <a:pPr algn="just">
              <a:lnSpc>
                <a:spcPct val="150000"/>
              </a:lnSpc>
              <a:spcAft>
                <a:spcPts val="0"/>
              </a:spcAft>
              <a:buNone/>
            </a:pPr>
            <a:r>
              <a:rPr lang="tr-TR" sz="2800" b="1" dirty="0">
                <a:latin typeface="Arial" pitchFamily="34" charset="0"/>
                <a:ea typeface="Calibri"/>
                <a:cs typeface="Arial" pitchFamily="34" charset="0"/>
              </a:rPr>
              <a:t>	Tutarlılık: </a:t>
            </a:r>
            <a:r>
              <a:rPr lang="tr-TR" sz="2800" dirty="0">
                <a:latin typeface="Arial" pitchFamily="34" charset="0"/>
                <a:ea typeface="Calibri"/>
                <a:cs typeface="Arial" pitchFamily="34" charset="0"/>
              </a:rPr>
              <a:t>Tutarlılık, bir metindeki cümleler arasındaki bağlantıların anlamsal ve mantıksal olarak birbiriyle ve metnin bütünüyle uyumlu olmasıdır. </a:t>
            </a:r>
          </a:p>
          <a:p>
            <a:pPr algn="just">
              <a:lnSpc>
                <a:spcPct val="150000"/>
              </a:lnSpc>
              <a:spcAft>
                <a:spcPts val="0"/>
              </a:spcAft>
              <a:buNone/>
            </a:pPr>
            <a:r>
              <a:rPr lang="tr-TR" sz="2800" dirty="0">
                <a:latin typeface="Arial" pitchFamily="34" charset="0"/>
                <a:ea typeface="Calibri"/>
                <a:cs typeface="Arial" pitchFamily="34" charset="0"/>
              </a:rPr>
              <a:t>	Bir metinde bağdaşıklık unsurlarından daha çok tutarlılık aranmakta ve tutarlı olmayan metinler yetersiz ve eksik bulunmaktadır .</a:t>
            </a:r>
          </a:p>
          <a:p>
            <a:pPr algn="just">
              <a:lnSpc>
                <a:spcPct val="150000"/>
              </a:lnSpc>
              <a:spcAft>
                <a:spcPts val="0"/>
              </a:spcAft>
              <a:buNone/>
            </a:pPr>
            <a:r>
              <a:rPr lang="tr-TR" sz="2800" dirty="0">
                <a:latin typeface="Arial" pitchFamily="34" charset="0"/>
                <a:ea typeface="Calibri"/>
                <a:cs typeface="Arial" pitchFamily="34" charset="0"/>
              </a:rPr>
              <a:t>	</a:t>
            </a:r>
          </a:p>
          <a:p>
            <a:pPr>
              <a:buNone/>
            </a:pPr>
            <a:endParaRPr lang="tr-TR" sz="2800"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9024" y="1021434"/>
            <a:ext cx="9144000" cy="4389120"/>
          </a:xfrm>
        </p:spPr>
        <p:txBody>
          <a:bodyPr/>
          <a:lstStyle/>
          <a:p>
            <a:pPr algn="just">
              <a:lnSpc>
                <a:spcPct val="150000"/>
              </a:lnSpc>
              <a:buNone/>
            </a:pPr>
            <a:r>
              <a:rPr lang="tr-TR" sz="2800" dirty="0">
                <a:solidFill>
                  <a:prstClr val="black"/>
                </a:solidFill>
                <a:latin typeface="Arial" pitchFamily="34" charset="0"/>
                <a:ea typeface="Calibri"/>
                <a:cs typeface="Arial" pitchFamily="34" charset="0"/>
              </a:rPr>
              <a:t>	İyi hazırlanmış bir metinde biçimsel olarak yer alan bağdaşıklık unsurlarının yanında anlamsal tutarlılığın da bulunması gerekir.</a:t>
            </a:r>
            <a:r>
              <a:rPr lang="tr-TR" sz="2800" dirty="0">
                <a:solidFill>
                  <a:srgbClr val="000000"/>
                </a:solidFill>
                <a:latin typeface="Arial" pitchFamily="34" charset="0"/>
                <a:ea typeface="Calibri"/>
                <a:cs typeface="Arial" pitchFamily="34" charset="0"/>
              </a:rPr>
              <a:t> Eğer paragraf tutarlıysa okur bir cümleden diğerine düşüncede eksikliklerin olduğunu hissetmeksizin kolaylıkla hareket eder.</a:t>
            </a:r>
            <a:r>
              <a:rPr lang="tr-TR" sz="2800" dirty="0">
                <a:solidFill>
                  <a:srgbClr val="FF0000"/>
                </a:solidFill>
                <a:latin typeface="Arial" pitchFamily="34" charset="0"/>
                <a:ea typeface="Calibri"/>
                <a:cs typeface="Arial" pitchFamily="34" charset="0"/>
              </a:rPr>
              <a:t>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5772" y="1071546"/>
            <a:ext cx="9144000" cy="4824426"/>
          </a:xfrm>
        </p:spPr>
        <p:txBody>
          <a:bodyPr>
            <a:normAutofit/>
          </a:bodyPr>
          <a:lstStyle/>
          <a:p>
            <a:pPr algn="just">
              <a:lnSpc>
                <a:spcPct val="150000"/>
              </a:lnSpc>
              <a:spcAft>
                <a:spcPts val="0"/>
              </a:spcAft>
              <a:buNone/>
            </a:pPr>
            <a:r>
              <a:rPr lang="tr-TR" sz="2800" dirty="0">
                <a:solidFill>
                  <a:srgbClr val="000000"/>
                </a:solidFill>
                <a:latin typeface="Arial" pitchFamily="34" charset="0"/>
                <a:ea typeface="Calibri"/>
                <a:cs typeface="Arial" pitchFamily="34" charset="0"/>
              </a:rPr>
              <a:t>	</a:t>
            </a:r>
            <a:r>
              <a:rPr lang="tr-TR" sz="2800" dirty="0">
                <a:latin typeface="Arial" pitchFamily="34" charset="0"/>
                <a:ea typeface="Calibri"/>
                <a:cs typeface="Arial" pitchFamily="34" charset="0"/>
              </a:rPr>
              <a:t>Tutarlılık, “tema, fikir, sonuç veya söylemin özüdür”. Bir metinde tutarlılıktan bahsetmek için cümleler arasında mantıksal bir düzen olması ve yerinde yapılan geçişler aracılığıyla metinde birlik sağlanması gerekir. </a:t>
            </a:r>
          </a:p>
          <a:p>
            <a:pPr algn="just">
              <a:buNone/>
            </a:pPr>
            <a:endParaRPr lang="tr-TR" sz="2800"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14356"/>
            <a:ext cx="9144000" cy="4824426"/>
          </a:xfrm>
        </p:spPr>
        <p:txBody>
          <a:bodyPr>
            <a:noAutofit/>
          </a:bodyPr>
          <a:lstStyle/>
          <a:p>
            <a:pPr algn="just">
              <a:lnSpc>
                <a:spcPct val="150000"/>
              </a:lnSpc>
              <a:buNone/>
            </a:pPr>
            <a:r>
              <a:rPr lang="tr-TR" sz="2800" dirty="0">
                <a:latin typeface="Arial" pitchFamily="34" charset="0"/>
                <a:cs typeface="Arial" pitchFamily="34" charset="0"/>
              </a:rPr>
              <a:t>	Bir metnin tutarlı olabilmesi için gereken unsurları şöyle sıralamak mümkündür: </a:t>
            </a:r>
          </a:p>
          <a:p>
            <a:pPr algn="just">
              <a:lnSpc>
                <a:spcPct val="150000"/>
              </a:lnSpc>
            </a:pPr>
            <a:r>
              <a:rPr lang="tr-TR" sz="2800" i="1" dirty="0">
                <a:latin typeface="Arial" pitchFamily="34" charset="0"/>
                <a:cs typeface="Arial" pitchFamily="34" charset="0"/>
              </a:rPr>
              <a:t>Konunun tanımlanıp sınırlanması ve bu sınırların dışına çıkılmaması, </a:t>
            </a:r>
          </a:p>
          <a:p>
            <a:pPr lvl="0" algn="just">
              <a:lnSpc>
                <a:spcPct val="150000"/>
              </a:lnSpc>
            </a:pPr>
            <a:r>
              <a:rPr lang="tr-TR" sz="2800" i="1" dirty="0">
                <a:solidFill>
                  <a:prstClr val="black"/>
                </a:solidFill>
                <a:latin typeface="Arial" pitchFamily="34" charset="0"/>
                <a:cs typeface="Arial" pitchFamily="34" charset="0"/>
              </a:rPr>
              <a:t>Merkez konuyla yan konuların birbiriyle bağlantılı olması, yarım kalan, havada kalan ayrıntı bulunmaması </a:t>
            </a:r>
            <a:endParaRPr lang="tr-TR" sz="2800" dirty="0">
              <a:solidFill>
                <a:prstClr val="black"/>
              </a:solidFill>
              <a:latin typeface="Arial" pitchFamily="34" charset="0"/>
              <a:cs typeface="Arial" pitchFamily="34" charset="0"/>
            </a:endParaRPr>
          </a:p>
          <a:p>
            <a:pPr algn="just">
              <a:lnSpc>
                <a:spcPct val="150000"/>
              </a:lnSpc>
            </a:pPr>
            <a:endParaRPr lang="tr-TR" sz="2800" dirty="0">
              <a:latin typeface="Arial" pitchFamily="34" charset="0"/>
              <a:cs typeface="Arial" pitchFamily="34" charset="0"/>
            </a:endParaRPr>
          </a:p>
          <a:p>
            <a:pPr algn="just">
              <a:lnSpc>
                <a:spcPct val="150000"/>
              </a:lnSpc>
            </a:pPr>
            <a:endParaRPr lang="tr-TR" sz="2800" dirty="0">
              <a:latin typeface="Arial" pitchFamily="34" charset="0"/>
              <a:cs typeface="Arial" pitchFamily="34" charset="0"/>
            </a:endParaRP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85794"/>
            <a:ext cx="9001156" cy="4389120"/>
          </a:xfrm>
        </p:spPr>
        <p:txBody>
          <a:bodyPr>
            <a:noAutofit/>
          </a:bodyPr>
          <a:lstStyle/>
          <a:p>
            <a:pPr lvl="0">
              <a:lnSpc>
                <a:spcPct val="150000"/>
              </a:lnSpc>
              <a:buClr>
                <a:srgbClr val="0BD0D9"/>
              </a:buClr>
            </a:pPr>
            <a:r>
              <a:rPr lang="tr-TR" sz="2800" dirty="0">
                <a:solidFill>
                  <a:prstClr val="black"/>
                </a:solidFill>
                <a:latin typeface="Arial" pitchFamily="34" charset="0"/>
                <a:cs typeface="Arial" pitchFamily="34" charset="0"/>
              </a:rPr>
              <a:t>Metinde çelişki bulunmaması; </a:t>
            </a:r>
          </a:p>
          <a:p>
            <a:pPr>
              <a:lnSpc>
                <a:spcPct val="150000"/>
              </a:lnSpc>
            </a:pPr>
            <a:r>
              <a:rPr lang="tr-TR" sz="2800" i="1" dirty="0">
                <a:solidFill>
                  <a:prstClr val="black"/>
                </a:solidFill>
                <a:latin typeface="Arial" pitchFamily="34" charset="0"/>
                <a:cs typeface="Arial" pitchFamily="34" charset="0"/>
              </a:rPr>
              <a:t>Tekrardan kaçınma; </a:t>
            </a:r>
          </a:p>
          <a:p>
            <a:pPr>
              <a:lnSpc>
                <a:spcPct val="150000"/>
              </a:lnSpc>
            </a:pPr>
            <a:r>
              <a:rPr lang="tr-TR" sz="2800" dirty="0">
                <a:latin typeface="Arial" pitchFamily="34" charset="0"/>
                <a:cs typeface="Arial" pitchFamily="34" charset="0"/>
              </a:rPr>
              <a:t>Bağlamı ya da durumu belirleyerek okuru yönlendirme; </a:t>
            </a:r>
          </a:p>
          <a:p>
            <a:pPr>
              <a:lnSpc>
                <a:spcPct val="150000"/>
              </a:lnSpc>
            </a:pPr>
            <a:r>
              <a:rPr lang="tr-TR" sz="2800" i="1" dirty="0">
                <a:latin typeface="Arial" pitchFamily="34" charset="0"/>
                <a:cs typeface="Arial" pitchFamily="34" charset="0"/>
              </a:rPr>
              <a:t>Ayrıntıları (örnekleri) plana göre düzenleme; </a:t>
            </a:r>
            <a:endParaRPr lang="tr-TR" sz="2800" dirty="0">
              <a:latin typeface="Arial" pitchFamily="34" charset="0"/>
              <a:cs typeface="Arial" pitchFamily="34" charset="0"/>
            </a:endParaRPr>
          </a:p>
          <a:p>
            <a:pPr>
              <a:lnSpc>
                <a:spcPct val="150000"/>
              </a:lnSpc>
            </a:pPr>
            <a:r>
              <a:rPr lang="tr-TR" sz="2800" dirty="0">
                <a:latin typeface="Arial" pitchFamily="34" charset="0"/>
                <a:cs typeface="Arial" pitchFamily="34" charset="0"/>
              </a:rPr>
              <a:t>Bağdaşıklık ilişkilerini kurma; </a:t>
            </a:r>
          </a:p>
          <a:p>
            <a:pPr lvl="0">
              <a:lnSpc>
                <a:spcPct val="150000"/>
              </a:lnSpc>
              <a:buClr>
                <a:srgbClr val="0BD0D9"/>
              </a:buClr>
            </a:pPr>
            <a:endParaRPr lang="tr-TR" sz="2800" dirty="0">
              <a:solidFill>
                <a:prstClr val="black"/>
              </a:solidFill>
              <a:latin typeface="Arial" pitchFamily="34" charset="0"/>
              <a:cs typeface="Arial" pitchFamily="34" charset="0"/>
            </a:endParaRPr>
          </a:p>
          <a:p>
            <a:pPr>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500174"/>
            <a:ext cx="9144000" cy="4824426"/>
          </a:xfrm>
        </p:spPr>
        <p:txBody>
          <a:bodyPr>
            <a:normAutofit/>
          </a:bodyPr>
          <a:lstStyle/>
          <a:p>
            <a:pPr lvl="0">
              <a:lnSpc>
                <a:spcPct val="150000"/>
              </a:lnSpc>
            </a:pPr>
            <a:r>
              <a:rPr lang="tr-TR" sz="2800" i="1" dirty="0">
                <a:latin typeface="Arial" pitchFamily="34" charset="0"/>
                <a:cs typeface="Arial" pitchFamily="34" charset="0"/>
              </a:rPr>
              <a:t>Bütünlüğün korunması; </a:t>
            </a:r>
          </a:p>
          <a:p>
            <a:pPr lvl="0">
              <a:lnSpc>
                <a:spcPct val="150000"/>
              </a:lnSpc>
            </a:pPr>
            <a:r>
              <a:rPr lang="tr-TR" sz="2800" dirty="0">
                <a:solidFill>
                  <a:prstClr val="black"/>
                </a:solidFill>
                <a:latin typeface="Arial" pitchFamily="34" charset="0"/>
                <a:cs typeface="Arial" pitchFamily="34" charset="0"/>
              </a:rPr>
              <a:t>Süreklilik, </a:t>
            </a:r>
            <a:endParaRPr lang="tr-TR" sz="2800" dirty="0">
              <a:latin typeface="Arial" pitchFamily="34" charset="0"/>
              <a:cs typeface="Arial" pitchFamily="34" charset="0"/>
            </a:endParaRPr>
          </a:p>
          <a:p>
            <a:pPr>
              <a:lnSpc>
                <a:spcPct val="150000"/>
              </a:lnSpc>
            </a:pPr>
            <a:r>
              <a:rPr lang="tr-TR" sz="2800" dirty="0">
                <a:latin typeface="Arial" pitchFamily="34" charset="0"/>
                <a:cs typeface="Arial" pitchFamily="34" charset="0"/>
              </a:rPr>
              <a:t>Sonuç bölümüyle bitirme; </a:t>
            </a:r>
          </a:p>
          <a:p>
            <a:pPr>
              <a:lnSpc>
                <a:spcPct val="150000"/>
              </a:lnSpc>
            </a:pPr>
            <a:r>
              <a:rPr lang="tr-TR" sz="2800" i="1" dirty="0">
                <a:latin typeface="Arial" pitchFamily="34" charset="0"/>
                <a:cs typeface="Arial" pitchFamily="34" charset="0"/>
              </a:rPr>
              <a:t>Dil bilgisel ve yazım-noktalama yanlışı yapmama, </a:t>
            </a:r>
            <a:endParaRPr lang="tr-TR" sz="2800" dirty="0">
              <a:latin typeface="Arial" pitchFamily="34" charset="0"/>
              <a:cs typeface="Arial" pitchFamily="34" charset="0"/>
            </a:endParaRPr>
          </a:p>
          <a:p>
            <a:pPr>
              <a:lnSpc>
                <a:spcPct val="150000"/>
              </a:lnSpc>
            </a:pPr>
            <a:r>
              <a:rPr lang="tr-TR" sz="2800" i="1" dirty="0">
                <a:latin typeface="Arial" pitchFamily="34" charset="0"/>
                <a:cs typeface="Arial" pitchFamily="34" charset="0"/>
              </a:rPr>
              <a:t>Üslup uyumu.</a:t>
            </a:r>
            <a:endParaRPr lang="tr-TR" sz="2800"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5836" y="928670"/>
            <a:ext cx="9144064" cy="4824426"/>
          </a:xfrm>
        </p:spPr>
        <p:txBody>
          <a:bodyPr>
            <a:noAutofit/>
          </a:bodyPr>
          <a:lstStyle/>
          <a:p>
            <a:pPr algn="just">
              <a:lnSpc>
                <a:spcPct val="150000"/>
              </a:lnSpc>
              <a:spcAft>
                <a:spcPts val="0"/>
              </a:spcAft>
              <a:buNone/>
            </a:pPr>
            <a:r>
              <a:rPr lang="tr-TR" sz="2800" b="1" dirty="0">
                <a:latin typeface="Arial" pitchFamily="34" charset="0"/>
                <a:ea typeface="Calibri"/>
                <a:cs typeface="Arial" pitchFamily="34" charset="0"/>
              </a:rPr>
              <a:t>	Örnek Çalışma: </a:t>
            </a:r>
            <a:endParaRPr lang="tr-TR" sz="2800" dirty="0">
              <a:latin typeface="Arial" pitchFamily="34" charset="0"/>
              <a:ea typeface="Calibri"/>
              <a:cs typeface="Arial" pitchFamily="34" charset="0"/>
            </a:endParaRPr>
          </a:p>
          <a:p>
            <a:pPr algn="just">
              <a:lnSpc>
                <a:spcPct val="150000"/>
              </a:lnSpc>
              <a:buNone/>
            </a:pPr>
            <a:r>
              <a:rPr lang="tr-TR" sz="2800" dirty="0">
                <a:latin typeface="Arial" pitchFamily="34" charset="0"/>
                <a:ea typeface="Calibri"/>
                <a:cs typeface="Arial" pitchFamily="34" charset="0"/>
              </a:rPr>
              <a:t>	(1)Ahmet Rasim’in alıntılanan ifadelerinde dikkati çeken bir diğer özellik, onun Yahya Kemal hakkında kullandığı “</a:t>
            </a:r>
            <a:r>
              <a:rPr lang="tr-TR" sz="2800" b="1" dirty="0">
                <a:latin typeface="Arial" pitchFamily="34" charset="0"/>
                <a:ea typeface="Calibri"/>
                <a:cs typeface="Arial" pitchFamily="34" charset="0"/>
              </a:rPr>
              <a:t>üstat” sıfatıdır</a:t>
            </a:r>
            <a:r>
              <a:rPr lang="tr-TR" sz="2800" dirty="0">
                <a:latin typeface="Arial" pitchFamily="34" charset="0"/>
                <a:ea typeface="Calibri"/>
                <a:cs typeface="Arial" pitchFamily="34" charset="0"/>
              </a:rPr>
              <a:t>. (2) </a:t>
            </a:r>
            <a:r>
              <a:rPr lang="tr-TR" sz="2800" b="1" dirty="0">
                <a:latin typeface="Arial" pitchFamily="34" charset="0"/>
                <a:ea typeface="Calibri"/>
                <a:cs typeface="Arial" pitchFamily="34" charset="0"/>
              </a:rPr>
              <a:t>Aynı sıfat</a:t>
            </a:r>
            <a:r>
              <a:rPr lang="tr-TR" sz="2800" dirty="0">
                <a:latin typeface="Arial" pitchFamily="34" charset="0"/>
                <a:ea typeface="Calibri"/>
                <a:cs typeface="Arial" pitchFamily="34" charset="0"/>
              </a:rPr>
              <a:t>, Faruk Nafiz Çamlıbel gibi birçok şair tarafından da dile getirilmiştir. </a:t>
            </a:r>
            <a:endParaRPr lang="tr-TR" sz="2800" dirty="0">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214422"/>
            <a:ext cx="9144000" cy="4824426"/>
          </a:xfrm>
        </p:spPr>
        <p:txBody>
          <a:bodyPr>
            <a:normAutofit/>
          </a:bodyPr>
          <a:lstStyle/>
          <a:p>
            <a:pPr algn="just">
              <a:lnSpc>
                <a:spcPct val="150000"/>
              </a:lnSpc>
              <a:buNone/>
            </a:pPr>
            <a:r>
              <a:rPr lang="tr-TR" sz="2800" dirty="0">
                <a:latin typeface="Arial" pitchFamily="34" charset="0"/>
                <a:ea typeface="Calibri"/>
                <a:cs typeface="Arial" pitchFamily="34" charset="0"/>
              </a:rPr>
              <a:t>	 (3) Bu durum, diğer örneklerle birlikte düşünüldüğünde, Yahya Kemal’in yaşadığı dönemde edebiyat dünyasında edindiği otoritesi ve birçok şairin ona üstat yakıştırmasında bulunması, Yahya Kemal’e karşı bazı şairlerin olumsuz bakış geliştirmelerine ve Yahya Kemal’i benimseyen kişilere karşı “mürit” yakıştırmasında bulunmalarına yol açmıştır.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500174"/>
            <a:ext cx="9001156" cy="4824426"/>
          </a:xfrm>
        </p:spPr>
        <p:txBody>
          <a:bodyPr>
            <a:normAutofit/>
          </a:bodyPr>
          <a:lstStyle/>
          <a:p>
            <a:pPr algn="just">
              <a:lnSpc>
                <a:spcPct val="150000"/>
              </a:lnSpc>
              <a:spcAft>
                <a:spcPts val="0"/>
              </a:spcAft>
              <a:buNone/>
            </a:pPr>
            <a:r>
              <a:rPr lang="tr-TR" sz="2800" dirty="0">
                <a:solidFill>
                  <a:srgbClr val="FF0000"/>
                </a:solidFill>
                <a:latin typeface="Arial" pitchFamily="34" charset="0"/>
                <a:ea typeface="Calibri"/>
                <a:cs typeface="Arial" pitchFamily="34" charset="0"/>
              </a:rPr>
              <a:t>	</a:t>
            </a:r>
            <a:r>
              <a:rPr lang="tr-TR" sz="2800" dirty="0">
                <a:latin typeface="Arial" pitchFamily="34" charset="0"/>
                <a:ea typeface="Calibri"/>
                <a:cs typeface="Arial" pitchFamily="34" charset="0"/>
              </a:rPr>
              <a:t>Ancak her yazı metin sayılmaz. Bir telefon rehberi, bir yemek listesi metin midir? Bir kompozisyon fikri olmadığı için metin demek aşırı olur. Metin, organik bir bütünlüktür. Metni oluşturan her parça diğerleriyle sıkı bir ilişki içindedir.</a:t>
            </a:r>
          </a:p>
          <a:p>
            <a:pPr algn="just">
              <a:buNone/>
            </a:pPr>
            <a:r>
              <a:rPr lang="tr-TR" sz="2800" dirty="0">
                <a:latin typeface="Arial" pitchFamily="34" charset="0"/>
                <a:ea typeface="Calibri"/>
                <a:cs typeface="Arial" pitchFamily="34" charset="0"/>
              </a:rPr>
              <a:t>	İletişimin gerçekleşme koşulu metin oluşturmaktır</a:t>
            </a:r>
            <a:r>
              <a:rPr lang="tr-TR" sz="2800" dirty="0">
                <a:solidFill>
                  <a:srgbClr val="FF0000"/>
                </a:solidFill>
                <a:latin typeface="Arial" pitchFamily="34" charset="0"/>
                <a:ea typeface="Calibri"/>
                <a:cs typeface="Arial" pitchFamily="34" charset="0"/>
              </a:rPr>
              <a:t>.</a:t>
            </a:r>
            <a:endParaRPr lang="tr-TR" sz="2800"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500174"/>
            <a:ext cx="9001156" cy="4824426"/>
          </a:xfrm>
        </p:spPr>
        <p:txBody>
          <a:bodyPr>
            <a:normAutofit/>
          </a:bodyPr>
          <a:lstStyle/>
          <a:p>
            <a:pPr algn="just">
              <a:lnSpc>
                <a:spcPct val="150000"/>
              </a:lnSpc>
              <a:buNone/>
            </a:pPr>
            <a:r>
              <a:rPr lang="tr-TR" sz="2800" dirty="0">
                <a:latin typeface="Arial" pitchFamily="34" charset="0"/>
                <a:ea typeface="Calibri"/>
                <a:cs typeface="Arial" pitchFamily="34" charset="0"/>
              </a:rPr>
              <a:t>	(4) Hakkı Süha’nın bu kişiler için kullandığı “imanları hiçbir şeyle sarsılmaz müritler” ifadesi, sözü edilen çerçevede anlam kazanır</a:t>
            </a:r>
            <a:r>
              <a:rPr lang="tr-TR" sz="2800" dirty="0">
                <a:solidFill>
                  <a:srgbClr val="FF0000"/>
                </a:solidFill>
                <a:latin typeface="Arial" pitchFamily="34" charset="0"/>
                <a:ea typeface="Calibri"/>
                <a:cs typeface="Arial" pitchFamily="34" charset="0"/>
              </a:rPr>
              <a:t>.</a:t>
            </a:r>
          </a:p>
          <a:p>
            <a:pPr algn="just">
              <a:lnSpc>
                <a:spcPct val="150000"/>
              </a:lnSpc>
              <a:buNone/>
            </a:pPr>
            <a:r>
              <a:rPr lang="tr-TR" sz="2800" dirty="0"/>
              <a:t>	</a:t>
            </a:r>
            <a:r>
              <a:rPr lang="tr-TR" sz="2800" dirty="0">
                <a:latin typeface="Arial" pitchFamily="34" charset="0"/>
                <a:cs typeface="Arial" pitchFamily="34" charset="0"/>
              </a:rPr>
              <a:t>Yukarıdaki metinde ilk cümleden itibaren peş peşe gelen cümlelerin birbirine nasıl bağlandığına dikkat edilecek olursa şunları görürüz: </a:t>
            </a:r>
          </a:p>
          <a:p>
            <a:pPr algn="just">
              <a:lnSpc>
                <a:spcPct val="150000"/>
              </a:lnSpc>
              <a:buNone/>
            </a:pPr>
            <a:endParaRPr lang="tr-T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500174"/>
            <a:ext cx="9001156" cy="4824426"/>
          </a:xfrm>
        </p:spPr>
        <p:txBody>
          <a:bodyPr>
            <a:normAutofit/>
          </a:bodyPr>
          <a:lstStyle/>
          <a:p>
            <a:pPr algn="just">
              <a:lnSpc>
                <a:spcPct val="150000"/>
              </a:lnSpc>
              <a:spcAft>
                <a:spcPts val="0"/>
              </a:spcAft>
              <a:buNone/>
            </a:pPr>
            <a:r>
              <a:rPr lang="tr-TR" sz="2800" dirty="0">
                <a:latin typeface="Arial" pitchFamily="34" charset="0"/>
                <a:ea typeface="Calibri"/>
                <a:cs typeface="Arial" pitchFamily="34" charset="0"/>
              </a:rPr>
              <a:t>	1. Cümleden 2. cümleye geçerken cümle vurgusunda yer alan “üstat sıfatı” ifadesi ikinci cümlede “aynı sıfat” biçiminde tekrarlanmıştır. Üçüncü cümleye geçerken ilk cümlelerle bağlantı </a:t>
            </a:r>
            <a:r>
              <a:rPr lang="tr-TR" sz="2800" b="1" dirty="0">
                <a:latin typeface="Arial" pitchFamily="34" charset="0"/>
                <a:ea typeface="Calibri"/>
                <a:cs typeface="Arial" pitchFamily="34" charset="0"/>
              </a:rPr>
              <a:t>“Bu durum,” </a:t>
            </a:r>
            <a:r>
              <a:rPr lang="tr-TR" sz="2800" dirty="0">
                <a:latin typeface="Arial" pitchFamily="34" charset="0"/>
                <a:ea typeface="Calibri"/>
                <a:cs typeface="Arial" pitchFamily="34" charset="0"/>
              </a:rPr>
              <a:t>sözleriyle kurulmuştur. </a:t>
            </a:r>
          </a:p>
          <a:p>
            <a:pPr algn="just"/>
            <a:endParaRPr lang="tr-TR" sz="2800" dirty="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268" y="788076"/>
            <a:ext cx="9144000" cy="4824426"/>
          </a:xfrm>
        </p:spPr>
        <p:txBody>
          <a:bodyPr>
            <a:noAutofit/>
          </a:bodyPr>
          <a:lstStyle/>
          <a:p>
            <a:pPr algn="just">
              <a:lnSpc>
                <a:spcPct val="150000"/>
              </a:lnSpc>
              <a:spcAft>
                <a:spcPts val="0"/>
              </a:spcAft>
              <a:buNone/>
            </a:pPr>
            <a:r>
              <a:rPr lang="tr-TR" sz="2800" dirty="0">
                <a:latin typeface="Arial" pitchFamily="34" charset="0"/>
                <a:ea typeface="Calibri"/>
                <a:cs typeface="Arial" pitchFamily="34" charset="0"/>
              </a:rPr>
              <a:t>	3. cümlede geçen “</a:t>
            </a:r>
            <a:r>
              <a:rPr lang="tr-TR" sz="2800" b="1" dirty="0">
                <a:latin typeface="Arial" pitchFamily="34" charset="0"/>
                <a:ea typeface="Calibri"/>
                <a:cs typeface="Arial" pitchFamily="34" charset="0"/>
              </a:rPr>
              <a:t>Yahya Kemal’i benimseyen kişilere karşı ‘mürit’ yakıştırmasında bulunmalarına yol </a:t>
            </a:r>
            <a:r>
              <a:rPr lang="tr-TR" sz="2800" b="1" dirty="0" err="1">
                <a:latin typeface="Arial" pitchFamily="34" charset="0"/>
                <a:ea typeface="Calibri"/>
                <a:cs typeface="Arial" pitchFamily="34" charset="0"/>
              </a:rPr>
              <a:t>aç”</a:t>
            </a:r>
            <a:r>
              <a:rPr lang="tr-TR" sz="2800" dirty="0" err="1">
                <a:latin typeface="Arial" pitchFamily="34" charset="0"/>
                <a:ea typeface="Calibri"/>
                <a:cs typeface="Arial" pitchFamily="34" charset="0"/>
              </a:rPr>
              <a:t>ma</a:t>
            </a:r>
            <a:r>
              <a:rPr lang="tr-TR" sz="2800" dirty="0">
                <a:latin typeface="Arial" pitchFamily="34" charset="0"/>
                <a:ea typeface="Calibri"/>
                <a:cs typeface="Arial" pitchFamily="34" charset="0"/>
              </a:rPr>
              <a:t> ifadesinde geçen “</a:t>
            </a:r>
            <a:r>
              <a:rPr lang="tr-TR" sz="2800" b="1" dirty="0">
                <a:latin typeface="Arial" pitchFamily="34" charset="0"/>
                <a:ea typeface="Calibri"/>
                <a:cs typeface="Arial" pitchFamily="34" charset="0"/>
              </a:rPr>
              <a:t>kişiler</a:t>
            </a:r>
            <a:r>
              <a:rPr lang="tr-TR" sz="2800" dirty="0">
                <a:latin typeface="Arial" pitchFamily="34" charset="0"/>
                <a:ea typeface="Calibri"/>
                <a:cs typeface="Arial" pitchFamily="34" charset="0"/>
              </a:rPr>
              <a:t>” sözü, “</a:t>
            </a:r>
            <a:r>
              <a:rPr lang="tr-TR" sz="2800" b="1" dirty="0">
                <a:latin typeface="Arial" pitchFamily="34" charset="0"/>
                <a:ea typeface="Calibri"/>
                <a:cs typeface="Arial" pitchFamily="34" charset="0"/>
              </a:rPr>
              <a:t>bu kişiler</a:t>
            </a:r>
            <a:r>
              <a:rPr lang="tr-TR" sz="2800" dirty="0">
                <a:latin typeface="Arial" pitchFamily="34" charset="0"/>
                <a:ea typeface="Calibri"/>
                <a:cs typeface="Arial" pitchFamily="34" charset="0"/>
              </a:rPr>
              <a:t>” olarak işaret sıfatıyla birlikte tekrarlanmak suretiyle bağlantı sağlanmıştır. Bu bağlantılar metnin kolay okunmasını, cümlelerin birbiri ardına akıp gitmesini, dolayısıyla diğer unsurlarla birlikte tutarlı bir metin oluşmasını sağlamaktadır. </a:t>
            </a:r>
          </a:p>
          <a:p>
            <a:pPr algn="just">
              <a:buNone/>
            </a:pPr>
            <a:endParaRPr lang="tr-TR" sz="2800" dirty="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2520" y="1076110"/>
            <a:ext cx="9144000" cy="4824426"/>
          </a:xfrm>
        </p:spPr>
        <p:txBody>
          <a:bodyPr>
            <a:normAutofit/>
          </a:bodyPr>
          <a:lstStyle/>
          <a:p>
            <a:pPr algn="just">
              <a:lnSpc>
                <a:spcPct val="150000"/>
              </a:lnSpc>
              <a:spcAft>
                <a:spcPts val="0"/>
              </a:spcAft>
              <a:buNone/>
            </a:pPr>
            <a:r>
              <a:rPr lang="tr-TR" sz="2800" b="1" dirty="0">
                <a:latin typeface="Arial" pitchFamily="34" charset="0"/>
                <a:ea typeface="Calibri"/>
                <a:cs typeface="Arial" pitchFamily="34" charset="0"/>
              </a:rPr>
              <a:t>	Amaçlılık: </a:t>
            </a:r>
            <a:r>
              <a:rPr lang="tr-TR" sz="2800" dirty="0">
                <a:latin typeface="Arial" pitchFamily="34" charset="0"/>
                <a:ea typeface="Calibri"/>
                <a:cs typeface="Arial" pitchFamily="34" charset="0"/>
              </a:rPr>
              <a:t>Bir yazarın metnindeki niyetidir. Bu da yazı aracılığıyla düşüncelerini okuru iletmesidir. Metnin her cümlesi bu amaca hizmet etmelidir. </a:t>
            </a:r>
          </a:p>
          <a:p>
            <a:pPr algn="just">
              <a:lnSpc>
                <a:spcPct val="150000"/>
              </a:lnSpc>
              <a:spcAft>
                <a:spcPts val="0"/>
              </a:spcAft>
              <a:buNone/>
            </a:pPr>
            <a:r>
              <a:rPr lang="tr-TR" sz="2800" b="1" dirty="0">
                <a:latin typeface="Arial" pitchFamily="34" charset="0"/>
                <a:ea typeface="Calibri"/>
                <a:cs typeface="Arial" pitchFamily="34" charset="0"/>
              </a:rPr>
              <a:t>	Bilgisellik: </a:t>
            </a:r>
            <a:r>
              <a:rPr lang="tr-TR" sz="2800" dirty="0">
                <a:latin typeface="Arial" pitchFamily="34" charset="0"/>
                <a:ea typeface="Calibri"/>
                <a:cs typeface="Arial" pitchFamily="34" charset="0"/>
              </a:rPr>
              <a:t>Metnin okuyucuya bilgi vermesidir. Bu bilgi çeşitli türden olabilir. Bilgi verme süreci, bilinenlerden hareket ederek yeni bilgilerle eski bilgiler arasında bağ kurarak gerçekleşir. </a:t>
            </a:r>
          </a:p>
          <a:p>
            <a:pPr>
              <a:buNone/>
            </a:pPr>
            <a:endParaRPr lang="tr-TR" sz="2800"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908" y="357166"/>
            <a:ext cx="9286908" cy="4824426"/>
          </a:xfrm>
        </p:spPr>
        <p:txBody>
          <a:bodyPr>
            <a:noAutofit/>
          </a:bodyPr>
          <a:lstStyle/>
          <a:p>
            <a:pPr algn="just">
              <a:lnSpc>
                <a:spcPct val="150000"/>
              </a:lnSpc>
              <a:spcAft>
                <a:spcPts val="0"/>
              </a:spcAft>
              <a:buNone/>
            </a:pPr>
            <a:r>
              <a:rPr lang="tr-TR" sz="2800" b="1" dirty="0">
                <a:latin typeface="Arial" pitchFamily="34" charset="0"/>
                <a:ea typeface="Calibri"/>
                <a:cs typeface="Arial" pitchFamily="34" charset="0"/>
              </a:rPr>
              <a:t>	Durumsallık: </a:t>
            </a:r>
            <a:r>
              <a:rPr lang="tr-TR" sz="2800" dirty="0">
                <a:latin typeface="Arial" pitchFamily="34" charset="0"/>
                <a:ea typeface="Calibri"/>
                <a:cs typeface="Arial" pitchFamily="34" charset="0"/>
              </a:rPr>
              <a:t>Metnin niyetine bağlı olarak seslendiği kitlenin durumu ve konusuyla uyum içinde olmasıdır. Ele alınan kelime veya kavramlar, etrafındaki kelimelere bağlıdır. Durumsal bağlam, söylemi etkileyen olaylardan/gerçeklerden meydana gelir; metnin üretilmesi sırasında bulunan insanlar, ifadeyi söyleyen kişiler belirleyici rol oynayabilirler. Kültürel bağlam ise tarihi ve coğrafi ortamları ve ayrıca faaliyet alanı gibi hususları da içeren sosyal bir olgudur. (www.</a:t>
            </a:r>
            <a:r>
              <a:rPr lang="tr-TR" sz="2800" dirty="0" err="1">
                <a:latin typeface="Arial" pitchFamily="34" charset="0"/>
                <a:ea typeface="Calibri"/>
                <a:cs typeface="Arial" pitchFamily="34" charset="0"/>
              </a:rPr>
              <a:t>philseflsupport</a:t>
            </a:r>
            <a:r>
              <a:rPr lang="tr-TR" sz="2800" dirty="0">
                <a:latin typeface="Arial" pitchFamily="34" charset="0"/>
                <a:ea typeface="Calibri"/>
                <a:cs typeface="Arial" pitchFamily="34" charset="0"/>
              </a:rPr>
              <a:t>.com). </a:t>
            </a:r>
          </a:p>
          <a:p>
            <a:pPr algn="just">
              <a:buNone/>
            </a:pPr>
            <a:endParaRPr lang="tr-TR" sz="2800" dirty="0">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 y="857232"/>
            <a:ext cx="9144064" cy="4824426"/>
          </a:xfrm>
        </p:spPr>
        <p:txBody>
          <a:bodyPr>
            <a:normAutofit/>
          </a:bodyPr>
          <a:lstStyle/>
          <a:p>
            <a:pPr algn="just">
              <a:lnSpc>
                <a:spcPct val="150000"/>
              </a:lnSpc>
              <a:buNone/>
            </a:pPr>
            <a:r>
              <a:rPr lang="tr-TR" sz="2800" b="1" dirty="0">
                <a:latin typeface="Arial" pitchFamily="34" charset="0"/>
                <a:cs typeface="Arial" pitchFamily="34" charset="0"/>
              </a:rPr>
              <a:t>	Kabul edilebilirlik: </a:t>
            </a:r>
            <a:r>
              <a:rPr lang="tr-TR" sz="2800" dirty="0">
                <a:latin typeface="Arial" pitchFamily="34" charset="0"/>
                <a:cs typeface="Arial" pitchFamily="34" charset="0"/>
              </a:rPr>
              <a:t>Metnin okur tarafından kabul görmesidir. Bu da yazarın niyetiyle metinde işlenen durumun uygunluk içinde olmasını gerektir. Bu tür metinler okurun düşünce ve hayal dünyasını tetikler. Kabul edilebilirliğin gerçekleşebilmesi için metnin en azından bir yönüyle okur dünyasında var olan bir alanla ilişki kurabilmesi, ona dokunabilmesi gerekir. </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4266" y="928670"/>
            <a:ext cx="9215502" cy="4824426"/>
          </a:xfrm>
        </p:spPr>
        <p:txBody>
          <a:bodyPr/>
          <a:lstStyle/>
          <a:p>
            <a:pPr algn="just">
              <a:lnSpc>
                <a:spcPct val="150000"/>
              </a:lnSpc>
              <a:buNone/>
            </a:pPr>
            <a:r>
              <a:rPr lang="tr-TR" sz="2800" b="1" dirty="0">
                <a:latin typeface="Arial" pitchFamily="34" charset="0"/>
                <a:ea typeface="Calibri"/>
                <a:cs typeface="Arial" pitchFamily="34" charset="0"/>
              </a:rPr>
              <a:t>	</a:t>
            </a:r>
            <a:r>
              <a:rPr lang="tr-TR" sz="2800" b="1" dirty="0" err="1">
                <a:latin typeface="Arial" pitchFamily="34" charset="0"/>
                <a:ea typeface="Calibri"/>
                <a:cs typeface="Arial" pitchFamily="34" charset="0"/>
              </a:rPr>
              <a:t>Metinlerarasılık</a:t>
            </a:r>
            <a:r>
              <a:rPr lang="tr-TR" sz="2800" b="1" dirty="0">
                <a:latin typeface="Arial" pitchFamily="34" charset="0"/>
                <a:ea typeface="Calibri"/>
                <a:cs typeface="Arial" pitchFamily="34" charset="0"/>
              </a:rPr>
              <a:t>, </a:t>
            </a:r>
            <a:r>
              <a:rPr lang="tr-TR" sz="2800" dirty="0" err="1">
                <a:latin typeface="Arial" pitchFamily="34" charset="0"/>
                <a:ea typeface="Calibri"/>
                <a:cs typeface="Arial" pitchFamily="34" charset="0"/>
              </a:rPr>
              <a:t>Julia</a:t>
            </a:r>
            <a:r>
              <a:rPr lang="tr-TR" sz="2800" dirty="0">
                <a:latin typeface="Arial" pitchFamily="34" charset="0"/>
                <a:ea typeface="Calibri"/>
                <a:cs typeface="Arial" pitchFamily="34" charset="0"/>
              </a:rPr>
              <a:t> </a:t>
            </a:r>
            <a:r>
              <a:rPr lang="tr-TR" sz="2800" dirty="0" err="1">
                <a:latin typeface="Arial" pitchFamily="34" charset="0"/>
                <a:ea typeface="Calibri"/>
                <a:cs typeface="Arial" pitchFamily="34" charset="0"/>
              </a:rPr>
              <a:t>Kristeva</a:t>
            </a:r>
            <a:r>
              <a:rPr lang="tr-TR" sz="2800" dirty="0">
                <a:latin typeface="Arial" pitchFamily="34" charset="0"/>
                <a:ea typeface="Calibri"/>
                <a:cs typeface="Arial" pitchFamily="34" charset="0"/>
              </a:rPr>
              <a:t> tarafından 1960’larda ortaya atılan görüşe göre, her metnin kendinden önce yazılmış olan metinlerin yeni bir sentezidir. Dolayısıyla hiçbir metin özgün değildir. Hiçbir metin tek başına bir anlam ifade edemez. Her metin kendisinden önce yazılmış olan metinlerden biçim ve içerik olarak değişik oranlarda etkilenerek bir durumu ifade etmeye çalışır. </a:t>
            </a:r>
            <a:endParaRPr lang="tr-TR" dirty="0">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844" y="1142984"/>
            <a:ext cx="9144064" cy="4824426"/>
          </a:xfrm>
        </p:spPr>
        <p:txBody>
          <a:bodyPr>
            <a:noAutofit/>
          </a:bodyPr>
          <a:lstStyle/>
          <a:p>
            <a:pPr algn="just">
              <a:lnSpc>
                <a:spcPct val="150000"/>
              </a:lnSpc>
              <a:spcAft>
                <a:spcPts val="0"/>
              </a:spcAft>
              <a:buNone/>
            </a:pPr>
            <a:r>
              <a:rPr lang="tr-TR" sz="2800" dirty="0">
                <a:latin typeface="Arial" pitchFamily="34" charset="0"/>
                <a:ea typeface="Calibri"/>
                <a:cs typeface="Arial" pitchFamily="34" charset="0"/>
              </a:rPr>
              <a:t>	Bunu yaparken önceki metinlerden etki gücünden yararlanarak ele alınan bilgilerin üzerine yeni bilgiler kurmaya çalışır. Özellikle </a:t>
            </a:r>
            <a:r>
              <a:rPr lang="tr-TR" sz="2800" dirty="0" err="1">
                <a:latin typeface="Arial" pitchFamily="34" charset="0"/>
                <a:ea typeface="Calibri"/>
                <a:cs typeface="Arial" pitchFamily="34" charset="0"/>
              </a:rPr>
              <a:t>Postmodern</a:t>
            </a:r>
            <a:r>
              <a:rPr lang="tr-TR" sz="2800" dirty="0">
                <a:latin typeface="Arial" pitchFamily="34" charset="0"/>
                <a:ea typeface="Calibri"/>
                <a:cs typeface="Arial" pitchFamily="34" charset="0"/>
              </a:rPr>
              <a:t> edebiyatçılar tarafından yaygın olarak uygulandığı görülmektedir. Örneğin </a:t>
            </a:r>
            <a:r>
              <a:rPr lang="tr-TR" sz="2800" i="1" dirty="0">
                <a:latin typeface="Arial" pitchFamily="34" charset="0"/>
                <a:ea typeface="Calibri"/>
                <a:cs typeface="Arial" pitchFamily="34" charset="0"/>
              </a:rPr>
              <a:t>Kara Kitap</a:t>
            </a:r>
            <a:r>
              <a:rPr lang="tr-TR" sz="2800" dirty="0">
                <a:latin typeface="Arial" pitchFamily="34" charset="0"/>
                <a:ea typeface="Calibri"/>
                <a:cs typeface="Arial" pitchFamily="34" charset="0"/>
              </a:rPr>
              <a:t>, birçok yazardan alınmış hikâyelerden oluşur. </a:t>
            </a:r>
          </a:p>
          <a:p>
            <a:pPr algn="just">
              <a:lnSpc>
                <a:spcPct val="150000"/>
              </a:lnSpc>
              <a:spcAft>
                <a:spcPts val="0"/>
              </a:spcAft>
              <a:buNone/>
            </a:pPr>
            <a:r>
              <a:rPr lang="tr-TR" sz="2800" dirty="0">
                <a:latin typeface="Arial" pitchFamily="34" charset="0"/>
                <a:ea typeface="Calibri"/>
                <a:cs typeface="Arial" pitchFamily="34" charset="0"/>
              </a:rPr>
              <a:t>	</a:t>
            </a:r>
          </a:p>
          <a:p>
            <a:pPr algn="just">
              <a:buNone/>
            </a:pPr>
            <a:endParaRPr lang="tr-TR" sz="2800" dirty="0">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346" y="1500174"/>
            <a:ext cx="9358346" cy="4824426"/>
          </a:xfrm>
        </p:spPr>
        <p:txBody>
          <a:bodyPr/>
          <a:lstStyle/>
          <a:p>
            <a:pPr algn="just">
              <a:lnSpc>
                <a:spcPct val="150000"/>
              </a:lnSpc>
              <a:spcAft>
                <a:spcPts val="0"/>
              </a:spcAft>
              <a:buNone/>
            </a:pPr>
            <a:r>
              <a:rPr lang="tr-TR" sz="2800" b="1" dirty="0">
                <a:latin typeface="Times New Roman"/>
                <a:ea typeface="Calibri"/>
                <a:cs typeface="Times New Roman"/>
              </a:rPr>
              <a:t>	</a:t>
            </a:r>
            <a:r>
              <a:rPr lang="tr-TR" sz="2800" dirty="0">
                <a:latin typeface="Arial" pitchFamily="34" charset="0"/>
                <a:ea typeface="Calibri"/>
                <a:cs typeface="Arial" pitchFamily="34" charset="0"/>
              </a:rPr>
              <a:t> Birçok araştırmacı </a:t>
            </a:r>
            <a:r>
              <a:rPr lang="tr-TR" sz="2800" dirty="0" err="1">
                <a:latin typeface="Arial" pitchFamily="34" charset="0"/>
                <a:ea typeface="Calibri"/>
                <a:cs typeface="Arial" pitchFamily="34" charset="0"/>
              </a:rPr>
              <a:t>metindeşlik</a:t>
            </a:r>
            <a:r>
              <a:rPr lang="tr-TR" sz="2800" dirty="0">
                <a:latin typeface="Arial" pitchFamily="34" charset="0"/>
                <a:ea typeface="Calibri"/>
                <a:cs typeface="Arial" pitchFamily="34" charset="0"/>
              </a:rPr>
              <a:t> kavramını kullanmaktadır. </a:t>
            </a:r>
            <a:r>
              <a:rPr lang="tr-TR" sz="2800" dirty="0" err="1">
                <a:latin typeface="Arial" pitchFamily="34" charset="0"/>
                <a:ea typeface="Calibri"/>
                <a:cs typeface="Arial" pitchFamily="34" charset="0"/>
              </a:rPr>
              <a:t>Metindeşlik</a:t>
            </a:r>
            <a:r>
              <a:rPr lang="tr-TR" sz="2800" dirty="0">
                <a:latin typeface="Arial" pitchFamily="34" charset="0"/>
                <a:ea typeface="Calibri"/>
                <a:cs typeface="Arial" pitchFamily="34" charset="0"/>
              </a:rPr>
              <a:t>, metnin aynı türden diğer metinlerle kurduğu ilişkiyi anlatır</a:t>
            </a:r>
            <a:r>
              <a:rPr lang="tr-TR" sz="2800" b="1" dirty="0">
                <a:latin typeface="Arial" pitchFamily="34" charset="0"/>
                <a:ea typeface="Calibri"/>
                <a:cs typeface="Arial" pitchFamily="34" charset="0"/>
              </a:rPr>
              <a:t>. </a:t>
            </a:r>
            <a:endParaRPr lang="tr-TR" sz="2800" b="1" dirty="0">
              <a:latin typeface="Times New Roman"/>
              <a:ea typeface="Calibri"/>
              <a:cs typeface="Times New Roman"/>
            </a:endParaRPr>
          </a:p>
          <a:p>
            <a:pPr algn="just">
              <a:lnSpc>
                <a:spcPct val="150000"/>
              </a:lnSpc>
              <a:spcAft>
                <a:spcPts val="0"/>
              </a:spcAft>
              <a:buNone/>
            </a:pPr>
            <a:r>
              <a:rPr lang="tr-TR" sz="2800" b="1" dirty="0">
                <a:latin typeface="Arial" pitchFamily="34" charset="0"/>
                <a:ea typeface="Calibri"/>
                <a:cs typeface="Arial" pitchFamily="34" charset="0"/>
              </a:rPr>
              <a:t>	Örn</a:t>
            </a:r>
            <a:r>
              <a:rPr lang="tr-TR" sz="2800" dirty="0">
                <a:latin typeface="Arial" pitchFamily="34" charset="0"/>
                <a:ea typeface="Calibri"/>
                <a:cs typeface="Arial" pitchFamily="34" charset="0"/>
              </a:rPr>
              <a:t>. Bir romanı ele alırken diğer romanların göz önünde bulundurulması, onlardan farkının ya da onlarla benzerliğinin dikkate alınmasını anlatır. </a:t>
            </a:r>
          </a:p>
          <a:p>
            <a:pPr algn="just">
              <a:buNone/>
            </a:pP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428604"/>
            <a:ext cx="8229600" cy="1143000"/>
          </a:xfrm>
        </p:spPr>
        <p:txBody>
          <a:bodyPr/>
          <a:lstStyle/>
          <a:p>
            <a:r>
              <a:rPr lang="tr-TR" dirty="0"/>
              <a:t>Etkinlik</a:t>
            </a:r>
          </a:p>
        </p:txBody>
      </p:sp>
      <p:sp>
        <p:nvSpPr>
          <p:cNvPr id="4" name="3 İçerik Yer Tutucusu"/>
          <p:cNvSpPr>
            <a:spLocks noGrp="1"/>
          </p:cNvSpPr>
          <p:nvPr>
            <p:ph idx="1"/>
          </p:nvPr>
        </p:nvSpPr>
        <p:spPr/>
        <p:txBody>
          <a:bodyPr>
            <a:normAutofit/>
          </a:bodyPr>
          <a:lstStyle/>
          <a:p>
            <a:pPr>
              <a:lnSpc>
                <a:spcPct val="150000"/>
              </a:lnSpc>
              <a:buNone/>
            </a:pPr>
            <a:r>
              <a:rPr lang="tr-TR" sz="2800" dirty="0">
                <a:latin typeface="Arial" pitchFamily="34" charset="0"/>
                <a:cs typeface="Arial" pitchFamily="34" charset="0"/>
              </a:rPr>
              <a:t>1. Aşağıdaki cümlelerde hangi gönderim biçimi kullanılmıştır?</a:t>
            </a:r>
          </a:p>
          <a:p>
            <a:pPr>
              <a:lnSpc>
                <a:spcPct val="150000"/>
              </a:lnSpc>
              <a:buNone/>
            </a:pPr>
            <a:r>
              <a:rPr lang="tr-TR" sz="2800" dirty="0">
                <a:latin typeface="Arial" pitchFamily="34" charset="0"/>
                <a:cs typeface="Arial" pitchFamily="34" charset="0"/>
              </a:rPr>
              <a:t>	"Hasan sürekli şiir yazardı. Ancak onun şiirlerini biz beğenmezdik."</a:t>
            </a:r>
          </a:p>
          <a:p>
            <a:pPr>
              <a:lnSpc>
                <a:spcPct val="150000"/>
              </a:lnSpc>
              <a:buNone/>
            </a:pPr>
            <a:endParaRPr lang="tr-TR" sz="2800" dirty="0">
              <a:latin typeface="Arial" pitchFamily="34" charset="0"/>
              <a:cs typeface="Arial" pitchFamily="34" charset="0"/>
            </a:endParaRPr>
          </a:p>
          <a:p>
            <a:pPr>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071546"/>
            <a:ext cx="8229600" cy="1143000"/>
          </a:xfrm>
        </p:spPr>
        <p:txBody>
          <a:bodyPr>
            <a:noAutofit/>
          </a:bodyPr>
          <a:lstStyle/>
          <a:p>
            <a:pPr algn="ctr"/>
            <a:r>
              <a:rPr lang="tr-TR" sz="5400" dirty="0">
                <a:latin typeface="Times New Roman"/>
                <a:ea typeface="Calibri"/>
                <a:cs typeface="Times New Roman"/>
              </a:rPr>
              <a:t>Etkinlik </a:t>
            </a:r>
            <a:r>
              <a:rPr lang="tr-TR" dirty="0"/>
              <a:t/>
            </a:r>
            <a:br>
              <a:rPr lang="tr-TR" dirty="0"/>
            </a:br>
            <a:endParaRPr lang="tr-TR" dirty="0"/>
          </a:p>
        </p:txBody>
      </p:sp>
      <p:sp>
        <p:nvSpPr>
          <p:cNvPr id="3" name="2 İçerik Yer Tutucusu"/>
          <p:cNvSpPr>
            <a:spLocks noGrp="1"/>
          </p:cNvSpPr>
          <p:nvPr>
            <p:ph idx="1"/>
          </p:nvPr>
        </p:nvSpPr>
        <p:spPr>
          <a:xfrm>
            <a:off x="0" y="1357298"/>
            <a:ext cx="9001156" cy="1609740"/>
          </a:xfrm>
        </p:spPr>
        <p:txBody>
          <a:bodyPr>
            <a:normAutofit/>
          </a:bodyPr>
          <a:lstStyle/>
          <a:p>
            <a:pPr algn="just">
              <a:lnSpc>
                <a:spcPct val="150000"/>
              </a:lnSpc>
              <a:spcAft>
                <a:spcPts val="0"/>
              </a:spcAft>
              <a:buNone/>
            </a:pPr>
            <a:r>
              <a:rPr lang="tr-TR" sz="2800" dirty="0">
                <a:latin typeface="Arial" pitchFamily="34" charset="0"/>
                <a:ea typeface="Calibri"/>
                <a:cs typeface="Arial" pitchFamily="34" charset="0"/>
              </a:rPr>
              <a:t>	</a:t>
            </a:r>
            <a:r>
              <a:rPr lang="tr-TR" sz="2800" dirty="0" err="1">
                <a:latin typeface="Arial" pitchFamily="34" charset="0"/>
                <a:ea typeface="Calibri"/>
                <a:cs typeface="Arial" pitchFamily="34" charset="0"/>
              </a:rPr>
              <a:t>Derrida'nın</a:t>
            </a:r>
            <a:r>
              <a:rPr lang="tr-TR" sz="2800" dirty="0">
                <a:latin typeface="Arial" pitchFamily="34" charset="0"/>
                <a:ea typeface="Calibri"/>
                <a:cs typeface="Arial" pitchFamily="34" charset="0"/>
              </a:rPr>
              <a:t> “Genel olarak hayat bir metindir,” sözünden ne anlıyoruz?</a:t>
            </a:r>
          </a:p>
          <a:p>
            <a:pPr algn="just">
              <a:buNone/>
            </a:pPr>
            <a:endParaRPr lang="tr-TR" sz="2800" dirty="0">
              <a:latin typeface="Arial" pitchFamily="34" charset="0"/>
              <a:cs typeface="Arial" pitchFamily="34" charset="0"/>
            </a:endParaRPr>
          </a:p>
        </p:txBody>
      </p:sp>
      <p:pic>
        <p:nvPicPr>
          <p:cNvPr id="30722" name="Picture 2" descr="Doku, El Yazısı, Sütterlin, Vintage, Antik, Font"/>
          <p:cNvPicPr>
            <a:picLocks noChangeAspect="1" noChangeArrowheads="1"/>
          </p:cNvPicPr>
          <p:nvPr/>
        </p:nvPicPr>
        <p:blipFill>
          <a:blip r:embed="rId2"/>
          <a:srcRect/>
          <a:stretch>
            <a:fillRect/>
          </a:stretch>
        </p:blipFill>
        <p:spPr bwMode="auto">
          <a:xfrm>
            <a:off x="928662" y="3000372"/>
            <a:ext cx="7429520" cy="3381378"/>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844" y="1935480"/>
            <a:ext cx="8786874" cy="4389120"/>
          </a:xfrm>
        </p:spPr>
        <p:txBody>
          <a:bodyPr>
            <a:normAutofit/>
          </a:bodyPr>
          <a:lstStyle/>
          <a:p>
            <a:pPr algn="just">
              <a:lnSpc>
                <a:spcPct val="150000"/>
              </a:lnSpc>
              <a:buNone/>
            </a:pPr>
            <a:r>
              <a:rPr lang="tr-TR" sz="2800" dirty="0">
                <a:latin typeface="Arial" pitchFamily="34" charset="0"/>
                <a:cs typeface="Arial" pitchFamily="34" charset="0"/>
              </a:rPr>
              <a:t>Yanıt-1: </a:t>
            </a:r>
          </a:p>
          <a:p>
            <a:pPr algn="just">
              <a:lnSpc>
                <a:spcPct val="150000"/>
              </a:lnSpc>
              <a:buNone/>
            </a:pPr>
            <a:r>
              <a:rPr lang="tr-TR" sz="2800" dirty="0">
                <a:latin typeface="Arial" pitchFamily="34" charset="0"/>
                <a:cs typeface="Arial" pitchFamily="34" charset="0"/>
              </a:rPr>
              <a:t>	Art gönderim biçimi kullanılmıştır çünkü; isim, kendisi için kullanılan adıldan öncedir.</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428736"/>
            <a:ext cx="9144000" cy="4389120"/>
          </a:xfrm>
        </p:spPr>
        <p:txBody>
          <a:bodyPr>
            <a:normAutofit/>
          </a:bodyPr>
          <a:lstStyle/>
          <a:p>
            <a:pPr marL="514350" indent="-514350" algn="just">
              <a:lnSpc>
                <a:spcPct val="150000"/>
              </a:lnSpc>
              <a:buNone/>
            </a:pPr>
            <a:r>
              <a:rPr lang="tr-TR" sz="2800" dirty="0">
                <a:latin typeface="Arial" pitchFamily="34" charset="0"/>
                <a:cs typeface="Arial" pitchFamily="34" charset="0"/>
              </a:rPr>
              <a:t>	2-Aşağıdaki cümlelerde hangi gönderim biçimi kullanılmıştır?</a:t>
            </a:r>
          </a:p>
          <a:p>
            <a:pPr algn="just">
              <a:lnSpc>
                <a:spcPct val="150000"/>
              </a:lnSpc>
              <a:buNone/>
            </a:pPr>
            <a:r>
              <a:rPr lang="tr-TR" sz="2800" dirty="0">
                <a:latin typeface="Arial" pitchFamily="34" charset="0"/>
                <a:cs typeface="Arial" pitchFamily="34" charset="0"/>
              </a:rPr>
              <a:t>	  "Her şeyi sanki yalnızca o biliyor.  Gören de</a:t>
            </a:r>
          </a:p>
          <a:p>
            <a:pPr algn="just">
              <a:lnSpc>
                <a:spcPct val="150000"/>
              </a:lnSpc>
              <a:buNone/>
            </a:pPr>
            <a:r>
              <a:rPr lang="tr-TR" sz="2800" dirty="0">
                <a:latin typeface="Arial" pitchFamily="34" charset="0"/>
                <a:cs typeface="Arial" pitchFamily="34" charset="0"/>
              </a:rPr>
              <a:t>     bilgin sanır Ferhat’ı."</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lnSpc>
                <a:spcPct val="150000"/>
              </a:lnSpc>
              <a:buNone/>
            </a:pPr>
            <a:r>
              <a:rPr lang="tr-TR" sz="2800" dirty="0">
                <a:latin typeface="Arial" pitchFamily="34" charset="0"/>
                <a:cs typeface="Arial" pitchFamily="34" charset="0"/>
              </a:rPr>
              <a:t>	Yanıt-2:</a:t>
            </a:r>
          </a:p>
          <a:p>
            <a:pPr algn="just">
              <a:lnSpc>
                <a:spcPct val="150000"/>
              </a:lnSpc>
              <a:buNone/>
            </a:pPr>
            <a:r>
              <a:rPr lang="tr-TR" sz="2800" dirty="0">
                <a:latin typeface="Arial" pitchFamily="34" charset="0"/>
                <a:cs typeface="Arial" pitchFamily="34" charset="0"/>
              </a:rPr>
              <a:t>	Ön gönderim biçimi kullanılmıştır çünkü; zamirden sonra isim kullanılmışsa bu gönderim yapılmış olmaktadır.</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214422"/>
            <a:ext cx="9144000" cy="4389120"/>
          </a:xfrm>
        </p:spPr>
        <p:txBody>
          <a:bodyPr>
            <a:normAutofit/>
          </a:bodyPr>
          <a:lstStyle/>
          <a:p>
            <a:pPr algn="just">
              <a:lnSpc>
                <a:spcPct val="150000"/>
              </a:lnSpc>
              <a:buNone/>
            </a:pPr>
            <a:r>
              <a:rPr lang="tr-TR" sz="2800" dirty="0">
                <a:latin typeface="Arial" pitchFamily="34" charset="0"/>
                <a:cs typeface="Arial" pitchFamily="34" charset="0"/>
              </a:rPr>
              <a:t>	3. Aşağıdaki cümlelerde metin içi gönderim olarak hangi gönderim biçimi kullanılmıştır?</a:t>
            </a:r>
          </a:p>
          <a:p>
            <a:pPr algn="just">
              <a:lnSpc>
                <a:spcPct val="150000"/>
              </a:lnSpc>
              <a:buNone/>
            </a:pPr>
            <a:r>
              <a:rPr lang="tr-TR" sz="2800" dirty="0">
                <a:latin typeface="Arial" pitchFamily="34" charset="0"/>
                <a:cs typeface="Arial" pitchFamily="34" charset="0"/>
              </a:rPr>
              <a:t>	“Dünkü maçta takımın kazanmasındaki en önemli faktörlerden biri de şuydu ki, taraftar maç boyunca takımı çok iyi destekledi.”</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lnSpc>
                <a:spcPct val="150000"/>
              </a:lnSpc>
              <a:buNone/>
            </a:pPr>
            <a:r>
              <a:rPr lang="tr-TR" sz="2800" dirty="0">
                <a:latin typeface="Arial" pitchFamily="34" charset="0"/>
                <a:cs typeface="Arial" pitchFamily="34" charset="0"/>
              </a:rPr>
              <a:t>	Yanıt-3: Ön gönderim çünkü,  örnekteki “</a:t>
            </a:r>
            <a:r>
              <a:rPr lang="tr-TR" sz="2800" b="1" dirty="0">
                <a:latin typeface="Arial" pitchFamily="34" charset="0"/>
                <a:cs typeface="Arial" pitchFamily="34" charset="0"/>
              </a:rPr>
              <a:t>şuydu</a:t>
            </a:r>
            <a:r>
              <a:rPr lang="tr-TR" sz="2800" dirty="0">
                <a:latin typeface="Arial" pitchFamily="34" charset="0"/>
                <a:cs typeface="Arial" pitchFamily="34" charset="0"/>
              </a:rPr>
              <a:t>” sözcüğüyle kendisinden sonra gelecek olan “</a:t>
            </a:r>
            <a:r>
              <a:rPr lang="tr-TR" sz="2800" b="1" dirty="0">
                <a:latin typeface="Arial" pitchFamily="34" charset="0"/>
                <a:cs typeface="Arial" pitchFamily="34" charset="0"/>
              </a:rPr>
              <a:t>taraftar maç boyunca takımı çok iyi destekledi</a:t>
            </a:r>
            <a:r>
              <a:rPr lang="tr-TR" sz="2800" dirty="0">
                <a:latin typeface="Arial" pitchFamily="34" charset="0"/>
                <a:cs typeface="Arial" pitchFamily="34" charset="0"/>
              </a:rPr>
              <a:t>” cümlesine gönderimde bulunuyor.</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071546"/>
            <a:ext cx="9001156" cy="4389120"/>
          </a:xfrm>
        </p:spPr>
        <p:txBody>
          <a:bodyPr>
            <a:normAutofit fontScale="92500" lnSpcReduction="10000"/>
          </a:bodyPr>
          <a:lstStyle/>
          <a:p>
            <a:pPr algn="just">
              <a:lnSpc>
                <a:spcPct val="150000"/>
              </a:lnSpc>
              <a:buNone/>
            </a:pPr>
            <a:r>
              <a:rPr lang="tr-TR" sz="2800" dirty="0">
                <a:latin typeface="Arial" pitchFamily="34" charset="0"/>
                <a:cs typeface="Arial" pitchFamily="34" charset="0"/>
              </a:rPr>
              <a:t>	4. Aşağıdaki cümlelerde metin içi gönderim olarak hangi gönderim biçimi kullanılmıştır?</a:t>
            </a:r>
          </a:p>
          <a:p>
            <a:pPr algn="just">
              <a:lnSpc>
                <a:spcPct val="150000"/>
              </a:lnSpc>
              <a:buNone/>
            </a:pPr>
            <a:r>
              <a:rPr lang="tr-TR" sz="2800" dirty="0">
                <a:latin typeface="Arial" pitchFamily="34" charset="0"/>
                <a:cs typeface="Arial" pitchFamily="34" charset="0"/>
              </a:rPr>
              <a:t> </a:t>
            </a:r>
          </a:p>
          <a:p>
            <a:pPr algn="just">
              <a:lnSpc>
                <a:spcPct val="150000"/>
              </a:lnSpc>
              <a:buNone/>
            </a:pPr>
            <a:r>
              <a:rPr lang="tr-TR" sz="2800" dirty="0">
                <a:latin typeface="Arial" pitchFamily="34" charset="0"/>
                <a:cs typeface="Arial" pitchFamily="34" charset="0"/>
              </a:rPr>
              <a:t>	‘‘(1)Galatasaray kalecisi </a:t>
            </a:r>
            <a:r>
              <a:rPr lang="tr-TR" sz="2800" dirty="0" err="1">
                <a:latin typeface="Arial" pitchFamily="34" charset="0"/>
                <a:cs typeface="Arial" pitchFamily="34" charset="0"/>
              </a:rPr>
              <a:t>Fernando</a:t>
            </a:r>
            <a:r>
              <a:rPr lang="tr-TR" sz="2800" dirty="0">
                <a:latin typeface="Arial" pitchFamily="34" charset="0"/>
                <a:cs typeface="Arial" pitchFamily="34" charset="0"/>
              </a:rPr>
              <a:t> </a:t>
            </a:r>
            <a:r>
              <a:rPr lang="tr-TR" sz="2800" dirty="0" err="1">
                <a:latin typeface="Arial" pitchFamily="34" charset="0"/>
                <a:cs typeface="Arial" pitchFamily="34" charset="0"/>
              </a:rPr>
              <a:t>Muslera</a:t>
            </a:r>
            <a:r>
              <a:rPr lang="tr-TR" sz="2800" dirty="0">
                <a:latin typeface="Arial" pitchFamily="34" charset="0"/>
                <a:cs typeface="Arial" pitchFamily="34" charset="0"/>
              </a:rPr>
              <a:t> bir sezon boyunca forma giydiği maçların 16 tanesinde kalesini gole kapattı. (2)Bu, o takımda bugüne kadar forma giyen kalecilerin daha önce ulaşamadığı bir başarıydı.”</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142984"/>
            <a:ext cx="9001156" cy="4389120"/>
          </a:xfrm>
        </p:spPr>
        <p:txBody>
          <a:bodyPr>
            <a:normAutofit fontScale="92500"/>
          </a:bodyPr>
          <a:lstStyle/>
          <a:p>
            <a:pPr algn="just">
              <a:lnSpc>
                <a:spcPct val="150000"/>
              </a:lnSpc>
              <a:buNone/>
            </a:pPr>
            <a:r>
              <a:rPr lang="tr-TR" sz="2800" dirty="0">
                <a:latin typeface="Arial" pitchFamily="34" charset="0"/>
                <a:cs typeface="Arial" pitchFamily="34" charset="0"/>
              </a:rPr>
              <a:t>	Yanıt-4:  Art gönderim biçimi kullanılmış çünkü, 2. cümledeki “bu” sözcüğüyle kendisinden önce geçen “bir sezon boyunca forma giydiği maçların 16 tanesinde kalesini gole kapattı.” Cümlesine göndermede bulunurken aynı şekilde 2. cümledeki “o takımda”  sözcükleriyle yine kendisinden önce kullanılan ‘‘Galatasaray’’ sözcüğüne gönderimde bulunulmuştur.</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1935480"/>
            <a:ext cx="8472518" cy="4389120"/>
          </a:xfrm>
        </p:spPr>
        <p:txBody>
          <a:bodyPr>
            <a:normAutofit/>
          </a:bodyPr>
          <a:lstStyle/>
          <a:p>
            <a:pPr algn="just">
              <a:buNone/>
            </a:pPr>
            <a:r>
              <a:rPr lang="tr-TR" sz="2800" dirty="0">
                <a:latin typeface="Arial" pitchFamily="34" charset="0"/>
                <a:cs typeface="Arial" pitchFamily="34" charset="0"/>
              </a:rPr>
              <a:t>	5. Metinlerde art gönderim ve ön gönderim neden yapılır?</a:t>
            </a:r>
          </a:p>
          <a:p>
            <a:pPr algn="just"/>
            <a:endParaRPr lang="tr-TR" sz="2800" dirty="0">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844" y="1935480"/>
            <a:ext cx="8858312" cy="4389120"/>
          </a:xfrm>
        </p:spPr>
        <p:txBody>
          <a:bodyPr>
            <a:normAutofit/>
          </a:bodyPr>
          <a:lstStyle/>
          <a:p>
            <a:pPr algn="just">
              <a:lnSpc>
                <a:spcPct val="150000"/>
              </a:lnSpc>
              <a:buNone/>
            </a:pPr>
            <a:r>
              <a:rPr lang="tr-TR" sz="2800" dirty="0">
                <a:latin typeface="Arial" pitchFamily="34" charset="0"/>
                <a:cs typeface="Arial" pitchFamily="34" charset="0"/>
              </a:rPr>
              <a:t>	Yanıt-5: Hem art gönderim hem ön gönderim sayesinde metnin anlaşılırlığı ve akıcılığı sağlanır. Gönderim unsurları çeşitli unsurlarla yapılır.</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1935480"/>
            <a:ext cx="8715436" cy="4389120"/>
          </a:xfrm>
        </p:spPr>
        <p:txBody>
          <a:bodyPr>
            <a:normAutofit/>
          </a:bodyPr>
          <a:lstStyle/>
          <a:p>
            <a:pPr algn="just">
              <a:lnSpc>
                <a:spcPct val="150000"/>
              </a:lnSpc>
              <a:buNone/>
            </a:pPr>
            <a:r>
              <a:rPr lang="tr-TR" sz="2800" dirty="0">
                <a:latin typeface="Arial" pitchFamily="34" charset="0"/>
                <a:cs typeface="Arial" pitchFamily="34" charset="0"/>
              </a:rPr>
              <a:t>	6.  Aşağıdaki cümleler birbirine metinsel ölçütlerden hangi tutarlılık bağlantısıyla bağlanmış olabilir?</a:t>
            </a:r>
          </a:p>
          <a:p>
            <a:pPr algn="just">
              <a:lnSpc>
                <a:spcPct val="150000"/>
              </a:lnSpc>
              <a:buNone/>
            </a:pPr>
            <a:r>
              <a:rPr lang="tr-TR" sz="2800" dirty="0">
                <a:latin typeface="Arial" pitchFamily="34" charset="0"/>
                <a:cs typeface="Arial" pitchFamily="34" charset="0"/>
              </a:rPr>
              <a:t>	– Fırat, ders sonrası hemen hastaneye gitti.</a:t>
            </a:r>
          </a:p>
          <a:p>
            <a:pPr algn="just">
              <a:lnSpc>
                <a:spcPct val="150000"/>
              </a:lnSpc>
              <a:buNone/>
            </a:pPr>
            <a:r>
              <a:rPr lang="tr-TR" sz="2800" dirty="0">
                <a:latin typeface="Arial" pitchFamily="34" charset="0"/>
                <a:cs typeface="Arial" pitchFamily="34" charset="0"/>
              </a:rPr>
              <a:t>	– Başı ağrıyordu ve gözleri kararıyordu.</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571480"/>
            <a:ext cx="9144000" cy="4824426"/>
          </a:xfrm>
        </p:spPr>
        <p:txBody>
          <a:bodyPr>
            <a:noAutofit/>
          </a:bodyPr>
          <a:lstStyle/>
          <a:p>
            <a:pPr algn="ctr">
              <a:lnSpc>
                <a:spcPct val="150000"/>
              </a:lnSpc>
              <a:spcAft>
                <a:spcPts val="0"/>
              </a:spcAft>
              <a:buNone/>
            </a:pPr>
            <a:r>
              <a:rPr lang="tr-TR" sz="2800" b="1" dirty="0">
                <a:latin typeface="Arial" pitchFamily="34" charset="0"/>
                <a:ea typeface="Calibri"/>
                <a:cs typeface="Arial" pitchFamily="34" charset="0"/>
              </a:rPr>
              <a:t>	</a:t>
            </a:r>
            <a:r>
              <a:rPr lang="tr-TR" sz="4400" b="1" dirty="0">
                <a:latin typeface="Arial" pitchFamily="34" charset="0"/>
                <a:ea typeface="Calibri"/>
                <a:cs typeface="Arial" pitchFamily="34" charset="0"/>
              </a:rPr>
              <a:t>Metinselliğin Ölçütleri </a:t>
            </a:r>
            <a:endParaRPr lang="tr-TR" sz="4400" dirty="0">
              <a:latin typeface="Arial" pitchFamily="34" charset="0"/>
              <a:ea typeface="Calibri"/>
              <a:cs typeface="Arial" pitchFamily="34" charset="0"/>
            </a:endParaRPr>
          </a:p>
          <a:p>
            <a:pPr algn="just">
              <a:lnSpc>
                <a:spcPct val="150000"/>
              </a:lnSpc>
              <a:spcAft>
                <a:spcPts val="0"/>
              </a:spcAft>
              <a:buNone/>
            </a:pPr>
            <a:r>
              <a:rPr lang="tr-TR" sz="2800" dirty="0">
                <a:latin typeface="Arial" pitchFamily="34" charset="0"/>
                <a:ea typeface="Calibri"/>
                <a:cs typeface="Arial" pitchFamily="34" charset="0"/>
              </a:rPr>
              <a:t>	Metinselliğin yedi ölçütü vardır. Bu yedi ölçüt</a:t>
            </a:r>
            <a:r>
              <a:rPr lang="tr-TR" sz="2800" b="1" dirty="0">
                <a:latin typeface="Arial" pitchFamily="34" charset="0"/>
                <a:ea typeface="Calibri"/>
                <a:cs typeface="Arial" pitchFamily="34" charset="0"/>
              </a:rPr>
              <a:t>: </a:t>
            </a:r>
            <a:r>
              <a:rPr lang="tr-TR" sz="2800" b="1" i="1" dirty="0">
                <a:latin typeface="Arial" pitchFamily="34" charset="0"/>
                <a:ea typeface="Calibri"/>
                <a:cs typeface="Arial" pitchFamily="34" charset="0"/>
              </a:rPr>
              <a:t>bağlaşıklık, bağdaşıklık, amaçlılık, benimsenirlik, bilgisellik, durumsallık ve </a:t>
            </a:r>
            <a:r>
              <a:rPr lang="tr-TR" sz="2800" b="1" i="1" dirty="0" err="1">
                <a:latin typeface="Arial" pitchFamily="34" charset="0"/>
                <a:ea typeface="Calibri"/>
                <a:cs typeface="Arial" pitchFamily="34" charset="0"/>
              </a:rPr>
              <a:t>metindeşliktir</a:t>
            </a:r>
            <a:r>
              <a:rPr lang="tr-TR" sz="2800" b="1" i="1" dirty="0">
                <a:latin typeface="Arial" pitchFamily="34" charset="0"/>
                <a:ea typeface="Calibri"/>
                <a:cs typeface="Arial" pitchFamily="34" charset="0"/>
              </a:rPr>
              <a:t>. </a:t>
            </a:r>
            <a:endParaRPr lang="tr-TR" sz="2800" dirty="0">
              <a:latin typeface="Arial" pitchFamily="34" charset="0"/>
              <a:ea typeface="Calibri"/>
              <a:cs typeface="Arial" pitchFamily="34" charset="0"/>
            </a:endParaRPr>
          </a:p>
          <a:p>
            <a:pPr algn="just">
              <a:lnSpc>
                <a:spcPct val="150000"/>
              </a:lnSpc>
              <a:spcAft>
                <a:spcPts val="0"/>
              </a:spcAft>
              <a:buNone/>
            </a:pPr>
            <a:r>
              <a:rPr lang="tr-TR" sz="2800" b="1" dirty="0">
                <a:latin typeface="Arial" pitchFamily="34" charset="0"/>
                <a:ea typeface="Calibri"/>
                <a:cs typeface="Arial" pitchFamily="34" charset="0"/>
              </a:rPr>
              <a:t>	</a:t>
            </a:r>
            <a:endParaRPr lang="tr-TR" sz="2800" dirty="0">
              <a:latin typeface="Arial" pitchFamily="34" charset="0"/>
              <a:ea typeface="Calibri"/>
              <a:cs typeface="Arial" pitchFamily="34" charset="0"/>
            </a:endParaRPr>
          </a:p>
          <a:p>
            <a:pPr>
              <a:buNone/>
            </a:pPr>
            <a:endParaRPr lang="tr-TR" sz="2800" dirty="0">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844" y="1935480"/>
            <a:ext cx="8786874" cy="4389120"/>
          </a:xfrm>
        </p:spPr>
        <p:txBody>
          <a:bodyPr>
            <a:normAutofit/>
          </a:bodyPr>
          <a:lstStyle/>
          <a:p>
            <a:pPr algn="just">
              <a:lnSpc>
                <a:spcPct val="150000"/>
              </a:lnSpc>
              <a:buNone/>
            </a:pPr>
            <a:r>
              <a:rPr lang="tr-TR" sz="2800" dirty="0">
                <a:latin typeface="Arial" pitchFamily="34" charset="0"/>
                <a:cs typeface="Arial" pitchFamily="34" charset="0"/>
              </a:rPr>
              <a:t>	Yanıt-6: İkinci cümle ilk cümleye «neden» bağlantısıyla bağlanmıştır.</a:t>
            </a:r>
          </a:p>
          <a:p>
            <a:pPr algn="just">
              <a:lnSpc>
                <a:spcPct val="150000"/>
              </a:lnSpc>
              <a:buNone/>
            </a:pPr>
            <a:r>
              <a:rPr lang="tr-TR" sz="2800" dirty="0">
                <a:latin typeface="Arial" pitchFamily="34" charset="0"/>
                <a:cs typeface="Arial" pitchFamily="34" charset="0"/>
              </a:rPr>
              <a:t>	Bu örnekte bütüncül tutarlılık görülmektedir.</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844" y="1071546"/>
            <a:ext cx="8786874" cy="4389120"/>
          </a:xfrm>
        </p:spPr>
        <p:txBody>
          <a:bodyPr>
            <a:normAutofit/>
          </a:bodyPr>
          <a:lstStyle/>
          <a:p>
            <a:pPr algn="just">
              <a:lnSpc>
                <a:spcPct val="150000"/>
              </a:lnSpc>
              <a:buNone/>
            </a:pPr>
            <a:r>
              <a:rPr lang="tr-TR" sz="2800" dirty="0">
                <a:latin typeface="Arial" pitchFamily="34" charset="0"/>
                <a:cs typeface="Arial" pitchFamily="34" charset="0"/>
              </a:rPr>
              <a:t>	7. Aşağıdaki metnin bağlantı </a:t>
            </a:r>
            <a:r>
              <a:rPr lang="tr-TR" sz="2800" dirty="0" err="1">
                <a:latin typeface="Arial" pitchFamily="34" charset="0"/>
                <a:cs typeface="Arial" pitchFamily="34" charset="0"/>
              </a:rPr>
              <a:t>ögeleri</a:t>
            </a:r>
            <a:r>
              <a:rPr lang="tr-TR" sz="2800" dirty="0">
                <a:latin typeface="Arial" pitchFamily="34" charset="0"/>
                <a:cs typeface="Arial" pitchFamily="34" charset="0"/>
              </a:rPr>
              <a:t> için ne söylenebilir?</a:t>
            </a:r>
          </a:p>
          <a:p>
            <a:pPr algn="just">
              <a:lnSpc>
                <a:spcPct val="150000"/>
              </a:lnSpc>
              <a:buNone/>
            </a:pPr>
            <a:r>
              <a:rPr lang="tr-TR" sz="2800" dirty="0">
                <a:latin typeface="Arial" pitchFamily="34" charset="0"/>
                <a:cs typeface="Arial" pitchFamily="34" charset="0"/>
              </a:rPr>
              <a:t>	</a:t>
            </a:r>
            <a:r>
              <a:rPr lang="tr-TR" dirty="0">
                <a:latin typeface="Arial" pitchFamily="34" charset="0"/>
                <a:cs typeface="Arial" pitchFamily="34" charset="0"/>
              </a:rPr>
              <a:t>"Artık kışlar eskisi gibi soğuk geçmiyor. Bilim adamları küresel ısınmanın birçok olumsuz etkisi olduğunu söylüyorlar. Okyanuslardaki adalar birkaç yıla kadar sular altında kalacakmış (…)"</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928670"/>
            <a:ext cx="8786874" cy="4389120"/>
          </a:xfrm>
        </p:spPr>
        <p:txBody>
          <a:bodyPr>
            <a:normAutofit/>
          </a:bodyPr>
          <a:lstStyle/>
          <a:p>
            <a:pPr algn="just">
              <a:lnSpc>
                <a:spcPct val="150000"/>
              </a:lnSpc>
              <a:buNone/>
            </a:pPr>
            <a:r>
              <a:rPr lang="tr-TR" sz="2800" dirty="0">
                <a:latin typeface="Arial" pitchFamily="34" charset="0"/>
                <a:cs typeface="Arial" pitchFamily="34" charset="0"/>
              </a:rPr>
              <a:t>	Yanıt-7: Yukarıdaki metinde hiçbir art gönderim ve bağlantı </a:t>
            </a:r>
            <a:r>
              <a:rPr lang="tr-TR" sz="2800" dirty="0" err="1">
                <a:latin typeface="Arial" pitchFamily="34" charset="0"/>
                <a:cs typeface="Arial" pitchFamily="34" charset="0"/>
              </a:rPr>
              <a:t>ögesi</a:t>
            </a:r>
            <a:r>
              <a:rPr lang="tr-TR" sz="2800" dirty="0">
                <a:latin typeface="Arial" pitchFamily="34" charset="0"/>
                <a:cs typeface="Arial" pitchFamily="34" charset="0"/>
              </a:rPr>
              <a:t> içermeyen bir tümce dizisi var, yazanın okuyanların dış dünya gerçekleriyle ilgili bilgileriyle bütünleşip birbirlerine eklenerek, kendi içinde bir anlam bütünlüğü oluşturulmaktadır.</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142984"/>
            <a:ext cx="8929718" cy="4389120"/>
          </a:xfrm>
        </p:spPr>
        <p:txBody>
          <a:bodyPr>
            <a:normAutofit fontScale="92500" lnSpcReduction="20000"/>
          </a:bodyPr>
          <a:lstStyle/>
          <a:p>
            <a:pPr algn="just">
              <a:lnSpc>
                <a:spcPct val="150000"/>
              </a:lnSpc>
              <a:buNone/>
            </a:pPr>
            <a:r>
              <a:rPr lang="tr-TR" sz="2800" dirty="0">
                <a:latin typeface="Arial" pitchFamily="34" charset="0"/>
                <a:cs typeface="Arial" pitchFamily="34" charset="0"/>
              </a:rPr>
              <a:t>	8. Aşağıdakilerden hangisi metinsellik ölçütlerinden biri </a:t>
            </a:r>
            <a:r>
              <a:rPr lang="tr-TR" sz="3000" u="sng" dirty="0">
                <a:latin typeface="Arial" pitchFamily="34" charset="0"/>
                <a:cs typeface="Arial" pitchFamily="34" charset="0"/>
              </a:rPr>
              <a:t>değildir?</a:t>
            </a:r>
          </a:p>
          <a:p>
            <a:pPr algn="just">
              <a:lnSpc>
                <a:spcPct val="150000"/>
              </a:lnSpc>
              <a:buNone/>
            </a:pPr>
            <a:r>
              <a:rPr lang="tr-TR" sz="2800" dirty="0">
                <a:latin typeface="Arial" pitchFamily="34" charset="0"/>
                <a:cs typeface="Arial" pitchFamily="34" charset="0"/>
              </a:rPr>
              <a:t>	A. Duruma uygunluk</a:t>
            </a:r>
          </a:p>
          <a:p>
            <a:pPr algn="just">
              <a:lnSpc>
                <a:spcPct val="150000"/>
              </a:lnSpc>
              <a:buNone/>
            </a:pPr>
            <a:r>
              <a:rPr lang="tr-TR" sz="2800" dirty="0">
                <a:latin typeface="Arial" pitchFamily="34" charset="0"/>
                <a:cs typeface="Arial" pitchFamily="34" charset="0"/>
              </a:rPr>
              <a:t>	B. Tutarlılık</a:t>
            </a:r>
          </a:p>
          <a:p>
            <a:pPr algn="just">
              <a:lnSpc>
                <a:spcPct val="150000"/>
              </a:lnSpc>
              <a:buNone/>
            </a:pPr>
            <a:r>
              <a:rPr lang="tr-TR" sz="2800" dirty="0">
                <a:latin typeface="Arial" pitchFamily="34" charset="0"/>
                <a:cs typeface="Arial" pitchFamily="34" charset="0"/>
              </a:rPr>
              <a:t>	C. Kabul edilebilirlik</a:t>
            </a:r>
          </a:p>
          <a:p>
            <a:pPr algn="just">
              <a:lnSpc>
                <a:spcPct val="150000"/>
              </a:lnSpc>
              <a:buNone/>
            </a:pPr>
            <a:r>
              <a:rPr lang="tr-TR" sz="2800" dirty="0">
                <a:latin typeface="Arial" pitchFamily="34" charset="0"/>
                <a:cs typeface="Arial" pitchFamily="34" charset="0"/>
              </a:rPr>
              <a:t>	D. Seçicilik</a:t>
            </a:r>
          </a:p>
          <a:p>
            <a:pPr algn="just">
              <a:lnSpc>
                <a:spcPct val="150000"/>
              </a:lnSpc>
              <a:buNone/>
            </a:pPr>
            <a:r>
              <a:rPr lang="tr-TR" sz="2800" dirty="0">
                <a:latin typeface="Arial" pitchFamily="34" charset="0"/>
                <a:cs typeface="Arial" pitchFamily="34" charset="0"/>
              </a:rPr>
              <a:t>	E. Bilgilendiricilik</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357298"/>
            <a:ext cx="8229600" cy="4389120"/>
          </a:xfrm>
        </p:spPr>
        <p:txBody>
          <a:bodyPr>
            <a:normAutofit/>
          </a:bodyPr>
          <a:lstStyle/>
          <a:p>
            <a:pPr algn="just">
              <a:buNone/>
            </a:pPr>
            <a:r>
              <a:rPr lang="tr-TR" sz="2800" dirty="0">
                <a:latin typeface="Arial" pitchFamily="34" charset="0"/>
                <a:cs typeface="Arial" pitchFamily="34" charset="0"/>
              </a:rPr>
              <a:t>Yanıt-8: D Seçicilik</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2800" dirty="0">
                <a:latin typeface="Arial" pitchFamily="34" charset="0"/>
                <a:cs typeface="Arial" pitchFamily="34" charset="0"/>
              </a:rPr>
              <a:t>9. Bağlaşıklık nedir?</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14356"/>
            <a:ext cx="9144000" cy="4389120"/>
          </a:xfrm>
        </p:spPr>
        <p:txBody>
          <a:bodyPr>
            <a:noAutofit/>
          </a:bodyPr>
          <a:lstStyle/>
          <a:p>
            <a:pPr algn="just">
              <a:buNone/>
            </a:pPr>
            <a:r>
              <a:rPr lang="tr-TR" sz="2800" dirty="0">
                <a:latin typeface="Arial" pitchFamily="34" charset="0"/>
                <a:cs typeface="Arial" pitchFamily="34" charset="0"/>
              </a:rPr>
              <a:t>Yanıt-9: Bağlaşıklık metin tümceleri arasındaki bağı sağlayan dilbilgisel ve sözcüksel bağıntıdır. Bu ilişki yoluyla metin tümceleri birbiriyle birleşerek bir birim-bütün olarak metni biçimlendirir. Bağlaşıklık doğası gereği, metin tümcelerinin parçalarını hem dilbilgisel hem de sözcüksel olarak iki yönlü birbirine bağlar. Ürün metindeki bileşenler dilbilgisel biçimler ve uzlaşmalarla birbirine bağlıdır. Bir diğer deyişle, bir dil kullanıcısının dilin sözdizimine ilişkin bilgisi metinde bağlaşıklık bağıntısını yapılandırmasında önemli bir rol oynar. Tümceler birbirine bağlandığı için bir tümcenin yorumu, ya bir önceki tümcedeki bazı öğelerle bağıntılıdır ya da önceki öğeler genellikle de önceki tümce hakkında bilgi verir.</a:t>
            </a:r>
          </a:p>
          <a:p>
            <a:pPr algn="just">
              <a:buNone/>
            </a:pPr>
            <a:endParaRPr lang="tr-TR" sz="2800" dirty="0">
              <a:latin typeface="Arial" pitchFamily="34" charset="0"/>
              <a:cs typeface="Arial"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2800" dirty="0">
                <a:latin typeface="Arial" pitchFamily="34" charset="0"/>
                <a:cs typeface="Arial" pitchFamily="34" charset="0"/>
              </a:rPr>
              <a:t>10. Bağdaşıklık nedir?</a:t>
            </a:r>
          </a:p>
          <a:p>
            <a:pPr algn="just">
              <a:buNone/>
            </a:pPr>
            <a:endParaRPr lang="tr-TR" sz="2800" dirty="0">
              <a:latin typeface="Arial" pitchFamily="34" charset="0"/>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1935480"/>
            <a:ext cx="8786874" cy="4389120"/>
          </a:xfrm>
        </p:spPr>
        <p:txBody>
          <a:bodyPr>
            <a:normAutofit/>
          </a:bodyPr>
          <a:lstStyle/>
          <a:p>
            <a:pPr algn="just">
              <a:lnSpc>
                <a:spcPct val="150000"/>
              </a:lnSpc>
              <a:buNone/>
            </a:pPr>
            <a:r>
              <a:rPr lang="tr-TR" sz="2800" dirty="0">
                <a:latin typeface="Arial" pitchFamily="34" charset="0"/>
                <a:cs typeface="Arial" pitchFamily="34" charset="0"/>
              </a:rPr>
              <a:t>	Yanıt-10: Bağdaşıklık, bir metni oluşturan birimler arasındaki dil bilgisel bağlılığı esas alır. Metnin içinde bulunan bağlaçlar, değiştirim </a:t>
            </a:r>
            <a:r>
              <a:rPr lang="tr-TR" sz="2800" dirty="0" err="1">
                <a:latin typeface="Arial" pitchFamily="34" charset="0"/>
                <a:cs typeface="Arial" pitchFamily="34" charset="0"/>
              </a:rPr>
              <a:t>ögeleri</a:t>
            </a:r>
            <a:r>
              <a:rPr lang="tr-TR" sz="2800" dirty="0">
                <a:latin typeface="Arial" pitchFamily="34" charset="0"/>
                <a:cs typeface="Arial" pitchFamily="34" charset="0"/>
              </a:rPr>
              <a:t>, </a:t>
            </a:r>
            <a:r>
              <a:rPr lang="tr-TR" sz="2800" dirty="0" err="1">
                <a:latin typeface="Arial" pitchFamily="34" charset="0"/>
                <a:cs typeface="Arial" pitchFamily="34" charset="0"/>
              </a:rPr>
              <a:t>eksiltili</a:t>
            </a:r>
            <a:r>
              <a:rPr lang="tr-TR" sz="2800" dirty="0">
                <a:latin typeface="Arial" pitchFamily="34" charset="0"/>
                <a:cs typeface="Arial" pitchFamily="34" charset="0"/>
              </a:rPr>
              <a:t> cümleler, zaman ve kişi ekleri, kelimeler arasındaki ilişkiler bağdaşıklığı sağlar.</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844" y="1935480"/>
            <a:ext cx="8786874" cy="4389120"/>
          </a:xfrm>
        </p:spPr>
        <p:txBody>
          <a:bodyPr>
            <a:normAutofit/>
          </a:bodyPr>
          <a:lstStyle/>
          <a:p>
            <a:pPr algn="just">
              <a:lnSpc>
                <a:spcPct val="150000"/>
              </a:lnSpc>
              <a:buNone/>
            </a:pPr>
            <a:r>
              <a:rPr lang="tr-TR" sz="2800" dirty="0">
                <a:latin typeface="Arial" pitchFamily="34" charset="0"/>
                <a:cs typeface="Arial" pitchFamily="34" charset="0"/>
              </a:rPr>
              <a:t>11. Metinsellik ölçütlerinden biri olan "metinler </a:t>
            </a:r>
            <a:r>
              <a:rPr lang="tr-TR" sz="2800" dirty="0" err="1">
                <a:latin typeface="Arial" pitchFamily="34" charset="0"/>
                <a:cs typeface="Arial" pitchFamily="34" charset="0"/>
              </a:rPr>
              <a:t>arasılık</a:t>
            </a:r>
            <a:r>
              <a:rPr lang="tr-TR" sz="2800" dirty="0">
                <a:latin typeface="Arial" pitchFamily="34" charset="0"/>
                <a:cs typeface="Arial" pitchFamily="34" charset="0"/>
              </a:rPr>
              <a:t>" nedir?</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500174"/>
            <a:ext cx="9001156" cy="4824426"/>
          </a:xfrm>
        </p:spPr>
        <p:txBody>
          <a:bodyPr/>
          <a:lstStyle/>
          <a:p>
            <a:pPr algn="just">
              <a:lnSpc>
                <a:spcPct val="150000"/>
              </a:lnSpc>
              <a:buNone/>
            </a:pPr>
            <a:r>
              <a:rPr lang="tr-TR" sz="2800" b="1" dirty="0">
                <a:solidFill>
                  <a:prstClr val="black"/>
                </a:solidFill>
                <a:latin typeface="Arial" pitchFamily="34" charset="0"/>
                <a:ea typeface="Calibri"/>
                <a:cs typeface="Arial" pitchFamily="34" charset="0"/>
              </a:rPr>
              <a:t>	Bağlaşıklık: </a:t>
            </a:r>
            <a:r>
              <a:rPr lang="tr-TR" sz="2800" i="1" dirty="0">
                <a:solidFill>
                  <a:prstClr val="black"/>
                </a:solidFill>
                <a:latin typeface="Arial" pitchFamily="34" charset="0"/>
                <a:ea typeface="Calibri"/>
                <a:cs typeface="Arial" pitchFamily="34" charset="0"/>
              </a:rPr>
              <a:t>Metinde yer alan cümlelerin içindeki sözcüklerin dilbilgisi kurallarına göre bir araya getirilmesi ve kullanılması </a:t>
            </a:r>
            <a:r>
              <a:rPr lang="tr-TR" sz="2800" dirty="0">
                <a:solidFill>
                  <a:prstClr val="black"/>
                </a:solidFill>
                <a:latin typeface="Arial" pitchFamily="34" charset="0"/>
                <a:ea typeface="Calibri"/>
                <a:cs typeface="Arial" pitchFamily="34" charset="0"/>
              </a:rPr>
              <a:t>demektir. Bir cümlede yer alan yapıların nasıl yer alacağı dilin kurallarına göre belirlenmiştir. Bunlar değiştirilemez; dilin kurallarına uymak mecburiyeti vardır.</a:t>
            </a:r>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0680" y="857232"/>
            <a:ext cx="9144000" cy="4389120"/>
          </a:xfrm>
        </p:spPr>
        <p:txBody>
          <a:bodyPr>
            <a:normAutofit fontScale="92500"/>
          </a:bodyPr>
          <a:lstStyle/>
          <a:p>
            <a:pPr algn="just">
              <a:lnSpc>
                <a:spcPct val="150000"/>
              </a:lnSpc>
              <a:buNone/>
            </a:pPr>
            <a:r>
              <a:rPr lang="tr-TR" sz="2800" dirty="0">
                <a:latin typeface="Arial" pitchFamily="34" charset="0"/>
                <a:cs typeface="Arial" pitchFamily="34" charset="0"/>
              </a:rPr>
              <a:t>	Yanıt-11: Metinsellik ölçütlerinden en önemli ilkelerden biridir. Metinler </a:t>
            </a:r>
            <a:r>
              <a:rPr lang="tr-TR" sz="2800" dirty="0" err="1">
                <a:latin typeface="Arial" pitchFamily="34" charset="0"/>
                <a:cs typeface="Arial" pitchFamily="34" charset="0"/>
              </a:rPr>
              <a:t>arasılık</a:t>
            </a:r>
            <a:r>
              <a:rPr lang="tr-TR" sz="2800" dirty="0">
                <a:latin typeface="Arial" pitchFamily="34" charset="0"/>
                <a:cs typeface="Arial" pitchFamily="34" charset="0"/>
              </a:rPr>
              <a:t> bir metnin içinde geçen her hangi bir olayın başka bir metne gönderme yapmasıdır. Bir kaynakta bahsedilen olayın farklı karakterle başka kaynakta bahsediliyor olmasıdır. Burada Telmih sanatına da sık sık başvurulur. Hatırlatmalarla farklı kaynaklarla iletişim kurulur. Bu durum metinler </a:t>
            </a:r>
            <a:r>
              <a:rPr lang="tr-TR" sz="2800" dirty="0" err="1">
                <a:latin typeface="Arial" pitchFamily="34" charset="0"/>
                <a:cs typeface="Arial" pitchFamily="34" charset="0"/>
              </a:rPr>
              <a:t>arasılıkla</a:t>
            </a:r>
            <a:r>
              <a:rPr lang="tr-TR" sz="2800" dirty="0">
                <a:latin typeface="Arial" pitchFamily="34" charset="0"/>
                <a:cs typeface="Arial" pitchFamily="34" charset="0"/>
              </a:rPr>
              <a:t> açıklanabilir.</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85794"/>
            <a:ext cx="8975184" cy="4389120"/>
          </a:xfrm>
        </p:spPr>
        <p:txBody>
          <a:bodyPr>
            <a:noAutofit/>
          </a:bodyPr>
          <a:lstStyle/>
          <a:p>
            <a:pPr algn="just">
              <a:lnSpc>
                <a:spcPct val="150000"/>
              </a:lnSpc>
              <a:buNone/>
            </a:pPr>
            <a:r>
              <a:rPr lang="tr-TR" sz="2800" dirty="0">
                <a:latin typeface="Arial" pitchFamily="34" charset="0"/>
                <a:cs typeface="Arial" pitchFamily="34" charset="0"/>
              </a:rPr>
              <a:t>	12- Paragrafta her cümle, bir sonrakine mantıklı bir şekilde bağlanarak tutarlılık sağlanmalıdır.</a:t>
            </a:r>
          </a:p>
          <a:p>
            <a:pPr algn="just">
              <a:lnSpc>
                <a:spcPct val="150000"/>
              </a:lnSpc>
              <a:buNone/>
            </a:pPr>
            <a:r>
              <a:rPr lang="tr-TR" sz="2800" dirty="0">
                <a:latin typeface="Arial" pitchFamily="34" charset="0"/>
                <a:cs typeface="Arial" pitchFamily="34" charset="0"/>
              </a:rPr>
              <a:t>	Aşağıdaki metinde yapısal bir düzen oluşturmak için “karşıt görüş, anahtar kelime tekrarı, zaman,  sebep-sonuç tutarlılığı hangi sözcüklerle sağlanmıştır? </a:t>
            </a:r>
          </a:p>
          <a:p>
            <a:pPr algn="just">
              <a:lnSpc>
                <a:spcPct val="150000"/>
              </a:lnSpc>
            </a:pPr>
            <a:endParaRPr lang="tr-TR" sz="2800" dirty="0">
              <a:latin typeface="Arial" pitchFamily="34" charset="0"/>
              <a:cs typeface="Arial" pitchFamily="34" charset="0"/>
            </a:endParaRPr>
          </a:p>
          <a:p>
            <a:pPr algn="just">
              <a:lnSpc>
                <a:spcPct val="150000"/>
              </a:lnSpc>
              <a:buNone/>
            </a:pPr>
            <a:r>
              <a:rPr lang="tr-TR" sz="2800" dirty="0">
                <a:latin typeface="Arial" pitchFamily="34" charset="0"/>
                <a:cs typeface="Arial" pitchFamily="34" charset="0"/>
              </a:rPr>
              <a:t>	</a:t>
            </a:r>
          </a:p>
          <a:p>
            <a:pPr algn="just">
              <a:lnSpc>
                <a:spcPct val="150000"/>
              </a:lnSpc>
              <a:buNone/>
            </a:pPr>
            <a:endParaRPr lang="tr-TR" sz="2800" dirty="0">
              <a:latin typeface="Arial" pitchFamily="34" charset="0"/>
              <a:cs typeface="Arial"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2544" y="702484"/>
            <a:ext cx="9144000" cy="4389120"/>
          </a:xfrm>
        </p:spPr>
        <p:txBody>
          <a:bodyPr>
            <a:noAutofit/>
          </a:bodyPr>
          <a:lstStyle/>
          <a:p>
            <a:pPr algn="just">
              <a:lnSpc>
                <a:spcPct val="150000"/>
              </a:lnSpc>
              <a:buNone/>
            </a:pPr>
            <a:r>
              <a:rPr lang="tr-TR" sz="2800" dirty="0">
                <a:latin typeface="Arial" pitchFamily="34" charset="0"/>
                <a:cs typeface="Arial" pitchFamily="34" charset="0"/>
              </a:rPr>
              <a:t>	“Mercan kayalıkları, dünya yüzeyinin %1’inden daha azını kaplar. Buna rağmen, okyanus türlerinin %25’inden fazlası için bir yaşam alanı sağlarlar. Mercanlar, denizanası gibi küçük, omurgasız hayvanlardır. Mercanlar, sert dış iskeletlerini oluşturmak için kalsiyum karbonat veya kireç taşı üretirler. Mercanlar, öldükten sonra arkalarında kireç taşı iskeletlerini bırakırlar. Böylece yeni mercanların büyümesi için bir temel oluştururlar.”</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844" y="857232"/>
            <a:ext cx="8786874" cy="4389120"/>
          </a:xfrm>
        </p:spPr>
        <p:txBody>
          <a:bodyPr>
            <a:noAutofit/>
          </a:bodyPr>
          <a:lstStyle/>
          <a:p>
            <a:pPr algn="just">
              <a:buNone/>
            </a:pPr>
            <a:r>
              <a:rPr lang="tr-TR" sz="2800" dirty="0">
                <a:latin typeface="Arial" pitchFamily="34" charset="0"/>
                <a:cs typeface="Arial" pitchFamily="34" charset="0"/>
              </a:rPr>
              <a:t>	Yanıt-12:</a:t>
            </a:r>
          </a:p>
          <a:p>
            <a:pPr algn="just"/>
            <a:endParaRPr lang="tr-TR" sz="2800" dirty="0">
              <a:latin typeface="Arial" pitchFamily="34" charset="0"/>
              <a:cs typeface="Arial" pitchFamily="34" charset="0"/>
            </a:endParaRPr>
          </a:p>
          <a:p>
            <a:pPr algn="just">
              <a:buNone/>
            </a:pPr>
            <a:r>
              <a:rPr lang="tr-TR" sz="2800" dirty="0">
                <a:solidFill>
                  <a:srgbClr val="FF0000"/>
                </a:solidFill>
                <a:latin typeface="Arial" pitchFamily="34" charset="0"/>
                <a:cs typeface="Arial" pitchFamily="34" charset="0"/>
              </a:rPr>
              <a:t>	Karşıt görüş </a:t>
            </a:r>
            <a:r>
              <a:rPr lang="tr-TR" sz="2800" dirty="0">
                <a:latin typeface="Arial" pitchFamily="34" charset="0"/>
                <a:cs typeface="Arial" pitchFamily="34" charset="0"/>
              </a:rPr>
              <a:t>– buna rağmen</a:t>
            </a:r>
          </a:p>
          <a:p>
            <a:pPr algn="just"/>
            <a:endParaRPr lang="tr-TR" sz="2800" dirty="0">
              <a:latin typeface="Arial" pitchFamily="34" charset="0"/>
              <a:cs typeface="Arial" pitchFamily="34" charset="0"/>
            </a:endParaRPr>
          </a:p>
          <a:p>
            <a:pPr algn="just">
              <a:buNone/>
            </a:pPr>
            <a:r>
              <a:rPr lang="tr-TR" sz="2800" dirty="0">
                <a:solidFill>
                  <a:srgbClr val="FF0000"/>
                </a:solidFill>
                <a:latin typeface="Arial" pitchFamily="34" charset="0"/>
                <a:cs typeface="Arial" pitchFamily="34" charset="0"/>
              </a:rPr>
              <a:t>	Anahtar kelime tekrarı </a:t>
            </a:r>
            <a:r>
              <a:rPr lang="tr-TR" sz="2800" dirty="0">
                <a:latin typeface="Arial" pitchFamily="34" charset="0"/>
                <a:cs typeface="Arial" pitchFamily="34" charset="0"/>
              </a:rPr>
              <a:t>– mercan kayalıkları, mercanlar, mercanlar</a:t>
            </a:r>
          </a:p>
          <a:p>
            <a:pPr algn="just"/>
            <a:endParaRPr lang="tr-TR" sz="2800" dirty="0">
              <a:latin typeface="Arial" pitchFamily="34" charset="0"/>
              <a:cs typeface="Arial" pitchFamily="34" charset="0"/>
            </a:endParaRPr>
          </a:p>
          <a:p>
            <a:pPr algn="just">
              <a:buNone/>
            </a:pPr>
            <a:r>
              <a:rPr lang="tr-TR" sz="2800" dirty="0">
                <a:solidFill>
                  <a:srgbClr val="FF0000"/>
                </a:solidFill>
                <a:latin typeface="Arial" pitchFamily="34" charset="0"/>
                <a:cs typeface="Arial" pitchFamily="34" charset="0"/>
              </a:rPr>
              <a:t>	Zaman</a:t>
            </a:r>
            <a:r>
              <a:rPr lang="tr-TR" sz="2800" dirty="0">
                <a:latin typeface="Arial" pitchFamily="34" charset="0"/>
                <a:cs typeface="Arial" pitchFamily="34" charset="0"/>
              </a:rPr>
              <a:t> –öldürdükten sonra</a:t>
            </a:r>
          </a:p>
          <a:p>
            <a:pPr algn="just"/>
            <a:endParaRPr lang="tr-TR" sz="2800" dirty="0">
              <a:latin typeface="Arial" pitchFamily="34" charset="0"/>
              <a:cs typeface="Arial" pitchFamily="34" charset="0"/>
            </a:endParaRPr>
          </a:p>
          <a:p>
            <a:pPr algn="just">
              <a:buNone/>
            </a:pPr>
            <a:r>
              <a:rPr lang="tr-TR" sz="2800" dirty="0">
                <a:solidFill>
                  <a:srgbClr val="FF0000"/>
                </a:solidFill>
                <a:latin typeface="Arial" pitchFamily="34" charset="0"/>
                <a:cs typeface="Arial" pitchFamily="34" charset="0"/>
              </a:rPr>
              <a:t>	Sebep-sonuç ilişkisi </a:t>
            </a:r>
            <a:r>
              <a:rPr lang="tr-TR" sz="2800" dirty="0">
                <a:latin typeface="Arial" pitchFamily="34" charset="0"/>
                <a:cs typeface="Arial" pitchFamily="34" charset="0"/>
              </a:rPr>
              <a:t>- böylece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6016" y="714356"/>
            <a:ext cx="9144000" cy="2286016"/>
          </a:xfrm>
        </p:spPr>
        <p:txBody>
          <a:bodyPr>
            <a:noAutofit/>
          </a:bodyPr>
          <a:lstStyle/>
          <a:p>
            <a:pPr algn="just">
              <a:lnSpc>
                <a:spcPct val="150000"/>
              </a:lnSpc>
              <a:buNone/>
            </a:pPr>
            <a:r>
              <a:rPr lang="tr-TR" sz="2800" b="1" dirty="0">
                <a:latin typeface="Arial" pitchFamily="34" charset="0"/>
                <a:cs typeface="Arial" pitchFamily="34" charset="0"/>
              </a:rPr>
              <a:t>	Örn</a:t>
            </a:r>
            <a:r>
              <a:rPr lang="tr-TR" sz="2800" dirty="0">
                <a:latin typeface="Arial" pitchFamily="34" charset="0"/>
                <a:cs typeface="Arial" pitchFamily="34" charset="0"/>
              </a:rPr>
              <a:t>. Ad ile adıllar arasındaki bağıntılar, eylem zamanlarının uyumu, sözcük yinelemeleri yoluyla kurulan ilişkiler bağlaşıklık ilişkileri arasında sayılabilir. </a:t>
            </a:r>
          </a:p>
          <a:p>
            <a:pPr algn="just">
              <a:lnSpc>
                <a:spcPct val="150000"/>
              </a:lnSpc>
              <a:buNone/>
            </a:pPr>
            <a:r>
              <a:rPr lang="tr-TR" sz="2800" dirty="0">
                <a:latin typeface="Arial" pitchFamily="34" charset="0"/>
                <a:cs typeface="Arial" pitchFamily="34" charset="0"/>
              </a:rPr>
              <a:t>	</a:t>
            </a:r>
          </a:p>
          <a:p>
            <a:pPr algn="just">
              <a:lnSpc>
                <a:spcPct val="150000"/>
              </a:lnSpc>
              <a:buNone/>
            </a:pPr>
            <a:r>
              <a:rPr lang="tr-TR" sz="2800" dirty="0">
                <a:latin typeface="Arial" pitchFamily="34" charset="0"/>
                <a:cs typeface="Arial" pitchFamily="34" charset="0"/>
              </a:rPr>
              <a:t>	</a:t>
            </a:r>
          </a:p>
        </p:txBody>
      </p:sp>
      <p:pic>
        <p:nvPicPr>
          <p:cNvPr id="27650" name="Picture 2" descr="Kayıp Yerler, Tren Istasyonu, Kapı"/>
          <p:cNvPicPr>
            <a:picLocks noChangeAspect="1" noChangeArrowheads="1"/>
          </p:cNvPicPr>
          <p:nvPr/>
        </p:nvPicPr>
        <p:blipFill>
          <a:blip r:embed="rId2"/>
          <a:srcRect/>
          <a:stretch>
            <a:fillRect/>
          </a:stretch>
        </p:blipFill>
        <p:spPr bwMode="auto">
          <a:xfrm>
            <a:off x="214282" y="2786058"/>
            <a:ext cx="4857750" cy="3238501"/>
          </a:xfrm>
          <a:prstGeom prst="rect">
            <a:avLst/>
          </a:prstGeom>
          <a:noFill/>
        </p:spPr>
      </p:pic>
      <p:sp>
        <p:nvSpPr>
          <p:cNvPr id="6" name="5 Metin kutusu"/>
          <p:cNvSpPr txBox="1"/>
          <p:nvPr/>
        </p:nvSpPr>
        <p:spPr>
          <a:xfrm>
            <a:off x="5214942" y="2857496"/>
            <a:ext cx="3714776" cy="3326873"/>
          </a:xfrm>
          <a:prstGeom prst="rect">
            <a:avLst/>
          </a:prstGeom>
          <a:noFill/>
        </p:spPr>
        <p:txBody>
          <a:bodyPr wrap="square" rtlCol="0">
            <a:spAutoFit/>
          </a:bodyPr>
          <a:lstStyle/>
          <a:p>
            <a:pPr>
              <a:lnSpc>
                <a:spcPct val="150000"/>
              </a:lnSpc>
            </a:pPr>
            <a:r>
              <a:rPr lang="tr-TR" sz="3600" dirty="0">
                <a:solidFill>
                  <a:prstClr val="black"/>
                </a:solidFill>
                <a:latin typeface="Arial" pitchFamily="34" charset="0"/>
                <a:cs typeface="Arial" pitchFamily="34" charset="0"/>
              </a:rPr>
              <a:t>“Adam içeri gir</a:t>
            </a:r>
            <a:r>
              <a:rPr lang="tr-TR" sz="3600" b="1" dirty="0">
                <a:solidFill>
                  <a:prstClr val="black"/>
                </a:solidFill>
                <a:latin typeface="Arial" pitchFamily="34" charset="0"/>
                <a:cs typeface="Arial" pitchFamily="34" charset="0"/>
              </a:rPr>
              <a:t>ebilmek için </a:t>
            </a:r>
            <a:r>
              <a:rPr lang="tr-TR" sz="3600" dirty="0">
                <a:solidFill>
                  <a:prstClr val="black"/>
                </a:solidFill>
                <a:latin typeface="Arial" pitchFamily="34" charset="0"/>
                <a:cs typeface="Arial" pitchFamily="34" charset="0"/>
              </a:rPr>
              <a:t>kapı</a:t>
            </a:r>
            <a:r>
              <a:rPr lang="tr-TR" sz="3600" b="1" dirty="0">
                <a:solidFill>
                  <a:prstClr val="black"/>
                </a:solidFill>
                <a:latin typeface="Arial" pitchFamily="34" charset="0"/>
                <a:cs typeface="Arial" pitchFamily="34" charset="0"/>
              </a:rPr>
              <a:t>nın </a:t>
            </a:r>
            <a:r>
              <a:rPr lang="tr-TR" sz="3600" dirty="0">
                <a:solidFill>
                  <a:prstClr val="black"/>
                </a:solidFill>
                <a:latin typeface="Arial" pitchFamily="34" charset="0"/>
                <a:cs typeface="Arial" pitchFamily="34" charset="0"/>
              </a:rPr>
              <a:t>kolun</a:t>
            </a:r>
            <a:r>
              <a:rPr lang="tr-TR" sz="3600" b="1" dirty="0">
                <a:solidFill>
                  <a:prstClr val="black"/>
                </a:solidFill>
                <a:latin typeface="Arial" pitchFamily="34" charset="0"/>
                <a:cs typeface="Arial" pitchFamily="34" charset="0"/>
              </a:rPr>
              <a:t>u </a:t>
            </a:r>
            <a:r>
              <a:rPr lang="tr-TR" sz="3600" dirty="0">
                <a:solidFill>
                  <a:prstClr val="black"/>
                </a:solidFill>
                <a:latin typeface="Arial" pitchFamily="34" charset="0"/>
                <a:cs typeface="Arial" pitchFamily="34" charset="0"/>
              </a:rPr>
              <a:t>kırmış.”</a:t>
            </a:r>
            <a:endParaRPr lang="tr-TR"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071546"/>
            <a:ext cx="8858280" cy="4572032"/>
          </a:xfrm>
        </p:spPr>
        <p:txBody>
          <a:bodyPr>
            <a:normAutofit/>
          </a:bodyPr>
          <a:lstStyle/>
          <a:p>
            <a:pPr algn="just">
              <a:lnSpc>
                <a:spcPct val="150000"/>
              </a:lnSpc>
              <a:buNone/>
            </a:pPr>
            <a:r>
              <a:rPr lang="tr-TR" sz="2800" dirty="0">
                <a:solidFill>
                  <a:prstClr val="black"/>
                </a:solidFill>
                <a:latin typeface="Arial" pitchFamily="34" charset="0"/>
                <a:cs typeface="Arial" pitchFamily="34" charset="0"/>
              </a:rPr>
              <a:t>	Bu cümlede “kapının kolu” belirtili isim tamlamasıdır. Adam kelimesinin yerinde kadın olabilir, çocuk olabilir, hırsız olabilir. Bu, dilbilgisi kuralı için önemli değildir. Orada özne olması önemlidir. Yani işi yapan olması önemlidir. </a:t>
            </a:r>
            <a:r>
              <a:rPr lang="tr-TR" sz="2800" dirty="0">
                <a:latin typeface="Arial" pitchFamily="34" charset="0"/>
                <a:ea typeface="Calibri"/>
                <a:cs typeface="Arial" pitchFamily="34" charset="0"/>
              </a:rPr>
              <a:t>Ancak “kapının kolu” tamlaması değişemez. Belirtili isim tamlamasıdır. İçindeki adlar değişebilir. </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5528" y="1000108"/>
            <a:ext cx="9144000" cy="4824426"/>
          </a:xfrm>
        </p:spPr>
        <p:txBody>
          <a:bodyPr>
            <a:normAutofit/>
          </a:bodyPr>
          <a:lstStyle/>
          <a:p>
            <a:pPr algn="just">
              <a:lnSpc>
                <a:spcPct val="150000"/>
              </a:lnSpc>
              <a:spcAft>
                <a:spcPts val="0"/>
              </a:spcAft>
              <a:buNone/>
            </a:pPr>
            <a:r>
              <a:rPr lang="tr-TR" sz="2800" dirty="0">
                <a:latin typeface="Arial" pitchFamily="34" charset="0"/>
                <a:ea typeface="Calibri"/>
                <a:cs typeface="Arial" pitchFamily="34" charset="0"/>
              </a:rPr>
              <a:t>	</a:t>
            </a:r>
            <a:r>
              <a:rPr lang="tr-TR" sz="2800" i="1" dirty="0">
                <a:latin typeface="Arial" pitchFamily="34" charset="0"/>
                <a:ea typeface="Calibri"/>
                <a:cs typeface="Arial" pitchFamily="34" charset="0"/>
              </a:rPr>
              <a:t>Pencere </a:t>
            </a:r>
            <a:r>
              <a:rPr lang="tr-TR" sz="2800" dirty="0">
                <a:latin typeface="Arial" pitchFamily="34" charset="0"/>
                <a:ea typeface="Calibri"/>
                <a:cs typeface="Arial" pitchFamily="34" charset="0"/>
              </a:rPr>
              <a:t>ve </a:t>
            </a:r>
            <a:r>
              <a:rPr lang="tr-TR" sz="2800" i="1" dirty="0">
                <a:latin typeface="Arial" pitchFamily="34" charset="0"/>
                <a:ea typeface="Calibri"/>
                <a:cs typeface="Arial" pitchFamily="34" charset="0"/>
              </a:rPr>
              <a:t>kol </a:t>
            </a:r>
            <a:r>
              <a:rPr lang="tr-TR" sz="2800" dirty="0">
                <a:latin typeface="Arial" pitchFamily="34" charset="0"/>
                <a:ea typeface="Calibri"/>
                <a:cs typeface="Arial" pitchFamily="34" charset="0"/>
              </a:rPr>
              <a:t>adları gelebilir. Ama “---</a:t>
            </a:r>
            <a:r>
              <a:rPr lang="tr-TR" sz="2800" dirty="0" err="1">
                <a:latin typeface="Arial" pitchFamily="34" charset="0"/>
                <a:ea typeface="Calibri"/>
                <a:cs typeface="Arial" pitchFamily="34" charset="0"/>
              </a:rPr>
              <a:t>nın</a:t>
            </a:r>
            <a:r>
              <a:rPr lang="tr-TR" sz="2800" dirty="0">
                <a:latin typeface="Arial" pitchFamily="34" charset="0"/>
                <a:ea typeface="Calibri"/>
                <a:cs typeface="Arial" pitchFamily="34" charset="0"/>
              </a:rPr>
              <a:t>…ı” çekim ekleri ile kurulan yapı değişemez. </a:t>
            </a:r>
          </a:p>
          <a:p>
            <a:pPr algn="just">
              <a:lnSpc>
                <a:spcPct val="150000"/>
              </a:lnSpc>
              <a:spcAft>
                <a:spcPts val="0"/>
              </a:spcAft>
              <a:buNone/>
            </a:pPr>
            <a:r>
              <a:rPr lang="tr-TR" sz="2800" dirty="0">
                <a:latin typeface="Arial" pitchFamily="34" charset="0"/>
                <a:ea typeface="Calibri"/>
                <a:cs typeface="Arial" pitchFamily="34" charset="0"/>
              </a:rPr>
              <a:t>	Aynı biçimde amaç bildiren “-</a:t>
            </a:r>
            <a:r>
              <a:rPr lang="tr-TR" sz="2800" dirty="0" err="1">
                <a:latin typeface="Arial" pitchFamily="34" charset="0"/>
                <a:ea typeface="Calibri"/>
                <a:cs typeface="Arial" pitchFamily="34" charset="0"/>
              </a:rPr>
              <a:t>ebilmek</a:t>
            </a:r>
            <a:r>
              <a:rPr lang="tr-TR" sz="2800" dirty="0">
                <a:latin typeface="Arial" pitchFamily="34" charset="0"/>
                <a:ea typeface="Calibri"/>
                <a:cs typeface="Arial" pitchFamily="34" charset="0"/>
              </a:rPr>
              <a:t> için” edat grubu da değişmez. Bu, bağlaşıklıktır. Örneğin bu yapıyı “için -</a:t>
            </a:r>
            <a:r>
              <a:rPr lang="tr-TR" sz="2800" dirty="0" err="1">
                <a:latin typeface="Arial" pitchFamily="34" charset="0"/>
                <a:ea typeface="Calibri"/>
                <a:cs typeface="Arial" pitchFamily="34" charset="0"/>
              </a:rPr>
              <a:t>ebilmek</a:t>
            </a:r>
            <a:r>
              <a:rPr lang="tr-TR" sz="2800" dirty="0">
                <a:latin typeface="Arial" pitchFamily="34" charset="0"/>
                <a:ea typeface="Calibri"/>
                <a:cs typeface="Arial" pitchFamily="34" charset="0"/>
              </a:rPr>
              <a:t>” şeklinde kullanmak mümkün değildir. </a:t>
            </a:r>
          </a:p>
          <a:p>
            <a:pPr>
              <a:buNone/>
            </a:pPr>
            <a:endParaRPr lang="tr-TR" sz="2800"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6016" y="621592"/>
            <a:ext cx="9144000" cy="4824426"/>
          </a:xfrm>
        </p:spPr>
        <p:txBody>
          <a:bodyPr>
            <a:noAutofit/>
          </a:bodyPr>
          <a:lstStyle/>
          <a:p>
            <a:pPr algn="just">
              <a:lnSpc>
                <a:spcPct val="150000"/>
              </a:lnSpc>
              <a:spcAft>
                <a:spcPts val="0"/>
              </a:spcAft>
              <a:buNone/>
            </a:pPr>
            <a:r>
              <a:rPr lang="tr-TR" sz="2800" i="1" dirty="0">
                <a:latin typeface="Arial" pitchFamily="34" charset="0"/>
                <a:ea typeface="Calibri"/>
                <a:cs typeface="Arial" pitchFamily="34" charset="0"/>
              </a:rPr>
              <a:t>	Bağdaşıklık, bir yazının metin olmasını sağlayan cümleler arasındaki ilişkiyi metin içi bir dille sağlayan özelliklerin tümüne verilen addır. </a:t>
            </a:r>
            <a:endParaRPr lang="tr-TR" sz="2800" dirty="0">
              <a:latin typeface="Arial" pitchFamily="34" charset="0"/>
              <a:ea typeface="Calibri"/>
              <a:cs typeface="Arial" pitchFamily="34" charset="0"/>
            </a:endParaRPr>
          </a:p>
          <a:p>
            <a:pPr algn="just">
              <a:lnSpc>
                <a:spcPct val="150000"/>
              </a:lnSpc>
              <a:buNone/>
            </a:pPr>
            <a:r>
              <a:rPr lang="tr-TR" sz="2800" dirty="0">
                <a:latin typeface="Arial" pitchFamily="34" charset="0"/>
                <a:ea typeface="Calibri"/>
                <a:cs typeface="Arial" pitchFamily="34" charset="0"/>
              </a:rPr>
              <a:t>	Metin, kendisini oluşturan cümleler arasındaki ahenk ile oluşan edebi bir yapıdır. Bir inşaat gibi, tüm yapılar uygun bağlantılar sayesinde eklemeler yapılarak oluşur. </a:t>
            </a:r>
            <a:endParaRPr lang="tr-TR" sz="2800"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357</TotalTime>
  <Words>198</Words>
  <Application>Microsoft Office PowerPoint</Application>
  <PresentationFormat>Ekran Gösterisi (4:3)</PresentationFormat>
  <Paragraphs>113</Paragraphs>
  <Slides>53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53</vt:i4>
      </vt:variant>
    </vt:vector>
  </HeadingPairs>
  <TitlesOfParts>
    <vt:vector size="59" baseType="lpstr">
      <vt:lpstr>Arial</vt:lpstr>
      <vt:lpstr>Calibri</vt:lpstr>
      <vt:lpstr>Constantia</vt:lpstr>
      <vt:lpstr>Times New Roman</vt:lpstr>
      <vt:lpstr>Wingdings 2</vt:lpstr>
      <vt:lpstr>Akış</vt:lpstr>
      <vt:lpstr>METİN NEDİR?  </vt:lpstr>
      <vt:lpstr>PowerPoint Sunusu</vt:lpstr>
      <vt:lpstr>Etkinlik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Etkinlik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Paragrafta Cümle Düzeni</dc:title>
  <dc:creator>a</dc:creator>
  <cp:lastModifiedBy>Kevser CANDEMİR</cp:lastModifiedBy>
  <cp:revision>37</cp:revision>
  <dcterms:created xsi:type="dcterms:W3CDTF">2020-09-23T16:13:44Z</dcterms:created>
  <dcterms:modified xsi:type="dcterms:W3CDTF">2020-10-13T19:24:38Z</dcterms:modified>
</cp:coreProperties>
</file>