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0048"/>
    <a:srgbClr val="DDCAEC"/>
    <a:srgbClr val="C19CDC"/>
    <a:srgbClr val="990099"/>
    <a:srgbClr val="E4FFC9"/>
    <a:srgbClr val="FF0000"/>
    <a:srgbClr val="CDFFCD"/>
    <a:srgbClr val="32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648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614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A500AC9-FC3E-49FC-8002-00085EF4615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7120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4DA57-4187-4184-BA8E-1704460C517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755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5FB8A-54EB-4B15-B1FE-05C32997D2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6783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0B9B6E-07C9-444C-B4E5-2F8677C3BA2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5049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24A67-C9E4-4C73-AC9F-29779544629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949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47B5B-757B-4188-9261-6B26EB3E0D5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664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40BA9-43D3-434F-92FA-814C7945CEE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098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E0F61-8E04-434E-AE81-88472F2CCCC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005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34A11-10E2-44EE-A276-0B730A83EB6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5588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EB3FD-849B-42C4-9BDE-7F322B72797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5644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F51F04-6241-479D-8F75-5919F0FEDD0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7652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6F6CC-F5DA-4084-BFBD-D7E44AC98AD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6653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 smtClean="0"/>
            </a:lvl1pPr>
          </a:lstStyle>
          <a:p>
            <a:pPr>
              <a:defRPr/>
            </a:pPr>
            <a:fld id="{88F699EB-F250-47B0-9FBD-1435F8D977D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endParaRPr lang="tr-TR" altLang="tr-TR" sz="2400" b="0">
              <a:latin typeface="Times New Roman" pitchFamily="18" charset="0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endParaRPr lang="tr-TR" altLang="tr-TR" sz="2400" b="0">
              <a:latin typeface="Times New Roman" pitchFamily="18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endParaRPr lang="tr-TR" altLang="tr-TR" sz="2400" b="0">
              <a:latin typeface="Times New Roman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8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 descr="Kiremit"/>
          <p:cNvSpPr>
            <a:spLocks noGrp="1" noChangeArrowheads="1"/>
          </p:cNvSpPr>
          <p:nvPr>
            <p:ph type="ctrTitle"/>
          </p:nvPr>
        </p:nvSpPr>
        <p:spPr>
          <a:xfrm>
            <a:off x="4716463" y="476250"/>
            <a:ext cx="4427537" cy="1944688"/>
          </a:xfrm>
          <a:pattFill prst="shingle">
            <a:fgClr>
              <a:schemeClr val="accent1"/>
            </a:fgClr>
            <a:bgClr>
              <a:schemeClr val="tx1"/>
            </a:bgClr>
          </a:pattFill>
          <a:ln w="38100">
            <a:solidFill>
              <a:srgbClr val="003300"/>
            </a:solidFill>
            <a:miter lim="800000"/>
            <a:headEnd/>
            <a:tailEnd/>
          </a:ln>
        </p:spPr>
        <p:txBody>
          <a:bodyPr/>
          <a:lstStyle/>
          <a:p>
            <a:pPr algn="r" eaLnBrk="1" hangingPunct="1"/>
            <a:r>
              <a:rPr lang="tr-TR" altLang="tr-TR" b="1" smtClean="0"/>
              <a:t> </a:t>
            </a:r>
            <a:r>
              <a:rPr lang="tr-TR" altLang="tr-TR" b="1" smtClean="0">
                <a:solidFill>
                  <a:srgbClr val="C00000"/>
                </a:solidFill>
              </a:rPr>
              <a:t>ANLATIM                 BİÇİMLERİ</a:t>
            </a:r>
            <a:r>
              <a:rPr lang="tr-TR" altLang="tr-TR" b="1" smtClean="0"/>
              <a:t> </a:t>
            </a:r>
          </a:p>
        </p:txBody>
      </p:sp>
      <p:sp>
        <p:nvSpPr>
          <p:cNvPr id="2051" name="Rectangle 3" descr="Kiremit"/>
          <p:cNvSpPr>
            <a:spLocks noGrp="1" noChangeArrowheads="1"/>
          </p:cNvSpPr>
          <p:nvPr>
            <p:ph type="subTitle" idx="1"/>
          </p:nvPr>
        </p:nvSpPr>
        <p:spPr>
          <a:xfrm>
            <a:off x="2339975" y="4292600"/>
            <a:ext cx="6551613" cy="2160588"/>
          </a:xfrm>
          <a:pattFill prst="shingle">
            <a:fgClr>
              <a:schemeClr val="accent1"/>
            </a:fgClr>
            <a:bgClr>
              <a:schemeClr val="tx1"/>
            </a:bgClr>
          </a:pattFill>
          <a:ln w="38100"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tr-TR" altLang="tr-TR" sz="3200" smtClean="0">
                <a:solidFill>
                  <a:srgbClr val="C00000"/>
                </a:solidFill>
              </a:rPr>
              <a:t>Bir duygu ,düşünce, olay ya da durumun sözlü veya yazılı bir şekilde ortaya konma biçimine </a:t>
            </a:r>
            <a:r>
              <a:rPr lang="tr-TR" altLang="tr-TR" sz="3200" b="1" i="1" smtClean="0">
                <a:solidFill>
                  <a:srgbClr val="C00000"/>
                </a:solidFill>
              </a:rPr>
              <a:t>“anlatım”</a:t>
            </a:r>
            <a:r>
              <a:rPr lang="tr-TR" altLang="tr-TR" sz="3200" smtClean="0">
                <a:solidFill>
                  <a:srgbClr val="C00000"/>
                </a:solidFill>
              </a:rPr>
              <a:t> denir</a:t>
            </a:r>
            <a:r>
              <a:rPr lang="tr-TR" altLang="tr-TR" sz="3200" smtClean="0">
                <a:solidFill>
                  <a:srgbClr val="006600"/>
                </a:solidFill>
              </a:rPr>
              <a:t>.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205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  <p:bldP spid="2051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4. Tartışmacı Anlatım (Tartışma) </a:t>
            </a:r>
          </a:p>
        </p:txBody>
      </p:sp>
      <p:sp>
        <p:nvSpPr>
          <p:cNvPr id="12291" name="Rectangle 3" descr="Noktalı kılavuz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4852987"/>
          </a:xfrm>
          <a:pattFill prst="dotGrid">
            <a:fgClr>
              <a:srgbClr val="DDCAEC"/>
            </a:fgClr>
            <a:bgClr>
              <a:schemeClr val="tx1"/>
            </a:bgClr>
          </a:pattFill>
          <a:ln w="76200" cmpd="tri">
            <a:solidFill>
              <a:srgbClr val="480048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 </a:t>
            </a:r>
            <a:r>
              <a:rPr lang="tr-TR" altLang="tr-TR" smtClean="0">
                <a:solidFill>
                  <a:srgbClr val="480048"/>
                </a:solidFill>
              </a:rPr>
              <a:t>Yazarın kendi doğrularına okuyucuyu inandırmak, onu kendi gibi düşündürmek için kullandığı anlatım tekniğine</a:t>
            </a:r>
            <a:r>
              <a:rPr lang="tr-TR" altLang="tr-TR" i="1" smtClean="0">
                <a:solidFill>
                  <a:srgbClr val="480048"/>
                </a:solidFill>
              </a:rPr>
              <a:t> tartışma</a:t>
            </a:r>
            <a:r>
              <a:rPr lang="tr-TR" altLang="tr-TR" smtClean="0">
                <a:solidFill>
                  <a:srgbClr val="480048"/>
                </a:solidFill>
              </a:rPr>
              <a:t> denir. </a:t>
            </a:r>
          </a:p>
          <a:p>
            <a:pPr eaLnBrk="1" hangingPunct="1"/>
            <a:r>
              <a:rPr lang="tr-TR" altLang="tr-TR" smtClean="0">
                <a:solidFill>
                  <a:srgbClr val="480048"/>
                </a:solidFill>
              </a:rPr>
              <a:t>Amaç kendi düşüncesini savunmak, varsa yanlış düşünceyi çürütmek olduğundan yazar, düşüncelerini sanki karşısında okuyucu varmış  da onunla konuşuyormuş gibi ele alır.</a:t>
            </a:r>
          </a:p>
        </p:txBody>
      </p:sp>
    </p:spTree>
  </p:cSld>
  <p:clrMapOvr>
    <a:masterClrMapping/>
  </p:clrMapOvr>
  <p:transition spd="med">
    <p:zoom dir="in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800" i="1" smtClean="0"/>
              <a:t>ÖRNEK :</a:t>
            </a:r>
          </a:p>
        </p:txBody>
      </p:sp>
      <p:sp>
        <p:nvSpPr>
          <p:cNvPr id="13315" name="Rectangle 3" descr="Noktalı kılavuz"/>
          <p:cNvSpPr>
            <a:spLocks noGrp="1" noChangeArrowheads="1"/>
          </p:cNvSpPr>
          <p:nvPr>
            <p:ph type="body" idx="1"/>
          </p:nvPr>
        </p:nvSpPr>
        <p:spPr>
          <a:xfrm>
            <a:off x="3276600" y="1889125"/>
            <a:ext cx="5399088" cy="4968875"/>
          </a:xfrm>
          <a:pattFill prst="dotGrid">
            <a:fgClr>
              <a:srgbClr val="DDCAEC"/>
            </a:fgClr>
            <a:bgClr>
              <a:schemeClr val="tx1"/>
            </a:bgClr>
          </a:pattFill>
          <a:ln w="88900" cmpd="tri">
            <a:solidFill>
              <a:srgbClr val="99CC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tr-TR" altLang="tr-TR" sz="2400" smtClean="0">
                <a:solidFill>
                  <a:srgbClr val="480048"/>
                </a:solidFill>
              </a:rPr>
              <a:t>Bazı bilim adamları yanlış, anlaşılmaz bir Türkçe ile yazıyorlar. Üstelik bunlar, edebiyatçı olmadıklarını ileri sürerek hoş görülmelerini de istiyorlar. Ama bu mazeret olmaz. Çünkü bizim onlardan istediğimiz; duygu ve düşüncelerini düzgün bir dille yazmalarıdır. Bunun için de sanatçı olmaya gerek yoktur. Her insan ana dilini hatasız kullanacak ölçüde bilmelidir. </a:t>
            </a:r>
          </a:p>
        </p:txBody>
      </p:sp>
      <p:pic>
        <p:nvPicPr>
          <p:cNvPr id="13316" name="Picture 4" descr="MCj0412396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0"/>
            <a:ext cx="3009900" cy="202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5" descr="bd170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060575"/>
            <a:ext cx="2917825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blinds dir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844675"/>
            <a:ext cx="8229600" cy="3671888"/>
          </a:xfrm>
          <a:noFill/>
          <a:ln w="57150" cap="flat">
            <a:solidFill>
              <a:srgbClr val="FFFFCC"/>
            </a:solidFill>
            <a:prstDash val="dash"/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tr-TR" altLang="tr-TR" smtClean="0"/>
              <a:t>Anlatılacak konuya uygun anlatım şekline de </a:t>
            </a:r>
            <a:r>
              <a:rPr lang="tr-TR" altLang="tr-TR" b="1" i="1" smtClean="0"/>
              <a:t>“anlatım biçimleri”</a:t>
            </a:r>
            <a:r>
              <a:rPr lang="tr-TR" altLang="tr-TR" smtClean="0"/>
              <a:t> ya da </a:t>
            </a:r>
            <a:r>
              <a:rPr lang="tr-TR" altLang="tr-TR" b="1" i="1" smtClean="0"/>
              <a:t>“anlatım şekilleri”</a:t>
            </a:r>
            <a:r>
              <a:rPr lang="tr-TR" altLang="tr-TR" smtClean="0"/>
              <a:t> denir.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Anlattığımız bir konuyu </a:t>
            </a:r>
            <a:r>
              <a:rPr lang="tr-TR" altLang="tr-TR" b="1" i="1" smtClean="0"/>
              <a:t>hangi amaçla anlattığımız, hangi anlatım biçimini seçmemiz gerektiğini</a:t>
            </a:r>
            <a:r>
              <a:rPr lang="tr-TR" altLang="tr-TR" smtClean="0"/>
              <a:t> de bize anlatır. </a:t>
            </a:r>
          </a:p>
          <a:p>
            <a:pPr eaLnBrk="1" hangingPunct="1"/>
            <a:endParaRPr lang="tr-TR" altLang="tr-TR" smtClean="0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tr-TR" altLang="tr-TR" b="1" smtClean="0"/>
              <a:t>ANLATIM BİÇİMLERİ</a:t>
            </a:r>
          </a:p>
        </p:txBody>
      </p:sp>
      <p:pic>
        <p:nvPicPr>
          <p:cNvPr id="4100" name="Picture 6" descr="MCj0433934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0"/>
            <a:ext cx="2065338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89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20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CC"/>
                                      </p:to>
                                    </p:animClr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389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nimBg="1"/>
      <p:bldP spid="389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               ANLATIM BİÇİMLERİ</a:t>
            </a:r>
          </a:p>
        </p:txBody>
      </p:sp>
      <p:sp>
        <p:nvSpPr>
          <p:cNvPr id="62467" name="Rectangle 3" descr="Noktalı kılavuz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916363"/>
          </a:xfrm>
          <a:pattFill prst="dotGrid">
            <a:fgClr>
              <a:srgbClr val="DDCAEC"/>
            </a:fgClr>
            <a:bgClr>
              <a:schemeClr val="tx1"/>
            </a:bgClr>
          </a:pattFill>
          <a:ln w="76200" cmpd="tri">
            <a:solidFill>
              <a:srgbClr val="480048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z="3200" smtClean="0">
                <a:solidFill>
                  <a:srgbClr val="5A2C7C"/>
                </a:solidFill>
              </a:rPr>
              <a:t>1. Açıklayıcı Anlatım (</a:t>
            </a:r>
            <a:r>
              <a:rPr lang="tr-TR" altLang="tr-TR" sz="3200" i="1" smtClean="0">
                <a:solidFill>
                  <a:srgbClr val="5A2C7C"/>
                </a:solidFill>
              </a:rPr>
              <a:t>Açıklama</a:t>
            </a:r>
            <a:r>
              <a:rPr lang="tr-TR" altLang="tr-TR" sz="3200" smtClean="0">
                <a:solidFill>
                  <a:srgbClr val="5A2C7C"/>
                </a:solidFill>
              </a:rPr>
              <a:t>)</a:t>
            </a:r>
          </a:p>
          <a:p>
            <a:pPr eaLnBrk="1" hangingPunct="1"/>
            <a:r>
              <a:rPr lang="tr-TR" altLang="tr-TR" sz="3200" smtClean="0">
                <a:solidFill>
                  <a:srgbClr val="5A2C7C"/>
                </a:solidFill>
              </a:rPr>
              <a:t>2. Öyküleyici Anlatım (</a:t>
            </a:r>
            <a:r>
              <a:rPr lang="tr-TR" altLang="tr-TR" sz="3200" i="1" smtClean="0">
                <a:solidFill>
                  <a:srgbClr val="5A2C7C"/>
                </a:solidFill>
              </a:rPr>
              <a:t>Öyküleme</a:t>
            </a:r>
            <a:r>
              <a:rPr lang="tr-TR" altLang="tr-TR" sz="3200" smtClean="0">
                <a:solidFill>
                  <a:srgbClr val="5A2C7C"/>
                </a:solidFill>
              </a:rPr>
              <a:t>) </a:t>
            </a:r>
          </a:p>
          <a:p>
            <a:pPr eaLnBrk="1" hangingPunct="1"/>
            <a:r>
              <a:rPr lang="tr-TR" altLang="tr-TR" sz="3200" smtClean="0">
                <a:solidFill>
                  <a:srgbClr val="5A2C7C"/>
                </a:solidFill>
              </a:rPr>
              <a:t>3. Betimleyici Anlatım (</a:t>
            </a:r>
            <a:r>
              <a:rPr lang="tr-TR" altLang="tr-TR" sz="3200" i="1" smtClean="0">
                <a:solidFill>
                  <a:srgbClr val="5A2C7C"/>
                </a:solidFill>
              </a:rPr>
              <a:t>Betimleme</a:t>
            </a:r>
            <a:r>
              <a:rPr lang="tr-TR" altLang="tr-TR" sz="3200" smtClean="0">
                <a:solidFill>
                  <a:srgbClr val="5A2C7C"/>
                </a:solidFill>
              </a:rPr>
              <a:t>)</a:t>
            </a:r>
          </a:p>
          <a:p>
            <a:pPr eaLnBrk="1" hangingPunct="1"/>
            <a:r>
              <a:rPr lang="tr-TR" altLang="tr-TR" sz="3200" smtClean="0">
                <a:solidFill>
                  <a:srgbClr val="5A2C7C"/>
                </a:solidFill>
              </a:rPr>
              <a:t>4. Tartışmacı Anlatım (</a:t>
            </a:r>
            <a:r>
              <a:rPr lang="tr-TR" altLang="tr-TR" sz="3200" i="1" smtClean="0">
                <a:solidFill>
                  <a:srgbClr val="5A2C7C"/>
                </a:solidFill>
              </a:rPr>
              <a:t>Tartışma</a:t>
            </a:r>
            <a:r>
              <a:rPr lang="tr-TR" altLang="tr-TR" sz="3200" smtClean="0">
                <a:solidFill>
                  <a:srgbClr val="5A2C7C"/>
                </a:solidFill>
              </a:rPr>
              <a:t>)</a:t>
            </a:r>
          </a:p>
          <a:p>
            <a:pPr eaLnBrk="1" hangingPunct="1"/>
            <a:endParaRPr lang="tr-TR" altLang="tr-TR" sz="3200" smtClean="0">
              <a:solidFill>
                <a:srgbClr val="5A2C7C"/>
              </a:solidFill>
            </a:endParaRPr>
          </a:p>
        </p:txBody>
      </p:sp>
      <p:pic>
        <p:nvPicPr>
          <p:cNvPr id="5124" name="Picture 4" descr="MCj0441382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114800"/>
            <a:ext cx="2743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MCj0441382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1813"/>
            <a:ext cx="2743200" cy="2743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24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  <p:bldP spid="62467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/>
            </a:r>
            <a:br>
              <a:rPr lang="tr-TR" altLang="tr-TR" smtClean="0"/>
            </a:br>
            <a:endParaRPr lang="tr-TR" altLang="tr-TR" smtClean="0"/>
          </a:p>
        </p:txBody>
      </p:sp>
      <p:sp>
        <p:nvSpPr>
          <p:cNvPr id="6147" name="Rectangle 7" descr="Noktalı kılavuz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402138" cy="4924425"/>
          </a:xfrm>
          <a:pattFill prst="dotGrid">
            <a:fgClr>
              <a:srgbClr val="DDCAEC"/>
            </a:fgClr>
            <a:bgClr>
              <a:schemeClr val="tx1"/>
            </a:bgClr>
          </a:pattFill>
          <a:ln w="76200" cmpd="tri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tr-TR" altLang="tr-TR" sz="2700" i="1" smtClean="0">
                <a:solidFill>
                  <a:srgbClr val="320032"/>
                </a:solidFill>
              </a:rPr>
              <a:t>Okuyucuyu herhangi bir konuda eğitmek ve ona bilgi vermek amacıyla başvurulan bir anlatım tekniğidir. Sade ve sanatsız bir dil kullanılır.Tanımlarla, örneklerle konunun en iyi biçimde anlaşılması sağlanır. 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395288" y="333375"/>
            <a:ext cx="76327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 altLang="tr-TR" sz="4000">
                <a:solidFill>
                  <a:schemeClr val="tx2"/>
                </a:solidFill>
                <a:latin typeface="Garamond" pitchFamily="18" charset="0"/>
              </a:rPr>
              <a:t>1. Açıklayıcı Anlatım (</a:t>
            </a:r>
            <a:r>
              <a:rPr lang="tr-TR" altLang="tr-TR" sz="4000" i="1">
                <a:solidFill>
                  <a:schemeClr val="tx2"/>
                </a:solidFill>
                <a:latin typeface="Garamond" pitchFamily="18" charset="0"/>
              </a:rPr>
              <a:t>Açıklama</a:t>
            </a:r>
            <a:r>
              <a:rPr lang="tr-TR" altLang="tr-TR" sz="4000">
                <a:solidFill>
                  <a:schemeClr val="tx2"/>
                </a:solidFill>
                <a:latin typeface="Garamond" pitchFamily="18" charset="0"/>
              </a:rPr>
              <a:t>)</a:t>
            </a:r>
          </a:p>
        </p:txBody>
      </p:sp>
      <p:pic>
        <p:nvPicPr>
          <p:cNvPr id="6149" name="Picture 11" descr="MCj04382490000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87900" y="1844675"/>
            <a:ext cx="3960813" cy="4321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wipe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39825"/>
          </a:xfrm>
        </p:spPr>
        <p:txBody>
          <a:bodyPr/>
          <a:lstStyle/>
          <a:p>
            <a:pPr eaLnBrk="1" hangingPunct="1"/>
            <a:r>
              <a:rPr lang="tr-TR" altLang="tr-TR" sz="4800" i="1" smtClean="0"/>
              <a:t>ÖRNEK: </a:t>
            </a:r>
          </a:p>
        </p:txBody>
      </p:sp>
      <p:sp>
        <p:nvSpPr>
          <p:cNvPr id="7171" name="Rectangle 3" descr="Noktalı kılavuz"/>
          <p:cNvSpPr>
            <a:spLocks noGrp="1" noChangeArrowheads="1"/>
          </p:cNvSpPr>
          <p:nvPr>
            <p:ph type="body" idx="1"/>
          </p:nvPr>
        </p:nvSpPr>
        <p:spPr>
          <a:xfrm>
            <a:off x="684213" y="1989138"/>
            <a:ext cx="8229600" cy="4248150"/>
          </a:xfrm>
          <a:pattFill prst="dotGrid">
            <a:fgClr>
              <a:srgbClr val="CDFFCD"/>
            </a:fgClr>
            <a:bgClr>
              <a:schemeClr val="tx1"/>
            </a:bgClr>
          </a:pattFill>
          <a:ln w="92075" cmpd="thinThick">
            <a:solidFill>
              <a:srgbClr val="99CC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tr-TR" altLang="tr-TR" i="1" smtClean="0">
                <a:solidFill>
                  <a:srgbClr val="480048"/>
                </a:solidFill>
              </a:rPr>
              <a:t>Haldun Taner hikaye, tiyatro, makale ve fıkra türlerinde eserler vermiştir. Hikayelerinde genellikle büyük şehirdeki tipleri; bozulmuş ve ikiyüzlü çevreleri anlatır.Tiyatrolarında da gecekondu bölgesinin cahil insanlarını ele almıştır. Bu tipler yerel dilleriyle konuşturulur. Bu eserleri okuyan insanın yüzünde tatlı bir tebessüm belirir. </a:t>
            </a:r>
          </a:p>
        </p:txBody>
      </p:sp>
      <p:pic>
        <p:nvPicPr>
          <p:cNvPr id="7172" name="Picture 7" descr="MCj0412396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0"/>
            <a:ext cx="3009900" cy="202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sndAc>
          <p:stSnd>
            <p:snd r:embed="rId2" name="chimes.wav"/>
          </p:stSnd>
        </p:sndAc>
      </p:transition>
    </mc:Choice>
    <mc:Fallback xmlns="">
      <p:transition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2.Öyküleyici Anlatım (Öyküleme)</a:t>
            </a:r>
          </a:p>
        </p:txBody>
      </p:sp>
      <p:sp>
        <p:nvSpPr>
          <p:cNvPr id="8195" name="Rectangle 4" descr="Noktalı kılavuz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402138" cy="4997450"/>
          </a:xfrm>
          <a:pattFill prst="dotGrid">
            <a:fgClr>
              <a:srgbClr val="DDCAEC"/>
            </a:fgClr>
            <a:bgClr>
              <a:schemeClr val="tx1"/>
            </a:bgClr>
          </a:pattFill>
          <a:ln w="76200" cmpd="tri">
            <a:solidFill>
              <a:srgbClr val="480048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tr-TR" altLang="tr-TR" sz="2500" smtClean="0">
                <a:solidFill>
                  <a:srgbClr val="480048"/>
                </a:solidFill>
              </a:rPr>
              <a:t>Bir duygunun, düşüncenin anlatılmak istenen bir olay etrafında veya olaya bağlı olarak anlatılmasıyla oluşan bir anlatım tekniğidir. Olayın olmadığı yerde öyküleme de olmaz. Öykülemede yer, zaman, şahıs gibi unsurlara rastlanır. </a:t>
            </a:r>
          </a:p>
        </p:txBody>
      </p:sp>
      <p:pic>
        <p:nvPicPr>
          <p:cNvPr id="8196" name="Picture 13" descr="MCj0406272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213" y="1700213"/>
            <a:ext cx="3887787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800" i="1" smtClean="0"/>
              <a:t>ÖRNEK :</a:t>
            </a:r>
          </a:p>
        </p:txBody>
      </p:sp>
      <p:sp>
        <p:nvSpPr>
          <p:cNvPr id="9219" name="Rectangle 3" descr="Noktalı kılavuz"/>
          <p:cNvSpPr>
            <a:spLocks noGrp="1" noChangeArrowheads="1"/>
          </p:cNvSpPr>
          <p:nvPr>
            <p:ph type="body" idx="1"/>
          </p:nvPr>
        </p:nvSpPr>
        <p:spPr>
          <a:xfrm>
            <a:off x="468313" y="2133600"/>
            <a:ext cx="8229600" cy="3600450"/>
          </a:xfrm>
          <a:pattFill prst="dotGrid">
            <a:fgClr>
              <a:srgbClr val="DDCAEC"/>
            </a:fgClr>
            <a:bgClr>
              <a:schemeClr val="tx1"/>
            </a:bgClr>
          </a:pattFill>
          <a:ln w="88900" cmpd="thinThick">
            <a:solidFill>
              <a:srgbClr val="99CC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tr-TR" altLang="tr-TR" smtClean="0">
                <a:solidFill>
                  <a:srgbClr val="480048"/>
                </a:solidFill>
              </a:rPr>
              <a:t>Ayaşlı, beş ay hapiste tutsak kaldıktan sonra, dört arkadaşıyla bir gece hapisten kaçtı. Dağa çıktı. O zaman kendisine Battal’ın İbrahim diyorlardı ki iki yahut üç yıl Kastamonu, Çankırı ve Bolu arasındaki dağlarda gezdi. Çoklarının evini basıp paralarını aldı. Çocuklarını  dağa kaldırdı, para için.</a:t>
            </a:r>
          </a:p>
        </p:txBody>
      </p:sp>
      <p:pic>
        <p:nvPicPr>
          <p:cNvPr id="9220" name="Picture 4" descr="MCj0412396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0"/>
            <a:ext cx="3009900" cy="202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mb dir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3. Betimleyici Anlatım( Betimleme) </a:t>
            </a:r>
          </a:p>
        </p:txBody>
      </p:sp>
      <p:sp>
        <p:nvSpPr>
          <p:cNvPr id="10243" name="Rectangle 4" descr="Noktalı kılavuz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57338"/>
            <a:ext cx="4978400" cy="4967287"/>
          </a:xfrm>
          <a:pattFill prst="dotGrid">
            <a:fgClr>
              <a:srgbClr val="DDCAEC"/>
            </a:fgClr>
            <a:bgClr>
              <a:schemeClr val="tx1"/>
            </a:bgClr>
          </a:pattFill>
        </p:spPr>
        <p:txBody>
          <a:bodyPr/>
          <a:lstStyle/>
          <a:p>
            <a:pPr eaLnBrk="1" hangingPunct="1"/>
            <a:r>
              <a:rPr lang="tr-TR" altLang="tr-TR" sz="2400" smtClean="0">
                <a:solidFill>
                  <a:srgbClr val="480048"/>
                </a:solidFill>
              </a:rPr>
              <a:t>Varlıkların okuyucunun gözünde, zihninde canlanacak şekilde ayırt edici nitelikleriyle resim çizer gibi anlatılmasına </a:t>
            </a:r>
            <a:r>
              <a:rPr lang="tr-TR" altLang="tr-TR" sz="2400" i="1" smtClean="0">
                <a:solidFill>
                  <a:srgbClr val="FF0000"/>
                </a:solidFill>
              </a:rPr>
              <a:t>betimleyici anlatım (tasvir etme)</a:t>
            </a:r>
            <a:r>
              <a:rPr lang="tr-TR" altLang="tr-TR" sz="2400" smtClean="0">
                <a:solidFill>
                  <a:srgbClr val="480048"/>
                </a:solidFill>
              </a:rPr>
              <a:t> denir.</a:t>
            </a:r>
          </a:p>
          <a:p>
            <a:pPr eaLnBrk="1" hangingPunct="1"/>
            <a:r>
              <a:rPr lang="tr-TR" altLang="tr-TR" sz="2400" smtClean="0">
                <a:solidFill>
                  <a:srgbClr val="480048"/>
                </a:solidFill>
              </a:rPr>
              <a:t>Betimlemede gözlem esastır. Gözlemle elde edilen bilgiler, açık,sade,anlaşılır bir dille okuyucunun gözünde canlanacak gibi anlatılır.</a:t>
            </a:r>
          </a:p>
        </p:txBody>
      </p:sp>
      <p:pic>
        <p:nvPicPr>
          <p:cNvPr id="10244" name="Picture 10" descr="MCBS01248_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1916113"/>
            <a:ext cx="2808288" cy="374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zoom dir="in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800" i="1" smtClean="0"/>
              <a:t>ÖRNEK :</a:t>
            </a:r>
          </a:p>
        </p:txBody>
      </p:sp>
      <p:sp>
        <p:nvSpPr>
          <p:cNvPr id="11267" name="Rectangle 3" descr="Noktalı kılavuz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5256212" cy="4537075"/>
          </a:xfrm>
          <a:pattFill prst="dotGrid">
            <a:fgClr>
              <a:srgbClr val="DDCAEC"/>
            </a:fgClr>
            <a:bgClr>
              <a:schemeClr val="tx1"/>
            </a:bgClr>
          </a:pattFill>
          <a:ln w="88900" cmpd="thinThick">
            <a:solidFill>
              <a:srgbClr val="99CC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900" smtClean="0">
                <a:solidFill>
                  <a:srgbClr val="480048"/>
                </a:solidFill>
              </a:rPr>
              <a:t>Yeşil dağlar arasından Manisa, akşamları morararak susar; ince rüzgarla dağılan ezan seslerinden belde, derin bir sessizliğe dalar, karanlık basınca yamaçtaki evlerde cılız gaz lambalarının titrek ışıkları görülür. </a:t>
            </a:r>
          </a:p>
        </p:txBody>
      </p:sp>
      <p:pic>
        <p:nvPicPr>
          <p:cNvPr id="11268" name="Picture 4" descr="MCj0412396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0"/>
            <a:ext cx="3009900" cy="202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5" descr="hareketli_manzara_tablosu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2349500"/>
            <a:ext cx="3024188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üzey">
  <a:themeElements>
    <a:clrScheme name="Yüzey 4">
      <a:dk1>
        <a:srgbClr val="6D3696"/>
      </a:dk1>
      <a:lt1>
        <a:srgbClr val="FFFFFF"/>
      </a:lt1>
      <a:dk2>
        <a:srgbClr val="51255D"/>
      </a:dk2>
      <a:lt2>
        <a:srgbClr val="FFFFCC"/>
      </a:lt2>
      <a:accent1>
        <a:srgbClr val="666699"/>
      </a:accent1>
      <a:accent2>
        <a:srgbClr val="800080"/>
      </a:accent2>
      <a:accent3>
        <a:srgbClr val="B3ACB6"/>
      </a:accent3>
      <a:accent4>
        <a:srgbClr val="DADADA"/>
      </a:accent4>
      <a:accent5>
        <a:srgbClr val="B8B8CA"/>
      </a:accent5>
      <a:accent6>
        <a:srgbClr val="730073"/>
      </a:accent6>
      <a:hlink>
        <a:srgbClr val="CCCC00"/>
      </a:hlink>
      <a:folHlink>
        <a:srgbClr val="A3A274"/>
      </a:folHlink>
    </a:clrScheme>
    <a:fontScheme name="Yüzey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Yüzey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üzey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üzey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üzey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üzey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üzey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üzey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üzey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460</TotalTime>
  <Words>464</Words>
  <Application>Microsoft Office PowerPoint</Application>
  <PresentationFormat>Ekran Gösterisi (4:3)</PresentationFormat>
  <Paragraphs>32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Garamond</vt:lpstr>
      <vt:lpstr>Times New Roman</vt:lpstr>
      <vt:lpstr>Verdana</vt:lpstr>
      <vt:lpstr>Wingdings</vt:lpstr>
      <vt:lpstr>Yüzey</vt:lpstr>
      <vt:lpstr> ANLATIM                 BİÇİMLERİ </vt:lpstr>
      <vt:lpstr>ANLATIM BİÇİMLERİ</vt:lpstr>
      <vt:lpstr>               ANLATIM BİÇİMLERİ</vt:lpstr>
      <vt:lpstr> </vt:lpstr>
      <vt:lpstr>ÖRNEK: </vt:lpstr>
      <vt:lpstr>2.Öyküleyici Anlatım (Öyküleme)</vt:lpstr>
      <vt:lpstr>ÖRNEK :</vt:lpstr>
      <vt:lpstr>3. Betimleyici Anlatım( Betimleme) </vt:lpstr>
      <vt:lpstr>ÖRNEK :</vt:lpstr>
      <vt:lpstr>4. Tartışmacı Anlatım (Tartışma) </vt:lpstr>
      <vt:lpstr>ÖRNEK 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ANLATIM                 BİÇİMLERİ</dc:title>
  <dc:creator>MacBook Pro</dc:creator>
  <cp:lastModifiedBy>Kevser CANDEMİR</cp:lastModifiedBy>
  <cp:revision>4</cp:revision>
  <dcterms:created xsi:type="dcterms:W3CDTF">2009-10-11T19:18:47Z</dcterms:created>
  <dcterms:modified xsi:type="dcterms:W3CDTF">2020-10-13T20:25:29Z</dcterms:modified>
</cp:coreProperties>
</file>