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5" r:id="rId11"/>
    <p:sldId id="265" r:id="rId12"/>
    <p:sldId id="276" r:id="rId13"/>
    <p:sldId id="266" r:id="rId14"/>
    <p:sldId id="277" r:id="rId15"/>
    <p:sldId id="278" r:id="rId16"/>
    <p:sldId id="279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946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42910" y="642919"/>
            <a:ext cx="7772400" cy="1143008"/>
          </a:xfrm>
        </p:spPr>
        <p:txBody>
          <a:bodyPr>
            <a:normAutofit/>
          </a:bodyPr>
          <a:lstStyle/>
          <a:p>
            <a:r>
              <a:rPr lang="tr-TR" dirty="0" smtClean="0"/>
              <a:t>BÜYÜK HARFLERİN KULLANIMI</a:t>
            </a:r>
            <a:endParaRPr lang="tr-TR" dirty="0"/>
          </a:p>
        </p:txBody>
      </p:sp>
      <p:sp>
        <p:nvSpPr>
          <p:cNvPr id="4" name="İçerik Yer Tutucusu 2">
            <a:extLst>
              <a:ext uri="{FF2B5EF4-FFF2-40B4-BE49-F238E27FC236}">
                <a16:creationId xmlns="" xmlns:a16="http://schemas.microsoft.com/office/drawing/2014/main" id="{CF85D308-6874-E742-BC7B-1DF98DD397BE}"/>
              </a:ext>
            </a:extLst>
          </p:cNvPr>
          <p:cNvSpPr txBox="1">
            <a:spLocks/>
          </p:cNvSpPr>
          <p:nvPr/>
        </p:nvSpPr>
        <p:spPr>
          <a:xfrm>
            <a:off x="357158" y="1857365"/>
            <a:ext cx="8143932" cy="371477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• 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Cümle büyük harfle başlar: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32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Sizi çok seviyorum.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• 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Cümle içinde tırnak veya yay ayraç içine alınan cümleler büyük harfle başlar: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32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Anadolu kentlerini, köylerini (Özellikle küçük olan köyleri ve kentleri) çok seviyorum.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• 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Rakamla başlayan cümlelerde rakamdan sonra gelen kelime özel ad değilse büyük harfle başlamaz: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32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2007 yılında Türk Dil Kurumunun 75. yılını kutladık.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>
            <a:extLst>
              <a:ext uri="{FF2B5EF4-FFF2-40B4-BE49-F238E27FC236}">
                <a16:creationId xmlns="" xmlns:a16="http://schemas.microsoft.com/office/drawing/2014/main" id="{CF85D308-6874-E742-BC7B-1DF98DD397B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42910" y="1142984"/>
            <a:ext cx="7772400" cy="35718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lvl="0" indent="-457200">
              <a:buAutoNum type="arabicPeriod"/>
            </a:pPr>
            <a:r>
              <a:rPr lang="tr-TR" sz="2400" b="1" dirty="0" smtClean="0">
                <a:solidFill>
                  <a:schemeClr val="tx1"/>
                </a:solidFill>
              </a:rPr>
              <a:t>Aşağıdaki cümlelerin hangisinde büyük harflerin yazımı ile ilgili yazım yanlışı </a:t>
            </a:r>
            <a:r>
              <a:rPr lang="tr-TR" sz="2400" b="1" u="sng" dirty="0" smtClean="0">
                <a:solidFill>
                  <a:schemeClr val="tx1"/>
                </a:solidFill>
              </a:rPr>
              <a:t>yapılmamıştır</a:t>
            </a:r>
            <a:r>
              <a:rPr lang="tr-TR" sz="2400" b="1" dirty="0" smtClean="0">
                <a:solidFill>
                  <a:schemeClr val="tx1"/>
                </a:solidFill>
              </a:rPr>
              <a:t>?</a:t>
            </a:r>
            <a:endParaRPr lang="tr-TR" sz="2400" dirty="0" smtClean="0">
              <a:solidFill>
                <a:schemeClr val="tx1"/>
              </a:solidFill>
            </a:endParaRPr>
          </a:p>
          <a:p>
            <a:r>
              <a:rPr lang="tr-TR" sz="2400" b="1" dirty="0" smtClean="0">
                <a:solidFill>
                  <a:schemeClr val="tx1"/>
                </a:solidFill>
              </a:rPr>
              <a:t>A)</a:t>
            </a:r>
            <a:r>
              <a:rPr lang="tr-TR" sz="2400" dirty="0" smtClean="0">
                <a:solidFill>
                  <a:schemeClr val="tx1"/>
                </a:solidFill>
              </a:rPr>
              <a:t> Okulla genellikle Eylül ayının ikinci haftasında öğretime başlar.</a:t>
            </a:r>
          </a:p>
          <a:p>
            <a:r>
              <a:rPr lang="tr-TR" sz="2400" b="1" dirty="0" smtClean="0">
                <a:solidFill>
                  <a:schemeClr val="tx1"/>
                </a:solidFill>
              </a:rPr>
              <a:t>B)</a:t>
            </a:r>
            <a:r>
              <a:rPr lang="tr-TR" sz="2400" dirty="0" smtClean="0">
                <a:solidFill>
                  <a:schemeClr val="tx1"/>
                </a:solidFill>
              </a:rPr>
              <a:t> Onlar, Konak Civarından ev almayı düşünüyormuş.</a:t>
            </a:r>
          </a:p>
          <a:p>
            <a:r>
              <a:rPr lang="tr-TR" sz="2400" b="1" dirty="0" smtClean="0">
                <a:solidFill>
                  <a:schemeClr val="tx1"/>
                </a:solidFill>
              </a:rPr>
              <a:t>C)</a:t>
            </a:r>
            <a:r>
              <a:rPr lang="tr-TR" sz="2400" dirty="0" smtClean="0">
                <a:solidFill>
                  <a:schemeClr val="tx1"/>
                </a:solidFill>
              </a:rPr>
              <a:t> Eğridir gölü, Isparta İli toprakları içinde yer alır.</a:t>
            </a:r>
          </a:p>
          <a:p>
            <a:r>
              <a:rPr lang="tr-TR" sz="2400" b="1" dirty="0" smtClean="0">
                <a:solidFill>
                  <a:srgbClr val="FF0000"/>
                </a:solidFill>
              </a:rPr>
              <a:t>D)</a:t>
            </a:r>
            <a:r>
              <a:rPr lang="tr-TR" sz="2400" dirty="0" smtClean="0">
                <a:solidFill>
                  <a:srgbClr val="FF0000"/>
                </a:solidFill>
              </a:rPr>
              <a:t> Hasta, bu reçeteyi Doktor Eda ‘</a:t>
            </a:r>
            <a:r>
              <a:rPr lang="tr-TR" sz="2400" dirty="0" err="1" smtClean="0">
                <a:solidFill>
                  <a:srgbClr val="FF0000"/>
                </a:solidFill>
              </a:rPr>
              <a:t>nın</a:t>
            </a:r>
            <a:r>
              <a:rPr lang="tr-TR" sz="2400" dirty="0" smtClean="0">
                <a:solidFill>
                  <a:srgbClr val="FF0000"/>
                </a:solidFill>
              </a:rPr>
              <a:t> istediğini söyledi. </a:t>
            </a:r>
          </a:p>
          <a:p>
            <a:r>
              <a:rPr lang="tr-TR" sz="2400" b="1" dirty="0" smtClean="0">
                <a:solidFill>
                  <a:schemeClr val="tx1"/>
                </a:solidFill>
              </a:rPr>
              <a:t>E) </a:t>
            </a:r>
            <a:r>
              <a:rPr lang="tr-TR" sz="2400" dirty="0" smtClean="0">
                <a:solidFill>
                  <a:schemeClr val="tx1"/>
                </a:solidFill>
              </a:rPr>
              <a:t>Ağrı dağını görmeyi çok istiyorum.</a:t>
            </a:r>
            <a:endParaRPr lang="tr-TR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İçerik Yer Tutucusu"/>
          <p:cNvSpPr txBox="1">
            <a:spLocks/>
          </p:cNvSpPr>
          <p:nvPr/>
        </p:nvSpPr>
        <p:spPr>
          <a:xfrm>
            <a:off x="714348" y="1142984"/>
            <a:ext cx="7572428" cy="435133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Hangi cümlede ay adının yazımı ile ilgili bir yazım yanlışı vardır?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A)23 Nisan 1920' de TBMM açıldı.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B)28 temmuz 2017 tarihine bilet aldı.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C)Trabzon' a 17 Mayıs' ta gideceğim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D)Babam 20 Kasım'da doğmuş.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E) 19 Mayıs benim için önemli bir tarihtir.</a:t>
            </a:r>
            <a:endParaRPr kumimoji="0" lang="tr-T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İçerik Yer Tutucusu"/>
          <p:cNvSpPr txBox="1">
            <a:spLocks/>
          </p:cNvSpPr>
          <p:nvPr/>
        </p:nvSpPr>
        <p:spPr>
          <a:xfrm>
            <a:off x="714348" y="1142984"/>
            <a:ext cx="7572428" cy="435133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Hangi cümlede ay adının yazımı ile ilgili bir yazım yanlışı vardır?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A)23 Nisan 1920' de TBMM açıldı.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B)28 temmuz 2017 tarihine bilet aldı.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C)Trabzon' a 17 Mayıs' ta gideceğim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D)Babam 20 Kasım'da doğmuş.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E) 19 Mayıs benim için önemli bir tarihtir.</a:t>
            </a:r>
            <a:endParaRPr kumimoji="0" lang="tr-T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İçerik Yer Tutucusu"/>
          <p:cNvSpPr txBox="1">
            <a:spLocks/>
          </p:cNvSpPr>
          <p:nvPr/>
        </p:nvSpPr>
        <p:spPr>
          <a:xfrm>
            <a:off x="642910" y="1142985"/>
            <a:ext cx="7929618" cy="435771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</a:t>
            </a:r>
            <a:r>
              <a:rPr lang="tr-TR" sz="2400" b="1" dirty="0" smtClean="0"/>
              <a:t>Aşağıdaki cümlelerin hangisinde büyük harflerin yazımı ile ilgili bir yanlışlık yapılmıştır?</a:t>
            </a:r>
          </a:p>
          <a:p>
            <a:pPr lvl="0"/>
            <a:endParaRPr lang="tr-TR" sz="2400" dirty="0" smtClean="0"/>
          </a:p>
          <a:p>
            <a:pPr lvl="0"/>
            <a:r>
              <a:rPr lang="tr-TR" sz="2400" dirty="0" smtClean="0"/>
              <a:t>a) Bugün rüzgâr çok şiddetli esiyor.</a:t>
            </a:r>
          </a:p>
          <a:p>
            <a:pPr lvl="0"/>
            <a:r>
              <a:rPr lang="tr-TR" sz="2400" dirty="0" smtClean="0"/>
              <a:t>b) Doğu Karadeniz’de mandalina üretimi her geçen yıl artıyor.</a:t>
            </a:r>
          </a:p>
          <a:p>
            <a:pPr lvl="0"/>
            <a:r>
              <a:rPr lang="tr-TR" sz="2400" dirty="0" smtClean="0"/>
              <a:t>c) Irak’ın Kuzeyi yalçın kayalıklarla çevrili.</a:t>
            </a:r>
          </a:p>
          <a:p>
            <a:pPr lvl="0"/>
            <a:r>
              <a:rPr lang="tr-TR" sz="2400" dirty="0" smtClean="0"/>
              <a:t>d) Yarın, Batı Karadeniz bol yağışlı olacakmış.</a:t>
            </a:r>
          </a:p>
          <a:p>
            <a:pPr lvl="0"/>
            <a:r>
              <a:rPr lang="tr-TR" sz="2400" dirty="0" smtClean="0"/>
              <a:t>e) Bu sene İç Anadolu Bölgesi’nde büyük bir konferans olacakmış.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İçerik Yer Tutucusu"/>
          <p:cNvSpPr txBox="1">
            <a:spLocks/>
          </p:cNvSpPr>
          <p:nvPr/>
        </p:nvSpPr>
        <p:spPr>
          <a:xfrm>
            <a:off x="642910" y="1142985"/>
            <a:ext cx="7929618" cy="435771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</a:t>
            </a:r>
            <a:r>
              <a:rPr lang="tr-TR" sz="2400" b="1" dirty="0" smtClean="0"/>
              <a:t>Aşağıdaki cümlelerin hangisinde büyük harflerin yazımı ile ilgili bir yanlışlık yapılmıştır?</a:t>
            </a:r>
          </a:p>
          <a:p>
            <a:pPr lvl="0"/>
            <a:endParaRPr lang="tr-TR" sz="2400" dirty="0" smtClean="0"/>
          </a:p>
          <a:p>
            <a:pPr lvl="0"/>
            <a:r>
              <a:rPr lang="tr-TR" sz="2400" dirty="0" smtClean="0"/>
              <a:t>a) Bugün rüzgâr çok şiddetli esiyor.</a:t>
            </a:r>
          </a:p>
          <a:p>
            <a:pPr lvl="0"/>
            <a:r>
              <a:rPr lang="tr-TR" sz="2400" dirty="0" smtClean="0"/>
              <a:t>b) Doğu Karadeniz’de mandalina üretimi her geçen yıl artıyor.</a:t>
            </a:r>
          </a:p>
          <a:p>
            <a:pPr lvl="0"/>
            <a:r>
              <a:rPr lang="tr-TR" sz="2400" dirty="0" smtClean="0">
                <a:solidFill>
                  <a:srgbClr val="FF0000"/>
                </a:solidFill>
              </a:rPr>
              <a:t>c) Irak’ın Kuzeyi yalçın kayalıklarla çevrili.</a:t>
            </a:r>
          </a:p>
          <a:p>
            <a:pPr lvl="0"/>
            <a:r>
              <a:rPr lang="tr-TR" sz="2400" dirty="0" smtClean="0"/>
              <a:t>d) Yarın, Batı Karadeniz bol yağışlı olacakmış.</a:t>
            </a:r>
          </a:p>
          <a:p>
            <a:pPr lvl="0"/>
            <a:r>
              <a:rPr lang="tr-TR" sz="2400" dirty="0" smtClean="0"/>
              <a:t>e) Bu sene İç Anadolu Bölgesi’nde büyük bir konferans olacakmış.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928662" y="1142984"/>
            <a:ext cx="6843738" cy="4495816"/>
          </a:xfrm>
        </p:spPr>
        <p:txBody>
          <a:bodyPr>
            <a:normAutofit/>
          </a:bodyPr>
          <a:lstStyle/>
          <a:p>
            <a:pPr lvl="0" algn="just"/>
            <a:r>
              <a:rPr lang="tr-TR" sz="2600" b="1" dirty="0" smtClean="0">
                <a:solidFill>
                  <a:schemeClr val="tx1"/>
                </a:solidFill>
              </a:rPr>
              <a:t>4. Aşağıdaki cümlelerin hangisinde bir yazım yanlışı vardır?</a:t>
            </a:r>
            <a:endParaRPr lang="tr-TR" sz="2600" dirty="0" smtClean="0">
              <a:solidFill>
                <a:schemeClr val="tx1"/>
              </a:solidFill>
            </a:endParaRPr>
          </a:p>
          <a:p>
            <a:pPr lvl="0" algn="just"/>
            <a:r>
              <a:rPr lang="tr-TR" sz="2600" dirty="0" smtClean="0">
                <a:solidFill>
                  <a:schemeClr val="tx1"/>
                </a:solidFill>
              </a:rPr>
              <a:t>a) Benim en sevdiğim mevsim ilkbahardır.</a:t>
            </a:r>
          </a:p>
          <a:p>
            <a:pPr lvl="0" algn="just"/>
            <a:r>
              <a:rPr lang="tr-TR" sz="2600" dirty="0" smtClean="0">
                <a:solidFill>
                  <a:schemeClr val="tx1"/>
                </a:solidFill>
              </a:rPr>
              <a:t>b) Tuz Gölü’nün altında zengin mineraller vardır.</a:t>
            </a:r>
          </a:p>
          <a:p>
            <a:pPr lvl="0" algn="just"/>
            <a:r>
              <a:rPr lang="tr-TR" sz="2600" dirty="0" smtClean="0">
                <a:solidFill>
                  <a:schemeClr val="tx1"/>
                </a:solidFill>
              </a:rPr>
              <a:t>c) “Kerem ile Aslı” önemli aşk öykülerindendir.</a:t>
            </a:r>
          </a:p>
          <a:p>
            <a:pPr lvl="0" algn="just"/>
            <a:r>
              <a:rPr lang="tr-TR" sz="2600" dirty="0" smtClean="0">
                <a:solidFill>
                  <a:schemeClr val="tx1"/>
                </a:solidFill>
              </a:rPr>
              <a:t>d) Hırsızlar karşıdaki mağazayı soymuş.</a:t>
            </a:r>
          </a:p>
          <a:p>
            <a:pPr lvl="0" algn="just"/>
            <a:r>
              <a:rPr lang="tr-TR" sz="2600" dirty="0" smtClean="0">
                <a:solidFill>
                  <a:schemeClr val="tx1"/>
                </a:solidFill>
              </a:rPr>
              <a:t>e) Yarın 12. 45’de istasyonda buluşuruz.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Alt Başlık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buNone/>
            </a:pPr>
            <a:r>
              <a:rPr lang="tr-TR" sz="2600" b="1" dirty="0" smtClean="0">
                <a:solidFill>
                  <a:schemeClr val="tx1"/>
                </a:solidFill>
              </a:rPr>
              <a:t>4. Aşağıdaki cümlelerin hangisinde bir yazım yanlışı vardır?</a:t>
            </a:r>
            <a:endParaRPr lang="tr-TR" sz="2600" dirty="0" smtClean="0">
              <a:solidFill>
                <a:schemeClr val="tx1"/>
              </a:solidFill>
            </a:endParaRPr>
          </a:p>
          <a:p>
            <a:pPr lvl="0" algn="just">
              <a:buNone/>
            </a:pPr>
            <a:r>
              <a:rPr lang="tr-TR" sz="2600" dirty="0" smtClean="0">
                <a:solidFill>
                  <a:schemeClr val="tx1"/>
                </a:solidFill>
              </a:rPr>
              <a:t>a) Benim en sevdiğim mevsim ilkbahardır.</a:t>
            </a:r>
          </a:p>
          <a:p>
            <a:pPr lvl="0" algn="just">
              <a:buNone/>
            </a:pPr>
            <a:r>
              <a:rPr lang="tr-TR" sz="2600" dirty="0" smtClean="0">
                <a:solidFill>
                  <a:schemeClr val="tx1"/>
                </a:solidFill>
              </a:rPr>
              <a:t>b) Tuz Gölü’nün altında zengin mineraller vardır.</a:t>
            </a:r>
          </a:p>
          <a:p>
            <a:pPr lvl="0" algn="just">
              <a:buNone/>
            </a:pPr>
            <a:r>
              <a:rPr lang="tr-TR" sz="2600" dirty="0" smtClean="0">
                <a:solidFill>
                  <a:schemeClr val="tx1"/>
                </a:solidFill>
              </a:rPr>
              <a:t>c) “Kerem ile Aslı” önemli aşk öykülerindendir.</a:t>
            </a:r>
          </a:p>
          <a:p>
            <a:pPr lvl="0" algn="just">
              <a:buNone/>
            </a:pPr>
            <a:r>
              <a:rPr lang="tr-TR" sz="2600" dirty="0" smtClean="0">
                <a:solidFill>
                  <a:schemeClr val="tx1"/>
                </a:solidFill>
              </a:rPr>
              <a:t>d) Hırsızlar karşıdaki mağazayı soymuş.</a:t>
            </a:r>
          </a:p>
          <a:p>
            <a:pPr lvl="0" algn="just">
              <a:buNone/>
            </a:pPr>
            <a:r>
              <a:rPr lang="tr-TR" sz="2600" dirty="0" smtClean="0">
                <a:solidFill>
                  <a:srgbClr val="FF0000"/>
                </a:solidFill>
              </a:rPr>
              <a:t>e) Yarın 12. 45’de istasyonda buluşuruz.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00034" y="357167"/>
            <a:ext cx="7572428" cy="1143008"/>
          </a:xfrm>
        </p:spPr>
        <p:txBody>
          <a:bodyPr/>
          <a:lstStyle/>
          <a:p>
            <a:r>
              <a:rPr lang="tr-TR" dirty="0" smtClean="0"/>
              <a:t>SAYILARIN YAZIMI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714348" y="1643050"/>
            <a:ext cx="7786742" cy="399575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tr-TR" sz="3400" b="1" dirty="0" smtClean="0">
                <a:solidFill>
                  <a:schemeClr val="tx1"/>
                </a:solidFill>
              </a:rPr>
              <a:t>Sayılar yazı ile de yazılabilir:</a:t>
            </a:r>
            <a:r>
              <a:rPr lang="tr-TR" sz="3400" dirty="0" smtClean="0">
                <a:solidFill>
                  <a:schemeClr val="tx1"/>
                </a:solidFill>
              </a:rPr>
              <a:t> bin yıldan beri, on dört gün, haftanın beşinci günü, üç ayda bir, yüz soru, iki hafta sonra, üçüncü sınıf vb.</a:t>
            </a:r>
          </a:p>
          <a:p>
            <a:pPr algn="just"/>
            <a:r>
              <a:rPr lang="tr-TR" sz="3400" b="1" dirty="0" smtClean="0">
                <a:solidFill>
                  <a:schemeClr val="tx1"/>
                </a:solidFill>
              </a:rPr>
              <a:t>Saatler ve dakikalar metin içinde yazıyla yazılabilir: </a:t>
            </a:r>
            <a:r>
              <a:rPr lang="tr-TR" sz="3400" dirty="0" smtClean="0">
                <a:solidFill>
                  <a:schemeClr val="tx1"/>
                </a:solidFill>
              </a:rPr>
              <a:t>saat dokuzu beş geçe, saat yediye çeyrek kala, saat sekizi on dakika üç saniye geçe, mesela saat onda vb.</a:t>
            </a:r>
          </a:p>
          <a:p>
            <a:pPr algn="just"/>
            <a:r>
              <a:rPr lang="tr-TR" sz="3400" b="1" dirty="0" smtClean="0">
                <a:solidFill>
                  <a:schemeClr val="tx1"/>
                </a:solidFill>
              </a:rPr>
              <a:t>Buna karşılık saat, para tutarı, ölçü, istatistik verilere ilişkin sayılarda rakam kullanılır: </a:t>
            </a:r>
            <a:r>
              <a:rPr lang="tr-TR" sz="3400" dirty="0" smtClean="0">
                <a:solidFill>
                  <a:schemeClr val="tx1"/>
                </a:solidFill>
              </a:rPr>
              <a:t>17.30’da, 11.00’de, 1.500.000 lira, 25 kilogram, 150 kilometre, 15</a:t>
            </a:r>
          </a:p>
          <a:p>
            <a:pPr algn="just"/>
            <a:r>
              <a:rPr lang="tr-TR" sz="3400" dirty="0" smtClean="0">
                <a:solidFill>
                  <a:schemeClr val="tx1"/>
                </a:solidFill>
              </a:rPr>
              <a:t>metre kumaş, 1.250.000 kişi vb.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SAYILARIN YAZIMI</a:t>
            </a:r>
            <a:endParaRPr lang="tr-TR" dirty="0"/>
          </a:p>
        </p:txBody>
      </p:sp>
      <p:sp>
        <p:nvSpPr>
          <p:cNvPr id="3" name="2 Dikdörtgen"/>
          <p:cNvSpPr/>
          <p:nvPr/>
        </p:nvSpPr>
        <p:spPr>
          <a:xfrm>
            <a:off x="714348" y="1714488"/>
            <a:ext cx="78581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 smtClean="0"/>
              <a:t>• </a:t>
            </a:r>
            <a:r>
              <a:rPr lang="tr-TR" sz="2400" b="1" dirty="0" smtClean="0"/>
              <a:t>Dört veya daha çok basamaklı sayıların kolay okunabilmesi amacıyla içinde geçen bin, milyon, milyar ve trilyon sözleri harfle yazılabilir:</a:t>
            </a:r>
            <a:r>
              <a:rPr lang="tr-TR" sz="2400" dirty="0" smtClean="0"/>
              <a:t> </a:t>
            </a:r>
          </a:p>
          <a:p>
            <a:pPr algn="just"/>
            <a:r>
              <a:rPr lang="tr-TR" sz="2400" dirty="0" smtClean="0"/>
              <a:t>1 milyar 500 milyon kişi, 3 bin 255 kalem, 8 trilyon 412 milyar vb.</a:t>
            </a:r>
          </a:p>
          <a:p>
            <a:pPr algn="just"/>
            <a:r>
              <a:rPr lang="tr-TR" sz="2400" dirty="0" smtClean="0"/>
              <a:t>• </a:t>
            </a:r>
            <a:r>
              <a:rPr lang="tr-TR" sz="2400" b="1" dirty="0" smtClean="0"/>
              <a:t>Birden fazla kelimeden oluşan sayılar ayrı yazılır: </a:t>
            </a:r>
            <a:r>
              <a:rPr lang="tr-TR" sz="2400" dirty="0" smtClean="0"/>
              <a:t>iki yüz, üç yüz altmış beş, bin iki yüz elli bir vb.</a:t>
            </a:r>
          </a:p>
          <a:p>
            <a:pPr algn="just"/>
            <a:r>
              <a:rPr lang="tr-TR" sz="2400" dirty="0" smtClean="0"/>
              <a:t>• </a:t>
            </a:r>
            <a:r>
              <a:rPr lang="tr-TR" sz="2400" b="1" dirty="0" smtClean="0"/>
              <a:t>Para ile ilgili işlemlerle senet, çek vb. ticarî belgelerde geçen sayılar bitişik yazılır:</a:t>
            </a:r>
            <a:r>
              <a:rPr lang="tr-TR" sz="2400" dirty="0" smtClean="0"/>
              <a:t> 650,35 (</a:t>
            </a:r>
            <a:r>
              <a:rPr lang="tr-TR" sz="2400" dirty="0" err="1" smtClean="0"/>
              <a:t>altıyüzelliTL</a:t>
            </a:r>
            <a:r>
              <a:rPr lang="tr-TR" sz="2400" dirty="0" smtClean="0"/>
              <a:t>, </a:t>
            </a:r>
            <a:r>
              <a:rPr lang="tr-TR" sz="2400" dirty="0" err="1" smtClean="0"/>
              <a:t>otuzbeşkr</a:t>
            </a:r>
            <a:r>
              <a:rPr lang="tr-TR" sz="2400" dirty="0" smtClean="0"/>
              <a:t>.)</a:t>
            </a:r>
          </a:p>
          <a:p>
            <a:pPr algn="just"/>
            <a:r>
              <a:rPr lang="tr-TR" sz="2400" dirty="0" smtClean="0"/>
              <a:t>• </a:t>
            </a:r>
            <a:r>
              <a:rPr lang="tr-TR" sz="2400" b="1" dirty="0" smtClean="0"/>
              <a:t>Yüzde ve binde işaretleri yazılırken sayılarla işaret arasında boşluk bırakılmaz</a:t>
            </a:r>
            <a:r>
              <a:rPr lang="tr-TR" sz="2400" dirty="0" smtClean="0"/>
              <a:t>: %25, %50 vb.</a:t>
            </a:r>
            <a:endParaRPr lang="tr-TR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SAYILARIN YAZIMI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CF85D308-6874-E742-BC7B-1DF98DD397BE}"/>
              </a:ext>
            </a:extLst>
          </p:cNvPr>
          <p:cNvSpPr txBox="1">
            <a:spLocks/>
          </p:cNvSpPr>
          <p:nvPr/>
        </p:nvSpPr>
        <p:spPr>
          <a:xfrm>
            <a:off x="285720" y="2000240"/>
            <a:ext cx="7948642" cy="42862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Adları sayılardan oluşan iskambil oyunları bitişik yazılır</a:t>
            </a: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altmışaltı, </a:t>
            </a:r>
            <a:r>
              <a:rPr kumimoji="0" lang="tr-T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ellibir</a:t>
            </a: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tr-T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yirmibir</a:t>
            </a: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vb.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Romen rakamları tarihî olaylarda, yüzyıllarda, hükümdar adlarında, tarihlerde ayların yazılışında, kitap ve dergi ciltlerinde, kitapların asıl bölümlerinden önceki sayfaların numaralandırılmasında, maddelerin sıralandırılmasında kullanılır:</a:t>
            </a: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II. Dünya Savaşı, III. Selim, XIV. Louis, II. Wilhelm, V. Karl, VIII. Edward; 1. XI. 1928; I. Cilt; I)... II)... vb.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• </a:t>
            </a: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Dört veya daha çok basamaklı sayılar sondan sayılmak üzere üçlü gruplara ayrılarak yazılır ve aralarına nokta konur: </a:t>
            </a: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4.561, 326.197, 49.750.812,28.434.250.310.500 vb.</a:t>
            </a:r>
            <a:endParaRPr kumimoji="0" lang="tr-T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>
            <a:spLocks noGrp="1"/>
          </p:cNvSpPr>
          <p:nvPr>
            <p:ph type="ctrTitle"/>
          </p:nvPr>
        </p:nvSpPr>
        <p:spPr>
          <a:xfrm>
            <a:off x="642910" y="642919"/>
            <a:ext cx="7772400" cy="1143008"/>
          </a:xfrm>
        </p:spPr>
        <p:txBody>
          <a:bodyPr>
            <a:normAutofit/>
          </a:bodyPr>
          <a:lstStyle/>
          <a:p>
            <a:r>
              <a:rPr lang="tr-TR" dirty="0" smtClean="0"/>
              <a:t>BÜYÜK HARFLERİN KULLANIMI</a:t>
            </a:r>
            <a:endParaRPr lang="tr-TR" dirty="0"/>
          </a:p>
        </p:txBody>
      </p:sp>
      <p:sp>
        <p:nvSpPr>
          <p:cNvPr id="4" name="İçerik Yer Tutucusu 2">
            <a:extLst>
              <a:ext uri="{FF2B5EF4-FFF2-40B4-BE49-F238E27FC236}">
                <a16:creationId xmlns="" xmlns:a16="http://schemas.microsoft.com/office/drawing/2014/main" id="{CF85D308-6874-E742-BC7B-1DF98DD397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1472" y="1857364"/>
            <a:ext cx="7929618" cy="31432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dirty="0">
                <a:solidFill>
                  <a:schemeClr val="tx1"/>
                </a:solidFill>
              </a:rPr>
              <a:t>Dizeler büyük harfle başlar:</a:t>
            </a:r>
          </a:p>
          <a:p>
            <a:pPr marL="0" indent="0" algn="just">
              <a:buNone/>
            </a:pPr>
            <a:r>
              <a:rPr lang="tr-TR" sz="2400" i="1" dirty="0">
                <a:solidFill>
                  <a:schemeClr val="tx1"/>
                </a:solidFill>
              </a:rPr>
              <a:t>Bin atlı akınlarda çocuklar gibi şendik</a:t>
            </a:r>
          </a:p>
          <a:p>
            <a:pPr marL="0" indent="0" algn="just">
              <a:buNone/>
            </a:pPr>
            <a:r>
              <a:rPr lang="tr-TR" sz="2400" i="1" dirty="0">
                <a:solidFill>
                  <a:schemeClr val="tx1"/>
                </a:solidFill>
              </a:rPr>
              <a:t>Bin atlı o gün dev gibi bir orduyu yendik. </a:t>
            </a:r>
            <a:r>
              <a:rPr lang="tr-TR" sz="2400" dirty="0">
                <a:solidFill>
                  <a:schemeClr val="tx1"/>
                </a:solidFill>
              </a:rPr>
              <a:t>(Yahya Kemal Beyatlı)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SAYILARIN YAZIMI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CF85D308-6874-E742-BC7B-1DF98DD397BE}"/>
              </a:ext>
            </a:extLst>
          </p:cNvPr>
          <p:cNvSpPr txBox="1">
            <a:spLocks/>
          </p:cNvSpPr>
          <p:nvPr/>
        </p:nvSpPr>
        <p:spPr>
          <a:xfrm>
            <a:off x="642910" y="1959429"/>
            <a:ext cx="8001056" cy="3919491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Sayılarda kesirler virgülle ayrılır: 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15,2 (15 tam, onda iki); 5,26 (5 tam, yüzde</a:t>
            </a:r>
            <a:r>
              <a:rPr kumimoji="0" lang="tr-T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26) vb.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• 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Üleştirme sayıları rakamla değil yazıyla belirtilir: 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2’şer değil ikişer, 9’ar değil</a:t>
            </a:r>
            <a:r>
              <a:rPr kumimoji="0" lang="tr-T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dokuzar, 100’er değil yüzer vb.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• 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Bayağı kesirlere getirilecek ekler alttaki sayı esas alınarak yazılır: 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4/8’I (dört</a:t>
            </a:r>
            <a:r>
              <a:rPr kumimoji="0" lang="tr-T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bölü sekizi), 1/2’si (bir bölü ikisi) vb.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• 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Bir zorunluluk olmadıkça cümle rakamla başlamaz.</a:t>
            </a:r>
            <a:endParaRPr kumimoji="0" lang="tr-TR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42976" y="1000108"/>
            <a:ext cx="6629424" cy="4638692"/>
          </a:xfrm>
        </p:spPr>
        <p:txBody>
          <a:bodyPr>
            <a:normAutofit/>
          </a:bodyPr>
          <a:lstStyle/>
          <a:p>
            <a:pPr lvl="0" algn="just"/>
            <a:r>
              <a:rPr lang="tr-TR" sz="2400" b="1" dirty="0" smtClean="0">
                <a:solidFill>
                  <a:schemeClr val="tx1"/>
                </a:solidFill>
              </a:rPr>
              <a:t>1. Aşağıdaki cümlelerin hangisinde sayıların yazılışı ile ilgili bir yanlışlık </a:t>
            </a:r>
            <a:r>
              <a:rPr lang="tr-TR" sz="2400" b="1" u="sng" dirty="0" smtClean="0">
                <a:solidFill>
                  <a:schemeClr val="tx1"/>
                </a:solidFill>
              </a:rPr>
              <a:t>yapılmamıştır</a:t>
            </a:r>
            <a:r>
              <a:rPr lang="tr-TR" sz="2400" b="1" dirty="0" smtClean="0">
                <a:solidFill>
                  <a:schemeClr val="tx1"/>
                </a:solidFill>
              </a:rPr>
              <a:t>?</a:t>
            </a:r>
            <a:endParaRPr lang="tr-TR" sz="2400" dirty="0" smtClean="0">
              <a:solidFill>
                <a:schemeClr val="tx1"/>
              </a:solidFill>
            </a:endParaRPr>
          </a:p>
          <a:p>
            <a:pPr lvl="0" algn="just"/>
            <a:r>
              <a:rPr lang="tr-TR" sz="2400" dirty="0" smtClean="0">
                <a:solidFill>
                  <a:schemeClr val="tx1"/>
                </a:solidFill>
              </a:rPr>
              <a:t>a) Soruları 5’er 5’er paylaştık.</a:t>
            </a:r>
          </a:p>
          <a:p>
            <a:pPr lvl="0" algn="just"/>
            <a:r>
              <a:rPr lang="tr-TR" sz="2400" dirty="0" smtClean="0">
                <a:solidFill>
                  <a:schemeClr val="tx1"/>
                </a:solidFill>
              </a:rPr>
              <a:t>b) Kahvede adamlar elli bir oynuyorlar.</a:t>
            </a:r>
          </a:p>
          <a:p>
            <a:pPr lvl="0" algn="just"/>
            <a:r>
              <a:rPr lang="tr-TR" sz="2400" dirty="0" smtClean="0">
                <a:solidFill>
                  <a:schemeClr val="tx1"/>
                </a:solidFill>
              </a:rPr>
              <a:t>c) Ablam bu hafta yirmi beş yaşına bastı. </a:t>
            </a:r>
          </a:p>
          <a:p>
            <a:pPr lvl="0" algn="just"/>
            <a:r>
              <a:rPr lang="tr-TR" sz="2400" dirty="0" smtClean="0">
                <a:solidFill>
                  <a:schemeClr val="tx1"/>
                </a:solidFill>
              </a:rPr>
              <a:t>d) Türkçe dersinin son 3 konusunu pek anlayamadım.</a:t>
            </a:r>
          </a:p>
          <a:p>
            <a:pPr lvl="0" algn="just"/>
            <a:r>
              <a:rPr lang="tr-TR" sz="2400" dirty="0" smtClean="0">
                <a:solidFill>
                  <a:schemeClr val="tx1"/>
                </a:solidFill>
              </a:rPr>
              <a:t>e) Çalıştığım şirket bana 50’milyon tazminat ödedi.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Alt Başlık"/>
          <p:cNvSpPr>
            <a:spLocks noGrp="1"/>
          </p:cNvSpPr>
          <p:nvPr>
            <p:ph type="subTitle" idx="1"/>
          </p:nvPr>
        </p:nvSpPr>
        <p:spPr>
          <a:xfrm>
            <a:off x="1371600" y="1285860"/>
            <a:ext cx="6400800" cy="4352940"/>
          </a:xfrm>
        </p:spPr>
        <p:txBody>
          <a:bodyPr>
            <a:normAutofit/>
          </a:bodyPr>
          <a:lstStyle/>
          <a:p>
            <a:pPr lvl="0" algn="just"/>
            <a:r>
              <a:rPr lang="tr-TR" sz="2400" b="1" dirty="0" smtClean="0">
                <a:solidFill>
                  <a:schemeClr val="tx1"/>
                </a:solidFill>
              </a:rPr>
              <a:t>1. Aşağıdaki cümlelerin hangisinde sayıların yazılışı ile ilgili bir yanlışlık </a:t>
            </a:r>
            <a:r>
              <a:rPr lang="tr-TR" sz="2400" b="1" u="sng" dirty="0" smtClean="0">
                <a:solidFill>
                  <a:schemeClr val="tx1"/>
                </a:solidFill>
              </a:rPr>
              <a:t>yapılmamıştır</a:t>
            </a:r>
            <a:r>
              <a:rPr lang="tr-TR" sz="2400" b="1" dirty="0" smtClean="0">
                <a:solidFill>
                  <a:schemeClr val="tx1"/>
                </a:solidFill>
              </a:rPr>
              <a:t>?</a:t>
            </a:r>
            <a:endParaRPr lang="tr-TR" sz="2400" dirty="0" smtClean="0">
              <a:solidFill>
                <a:schemeClr val="tx1"/>
              </a:solidFill>
            </a:endParaRPr>
          </a:p>
          <a:p>
            <a:pPr lvl="0" algn="just"/>
            <a:r>
              <a:rPr lang="tr-TR" sz="2400" dirty="0" smtClean="0">
                <a:solidFill>
                  <a:schemeClr val="tx1"/>
                </a:solidFill>
              </a:rPr>
              <a:t>a) Soruları 5’er 5’er paylaştık.</a:t>
            </a:r>
          </a:p>
          <a:p>
            <a:pPr lvl="0" algn="just"/>
            <a:r>
              <a:rPr lang="tr-TR" sz="2400" dirty="0" smtClean="0">
                <a:solidFill>
                  <a:schemeClr val="tx1"/>
                </a:solidFill>
              </a:rPr>
              <a:t>b) Kahvede adamlar elli bir oynuyorlar.</a:t>
            </a:r>
          </a:p>
          <a:p>
            <a:pPr lvl="0" algn="just"/>
            <a:r>
              <a:rPr lang="tr-TR" sz="2400" dirty="0" smtClean="0">
                <a:solidFill>
                  <a:srgbClr val="FF0000"/>
                </a:solidFill>
              </a:rPr>
              <a:t>c) Ablam bu hafta yirmi beş yaşına bastı. </a:t>
            </a:r>
          </a:p>
          <a:p>
            <a:pPr lvl="0" algn="just"/>
            <a:r>
              <a:rPr lang="tr-TR" sz="2400" dirty="0" smtClean="0">
                <a:solidFill>
                  <a:schemeClr val="tx1"/>
                </a:solidFill>
              </a:rPr>
              <a:t>d) Türkçe dersinin son 3 konusunu pek anlayamadım.</a:t>
            </a:r>
          </a:p>
          <a:p>
            <a:pPr lvl="0" algn="just"/>
            <a:r>
              <a:rPr lang="tr-TR" sz="2400" dirty="0" smtClean="0">
                <a:solidFill>
                  <a:schemeClr val="tx1"/>
                </a:solidFill>
              </a:rPr>
              <a:t>e) Çalıştığım şirket bana 50’milyon tazminat ödedi.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1142984"/>
            <a:ext cx="6400800" cy="4495816"/>
          </a:xfrm>
        </p:spPr>
        <p:txBody>
          <a:bodyPr>
            <a:normAutofit/>
          </a:bodyPr>
          <a:lstStyle/>
          <a:p>
            <a:pPr lvl="0" algn="just"/>
            <a:r>
              <a:rPr lang="tr-TR" sz="2400" b="1" dirty="0" smtClean="0">
                <a:solidFill>
                  <a:schemeClr val="tx1"/>
                </a:solidFill>
              </a:rPr>
              <a:t>2. Aşağıdaki cümlelerin hangisinde sayıların yazılışı ile ilgili bir yanlışlık </a:t>
            </a:r>
            <a:r>
              <a:rPr lang="tr-TR" sz="2400" b="1" u="sng" dirty="0" smtClean="0">
                <a:solidFill>
                  <a:schemeClr val="tx1"/>
                </a:solidFill>
              </a:rPr>
              <a:t>yapılmamıştır</a:t>
            </a:r>
            <a:r>
              <a:rPr lang="tr-TR" sz="2400" b="1" dirty="0" smtClean="0">
                <a:solidFill>
                  <a:schemeClr val="tx1"/>
                </a:solidFill>
              </a:rPr>
              <a:t>?</a:t>
            </a:r>
            <a:endParaRPr lang="tr-TR" sz="2400" dirty="0" smtClean="0">
              <a:solidFill>
                <a:schemeClr val="tx1"/>
              </a:solidFill>
            </a:endParaRPr>
          </a:p>
          <a:p>
            <a:pPr lvl="0" algn="just"/>
            <a:r>
              <a:rPr lang="tr-TR" sz="2400" dirty="0" smtClean="0">
                <a:solidFill>
                  <a:schemeClr val="tx1"/>
                </a:solidFill>
              </a:rPr>
              <a:t>a) Yarışmayı 5.’</a:t>
            </a:r>
            <a:r>
              <a:rPr lang="tr-TR" sz="2400" dirty="0" err="1" smtClean="0">
                <a:solidFill>
                  <a:schemeClr val="tx1"/>
                </a:solidFill>
              </a:rPr>
              <a:t>nci</a:t>
            </a:r>
            <a:r>
              <a:rPr lang="tr-TR" sz="2400" dirty="0" smtClean="0">
                <a:solidFill>
                  <a:schemeClr val="tx1"/>
                </a:solidFill>
              </a:rPr>
              <a:t> bitirdim.</a:t>
            </a:r>
          </a:p>
          <a:p>
            <a:pPr lvl="0" algn="just"/>
            <a:r>
              <a:rPr lang="tr-TR" sz="2400" dirty="0" smtClean="0">
                <a:solidFill>
                  <a:schemeClr val="tx1"/>
                </a:solidFill>
              </a:rPr>
              <a:t>b) 1923’de devletin temeli atıldı.</a:t>
            </a:r>
          </a:p>
          <a:p>
            <a:pPr lvl="0" algn="just"/>
            <a:r>
              <a:rPr lang="tr-TR" sz="2400" dirty="0" smtClean="0">
                <a:solidFill>
                  <a:schemeClr val="tx1"/>
                </a:solidFill>
              </a:rPr>
              <a:t>c) Annem cevizleri 2’şer 2’şer pay etti. </a:t>
            </a:r>
          </a:p>
          <a:p>
            <a:pPr lvl="0" algn="just"/>
            <a:r>
              <a:rPr lang="tr-TR" sz="2400" dirty="0" smtClean="0">
                <a:solidFill>
                  <a:schemeClr val="tx1"/>
                </a:solidFill>
              </a:rPr>
              <a:t>d) Yemekten </a:t>
            </a:r>
            <a:r>
              <a:rPr lang="tr-TR" sz="2400" dirty="0" err="1" smtClean="0">
                <a:solidFill>
                  <a:schemeClr val="tx1"/>
                </a:solidFill>
              </a:rPr>
              <a:t>yüzelli</a:t>
            </a:r>
            <a:r>
              <a:rPr lang="tr-TR" sz="2400" dirty="0" smtClean="0">
                <a:solidFill>
                  <a:schemeClr val="tx1"/>
                </a:solidFill>
              </a:rPr>
              <a:t> kişi zehirlenmiş.</a:t>
            </a:r>
          </a:p>
          <a:p>
            <a:pPr lvl="0" algn="just"/>
            <a:r>
              <a:rPr lang="tr-TR" sz="2400" dirty="0" smtClean="0">
                <a:solidFill>
                  <a:schemeClr val="tx1"/>
                </a:solidFill>
              </a:rPr>
              <a:t>e) I. Dünya Savaşı 1994’te başladı.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Alt Başlık"/>
          <p:cNvSpPr>
            <a:spLocks noGrp="1"/>
          </p:cNvSpPr>
          <p:nvPr>
            <p:ph type="subTitle" idx="1"/>
          </p:nvPr>
        </p:nvSpPr>
        <p:spPr>
          <a:xfrm>
            <a:off x="1371600" y="1142984"/>
            <a:ext cx="6400800" cy="4495816"/>
          </a:xfrm>
        </p:spPr>
        <p:txBody>
          <a:bodyPr>
            <a:normAutofit/>
          </a:bodyPr>
          <a:lstStyle/>
          <a:p>
            <a:pPr lvl="0" algn="just"/>
            <a:r>
              <a:rPr lang="tr-TR" sz="2400" b="1" dirty="0" smtClean="0">
                <a:solidFill>
                  <a:schemeClr val="tx1"/>
                </a:solidFill>
              </a:rPr>
              <a:t>2. Aşağıdaki cümlelerin hangisinde sayıların yazılışı ile ilgili bir yanlışlık </a:t>
            </a:r>
            <a:r>
              <a:rPr lang="tr-TR" sz="2400" b="1" u="sng" dirty="0" smtClean="0">
                <a:solidFill>
                  <a:schemeClr val="tx1"/>
                </a:solidFill>
              </a:rPr>
              <a:t>yapılmamıştır</a:t>
            </a:r>
            <a:r>
              <a:rPr lang="tr-TR" sz="2400" b="1" dirty="0" smtClean="0">
                <a:solidFill>
                  <a:schemeClr val="tx1"/>
                </a:solidFill>
              </a:rPr>
              <a:t>?</a:t>
            </a:r>
            <a:endParaRPr lang="tr-TR" sz="2400" dirty="0" smtClean="0">
              <a:solidFill>
                <a:schemeClr val="tx1"/>
              </a:solidFill>
            </a:endParaRPr>
          </a:p>
          <a:p>
            <a:pPr lvl="0" algn="just"/>
            <a:r>
              <a:rPr lang="tr-TR" sz="2400" dirty="0" smtClean="0">
                <a:solidFill>
                  <a:schemeClr val="tx1"/>
                </a:solidFill>
              </a:rPr>
              <a:t>a) Yarışmayı 5.’</a:t>
            </a:r>
            <a:r>
              <a:rPr lang="tr-TR" sz="2400" dirty="0" err="1" smtClean="0">
                <a:solidFill>
                  <a:schemeClr val="tx1"/>
                </a:solidFill>
              </a:rPr>
              <a:t>nci</a:t>
            </a:r>
            <a:r>
              <a:rPr lang="tr-TR" sz="2400" dirty="0" smtClean="0">
                <a:solidFill>
                  <a:schemeClr val="tx1"/>
                </a:solidFill>
              </a:rPr>
              <a:t> bitirdim.</a:t>
            </a:r>
          </a:p>
          <a:p>
            <a:pPr lvl="0" algn="just"/>
            <a:r>
              <a:rPr lang="tr-TR" sz="2400" dirty="0" smtClean="0">
                <a:solidFill>
                  <a:schemeClr val="tx1"/>
                </a:solidFill>
              </a:rPr>
              <a:t>b) 1923’de devletin temeli atıldı.</a:t>
            </a:r>
          </a:p>
          <a:p>
            <a:pPr lvl="0" algn="just"/>
            <a:r>
              <a:rPr lang="tr-TR" sz="2400" dirty="0" smtClean="0">
                <a:solidFill>
                  <a:schemeClr val="tx1"/>
                </a:solidFill>
              </a:rPr>
              <a:t>c) Annem cevizleri 2’şer 2’şer pay etti. </a:t>
            </a:r>
          </a:p>
          <a:p>
            <a:pPr lvl="0" algn="just"/>
            <a:r>
              <a:rPr lang="tr-TR" sz="2400" dirty="0" smtClean="0">
                <a:solidFill>
                  <a:schemeClr val="tx1"/>
                </a:solidFill>
              </a:rPr>
              <a:t>d) Yemekten </a:t>
            </a:r>
            <a:r>
              <a:rPr lang="tr-TR" sz="2400" dirty="0" err="1" smtClean="0">
                <a:solidFill>
                  <a:schemeClr val="tx1"/>
                </a:solidFill>
              </a:rPr>
              <a:t>yüzelli</a:t>
            </a:r>
            <a:r>
              <a:rPr lang="tr-TR" sz="2400" dirty="0" smtClean="0">
                <a:solidFill>
                  <a:schemeClr val="tx1"/>
                </a:solidFill>
              </a:rPr>
              <a:t> kişi zehirlenmiş.</a:t>
            </a:r>
          </a:p>
          <a:p>
            <a:pPr lvl="0" algn="just"/>
            <a:r>
              <a:rPr lang="tr-TR" sz="2400" dirty="0" smtClean="0">
                <a:solidFill>
                  <a:srgbClr val="FF0000"/>
                </a:solidFill>
              </a:rPr>
              <a:t>e) I. Dünya Savaşı 1994’te başladı.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571481"/>
            <a:ext cx="7772400" cy="3835420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1200"/>
              </a:spcAft>
            </a:pPr>
            <a:endParaRPr lang="tr-TR" sz="3400" b="1" dirty="0" smtClean="0"/>
          </a:p>
          <a:p>
            <a:pPr>
              <a:spcAft>
                <a:spcPts val="1200"/>
              </a:spcAft>
            </a:pPr>
            <a:r>
              <a:rPr lang="tr-TR" sz="3400" b="1" dirty="0" smtClean="0">
                <a:solidFill>
                  <a:schemeClr val="tx1"/>
                </a:solidFill>
              </a:rPr>
              <a:t>3. Aşağıdaki cümlelerden hangisinde sayıların veya tarihlerin yazılışı ile ilgili yanlışlık yapılmıştır?</a:t>
            </a:r>
            <a:endParaRPr lang="tr-TR" sz="3400" dirty="0" smtClean="0">
              <a:solidFill>
                <a:schemeClr val="tx1"/>
              </a:solidFill>
            </a:endParaRPr>
          </a:p>
          <a:p>
            <a:pPr marL="536575"/>
            <a:r>
              <a:rPr lang="tr-TR" sz="3400" dirty="0" smtClean="0">
                <a:solidFill>
                  <a:schemeClr val="tx1"/>
                </a:solidFill>
              </a:rPr>
              <a:t>A) Vapura bindikten sonra yirmi dakika kadar daha bekledik.</a:t>
            </a:r>
          </a:p>
          <a:p>
            <a:pPr marL="536575"/>
            <a:r>
              <a:rPr lang="tr-TR" sz="3400" dirty="0" smtClean="0">
                <a:solidFill>
                  <a:schemeClr val="tx1"/>
                </a:solidFill>
              </a:rPr>
              <a:t>B) Dün, akşama kadar yalnızca </a:t>
            </a:r>
            <a:r>
              <a:rPr lang="tr-TR" sz="3400" dirty="0" err="1" smtClean="0">
                <a:solidFill>
                  <a:schemeClr val="tx1"/>
                </a:solidFill>
              </a:rPr>
              <a:t>yirmibeş</a:t>
            </a:r>
            <a:r>
              <a:rPr lang="tr-TR" sz="3400" dirty="0" smtClean="0">
                <a:solidFill>
                  <a:schemeClr val="tx1"/>
                </a:solidFill>
              </a:rPr>
              <a:t> soru çözmüş. </a:t>
            </a:r>
          </a:p>
          <a:p>
            <a:pPr marL="536575"/>
            <a:r>
              <a:rPr lang="tr-TR" sz="3400" dirty="0" smtClean="0">
                <a:solidFill>
                  <a:schemeClr val="tx1"/>
                </a:solidFill>
              </a:rPr>
              <a:t>C) Biz Ocak 1990'da bu semte taşınmıştık.</a:t>
            </a:r>
          </a:p>
          <a:p>
            <a:pPr marL="536575"/>
            <a:r>
              <a:rPr lang="tr-TR" sz="3400" dirty="0" smtClean="0">
                <a:solidFill>
                  <a:schemeClr val="tx1"/>
                </a:solidFill>
              </a:rPr>
              <a:t>D) 17 Haziran'dan sonra hepiniz rahat edeceksiniz.</a:t>
            </a:r>
          </a:p>
          <a:p>
            <a:pPr marL="536575"/>
            <a:r>
              <a:rPr lang="tr-TR" sz="3400" dirty="0" smtClean="0">
                <a:solidFill>
                  <a:schemeClr val="tx1"/>
                </a:solidFill>
              </a:rPr>
              <a:t>E) 2020'de dünya nüfusunun 7 milyara ulaşacağı tahmin ediliyor.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etin Yer Tutucusu"/>
          <p:cNvSpPr txBox="1">
            <a:spLocks/>
          </p:cNvSpPr>
          <p:nvPr/>
        </p:nvSpPr>
        <p:spPr>
          <a:xfrm>
            <a:off x="722313" y="571481"/>
            <a:ext cx="7772400" cy="3835420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3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tabLst/>
              <a:defRPr/>
            </a:pPr>
            <a:r>
              <a:rPr kumimoji="0" lang="tr-TR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Aşağıdaki cümlelerden hangisinde sayıların veya tarihlerin yazılışı ile ilgili yanlışlık yapılmıştır?</a:t>
            </a:r>
            <a:endParaRPr kumimoji="0" lang="tr-TR" sz="3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36575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3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A) Vapura bindikten sonra yirmi dakika kadar daha bekledik.</a:t>
            </a:r>
          </a:p>
          <a:p>
            <a:pPr marL="536575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3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B) Dün, akşama kadar yalnızca </a:t>
            </a:r>
            <a:r>
              <a:rPr kumimoji="0" lang="tr-TR" sz="3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yirmibeş</a:t>
            </a:r>
            <a:r>
              <a:rPr kumimoji="0" lang="tr-TR" sz="3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soru çözmüş. </a:t>
            </a:r>
          </a:p>
          <a:p>
            <a:pPr marL="536575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3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C) Biz Ocak 1990'da bu semte taşınmıştık.</a:t>
            </a:r>
          </a:p>
          <a:p>
            <a:pPr marL="536575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3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D) 17 Haziran'dan sonra hepiniz rahat edeceksiniz.</a:t>
            </a:r>
          </a:p>
          <a:p>
            <a:pPr marL="536575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3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E) 2020'de dünya nüfusunun 7 milyara ulaşacağı tahmin ediliyor.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2">
            <a:extLst>
              <a:ext uri="{FF2B5EF4-FFF2-40B4-BE49-F238E27FC236}">
                <a16:creationId xmlns:a16="http://schemas.microsoft.com/office/drawing/2014/main" xmlns="" id="{C83EFB84-EBDF-4848-B1DD-E6F4CA1F45AF}"/>
              </a:ext>
            </a:extLst>
          </p:cNvPr>
          <p:cNvSpPr txBox="1">
            <a:spLocks/>
          </p:cNvSpPr>
          <p:nvPr/>
        </p:nvSpPr>
        <p:spPr>
          <a:xfrm>
            <a:off x="428596" y="1071546"/>
            <a:ext cx="7877204" cy="4351338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Aşağıdaki metinde geçen altı çizili sözcüklerdeki yazım yanlışlarını bulunuz.</a:t>
            </a:r>
          </a:p>
          <a:p>
            <a:pPr marL="354013" marR="0" lvl="0" indent="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Türkiye'nin 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nüfusu 31 Aralık 2019 itibarıyla </a:t>
            </a:r>
            <a:r>
              <a:rPr kumimoji="0" lang="tr-TR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83 milyon 154 bin 997'e 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ulaştı. Bir önceki yıla göre </a:t>
            </a:r>
            <a:r>
              <a:rPr kumimoji="0" lang="tr-TR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 milyon 151000 115 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kişi artış gözlendi. </a:t>
            </a:r>
            <a:r>
              <a:rPr kumimoji="0" lang="tr-TR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İstanbul'un 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nüfusu ise </a:t>
            </a:r>
            <a:r>
              <a:rPr kumimoji="0" lang="tr-TR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15 milyonu geçti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Çeşitli nedenlerle </a:t>
            </a:r>
            <a:r>
              <a:rPr kumimoji="0" lang="tr-TR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üç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aydan kısa süreli vize veya ikamet iznine sahip yabancılar ile geçici koruma statüsüyle </a:t>
            </a:r>
            <a:r>
              <a:rPr kumimoji="0" lang="tr-TR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Türkiye’de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bulunan </a:t>
            </a:r>
            <a:r>
              <a:rPr kumimoji="0" lang="tr-TR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Suriyeliler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nüfusa dahil değil.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2">
            <a:extLst>
              <a:ext uri="{FF2B5EF4-FFF2-40B4-BE49-F238E27FC236}">
                <a16:creationId xmlns:a16="http://schemas.microsoft.com/office/drawing/2014/main" xmlns="" id="{C83EFB84-EBDF-4848-B1DD-E6F4CA1F45AF}"/>
              </a:ext>
            </a:extLst>
          </p:cNvPr>
          <p:cNvSpPr txBox="1">
            <a:spLocks/>
          </p:cNvSpPr>
          <p:nvPr/>
        </p:nvSpPr>
        <p:spPr>
          <a:xfrm>
            <a:off x="838200" y="1071546"/>
            <a:ext cx="7377138" cy="5279662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Aşağıdaki metinde geçen altı çizili sözcüklerdeki yazım yanlışlarını bulunuz.</a:t>
            </a:r>
          </a:p>
          <a:p>
            <a:pPr marL="354013" marR="0" lvl="0" indent="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Türkiye'nin 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nüfusu 31 Aralık 2019 itibarıyla </a:t>
            </a:r>
            <a:r>
              <a:rPr kumimoji="0" lang="tr-TR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83 milyon 154 bin 997'e 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ulaştı. Bir önceki yıla göre </a:t>
            </a:r>
            <a:r>
              <a:rPr kumimoji="0" lang="tr-TR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 milyon 151 bin 115 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kişi artış gözlendi.</a:t>
            </a:r>
            <a:r>
              <a:rPr kumimoji="0" lang="tr-TR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İstanbul'un 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nüfusu ise </a:t>
            </a:r>
            <a:r>
              <a:rPr kumimoji="0" lang="tr-TR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15 milyonu geçti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Çeşitli nedenlerle </a:t>
            </a:r>
            <a:r>
              <a:rPr kumimoji="0" lang="tr-TR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 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aydan kısa süreli vize veya ikamet iznine sahip yabancılar ile geçici koruma statüsüyle </a:t>
            </a:r>
            <a:r>
              <a:rPr kumimoji="0" lang="tr-TR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Türkiye’de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bulunan </a:t>
            </a:r>
            <a:r>
              <a:rPr kumimoji="0" lang="tr-TR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Suriyeliler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nüfusa dahil değil.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Yanıt: </a:t>
            </a:r>
            <a:r>
              <a:rPr kumimoji="0" lang="tr-TR" sz="2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83 milyon 154 bin 997‘</a:t>
            </a:r>
            <a:r>
              <a:rPr kumimoji="0" lang="tr-TR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tr-TR" sz="2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 </a:t>
            </a: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</a:t>
            </a: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Yanıt</a:t>
            </a: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tr-TR" sz="2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endParaRPr kumimoji="0" lang="tr-T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42910" y="357167"/>
            <a:ext cx="7772400" cy="928694"/>
          </a:xfrm>
        </p:spPr>
        <p:txBody>
          <a:bodyPr>
            <a:normAutofit/>
          </a:bodyPr>
          <a:lstStyle/>
          <a:p>
            <a:r>
              <a:rPr lang="tr-TR" dirty="0" smtClean="0"/>
              <a:t>BÜYÜK HARFLERİN KULLANIMI</a:t>
            </a:r>
            <a:endParaRPr lang="tr-TR" dirty="0"/>
          </a:p>
        </p:txBody>
      </p:sp>
      <p:sp>
        <p:nvSpPr>
          <p:cNvPr id="4" name="İçerik Yer Tutucusu 2">
            <a:extLst>
              <a:ext uri="{FF2B5EF4-FFF2-40B4-BE49-F238E27FC236}">
                <a16:creationId xmlns="" xmlns:a16="http://schemas.microsoft.com/office/drawing/2014/main" id="{CF85D308-6874-E742-BC7B-1DF98DD397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24" y="1643050"/>
            <a:ext cx="7500990" cy="442915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400" b="1" dirty="0">
                <a:solidFill>
                  <a:schemeClr val="tx1"/>
                </a:solidFill>
              </a:rPr>
              <a:t>Hayvanlara verilen özel adlar büyük harfle başlar</a:t>
            </a:r>
            <a:r>
              <a:rPr lang="tr-TR" sz="2400" dirty="0">
                <a:solidFill>
                  <a:schemeClr val="tx1"/>
                </a:solidFill>
              </a:rPr>
              <a:t>: </a:t>
            </a:r>
            <a:r>
              <a:rPr lang="tr-TR" sz="2400" i="1" dirty="0">
                <a:solidFill>
                  <a:schemeClr val="tx1"/>
                </a:solidFill>
              </a:rPr>
              <a:t>Boncuk, Fındık, Pamuk vb.</a:t>
            </a:r>
          </a:p>
          <a:p>
            <a:pPr marL="0" indent="0" algn="just">
              <a:buNone/>
            </a:pPr>
            <a:r>
              <a:rPr lang="tr-TR" sz="2400" dirty="0">
                <a:solidFill>
                  <a:schemeClr val="tx1"/>
                </a:solidFill>
              </a:rPr>
              <a:t>• </a:t>
            </a:r>
            <a:r>
              <a:rPr lang="tr-TR" sz="2400" b="1" dirty="0">
                <a:solidFill>
                  <a:schemeClr val="tx1"/>
                </a:solidFill>
              </a:rPr>
              <a:t>Dil ve lehçe adları büyük harfle başlar</a:t>
            </a:r>
            <a:r>
              <a:rPr lang="tr-TR" sz="2400" dirty="0">
                <a:solidFill>
                  <a:schemeClr val="tx1"/>
                </a:solidFill>
              </a:rPr>
              <a:t>: </a:t>
            </a:r>
            <a:r>
              <a:rPr lang="tr-TR" sz="2400" i="1" dirty="0">
                <a:solidFill>
                  <a:schemeClr val="tx1"/>
                </a:solidFill>
              </a:rPr>
              <a:t>Türkçe, Almanca, İngilizce vb.</a:t>
            </a:r>
          </a:p>
          <a:p>
            <a:pPr marL="0" indent="0" algn="just">
              <a:buNone/>
            </a:pPr>
            <a:r>
              <a:rPr lang="tr-TR" sz="2400" dirty="0">
                <a:solidFill>
                  <a:schemeClr val="tx1"/>
                </a:solidFill>
              </a:rPr>
              <a:t>• </a:t>
            </a:r>
            <a:r>
              <a:rPr lang="tr-TR" sz="2400" b="1" dirty="0">
                <a:solidFill>
                  <a:schemeClr val="tx1"/>
                </a:solidFill>
              </a:rPr>
              <a:t>Devlet adları büyük harfle başlar</a:t>
            </a:r>
            <a:r>
              <a:rPr lang="tr-TR" sz="2400" dirty="0">
                <a:solidFill>
                  <a:schemeClr val="tx1"/>
                </a:solidFill>
              </a:rPr>
              <a:t>: </a:t>
            </a:r>
            <a:r>
              <a:rPr lang="tr-TR" sz="2400" i="1" dirty="0">
                <a:solidFill>
                  <a:schemeClr val="tx1"/>
                </a:solidFill>
              </a:rPr>
              <a:t>Türkiye Cumhuriyeti, Kuzey Kıbrıs Türk</a:t>
            </a:r>
          </a:p>
          <a:p>
            <a:pPr marL="0" indent="0" algn="just">
              <a:buNone/>
            </a:pPr>
            <a:r>
              <a:rPr lang="tr-TR" sz="2400" i="1" dirty="0">
                <a:solidFill>
                  <a:schemeClr val="tx1"/>
                </a:solidFill>
              </a:rPr>
              <a:t>Cumhuriyeti, Amerika Birleşik Devletleri vb.</a:t>
            </a:r>
          </a:p>
          <a:p>
            <a:pPr marL="0" indent="0" algn="just">
              <a:buNone/>
            </a:pPr>
            <a:r>
              <a:rPr lang="tr-TR" sz="2400" dirty="0">
                <a:solidFill>
                  <a:schemeClr val="tx1"/>
                </a:solidFill>
              </a:rPr>
              <a:t>• </a:t>
            </a:r>
            <a:r>
              <a:rPr lang="tr-TR" sz="2400" b="1" dirty="0">
                <a:solidFill>
                  <a:schemeClr val="tx1"/>
                </a:solidFill>
              </a:rPr>
              <a:t>Din ve mezhep adları büyük harfle başlar</a:t>
            </a:r>
            <a:r>
              <a:rPr lang="tr-TR" sz="2400" dirty="0">
                <a:solidFill>
                  <a:schemeClr val="tx1"/>
                </a:solidFill>
              </a:rPr>
              <a:t>:</a:t>
            </a:r>
            <a:r>
              <a:rPr lang="tr-TR" sz="2400" i="1" dirty="0">
                <a:solidFill>
                  <a:schemeClr val="tx1"/>
                </a:solidFill>
              </a:rPr>
              <a:t> Müslüman, Müslümanlık; </a:t>
            </a:r>
            <a:r>
              <a:rPr lang="tr-TR" sz="2400" i="1" dirty="0" err="1" smtClean="0">
                <a:solidFill>
                  <a:schemeClr val="tx1"/>
                </a:solidFill>
              </a:rPr>
              <a:t>Hrıstiyan</a:t>
            </a:r>
            <a:r>
              <a:rPr lang="tr-TR" sz="2400" i="1" dirty="0">
                <a:solidFill>
                  <a:schemeClr val="tx1"/>
                </a:solidFill>
              </a:rPr>
              <a:t>, Hristiyanlık; Budizm, Budist vb.</a:t>
            </a:r>
          </a:p>
          <a:p>
            <a:pPr marL="0" indent="0" algn="just">
              <a:buNone/>
            </a:pPr>
            <a:r>
              <a:rPr lang="tr-TR" sz="2400" dirty="0">
                <a:solidFill>
                  <a:schemeClr val="tx1"/>
                </a:solidFill>
              </a:rPr>
              <a:t>• </a:t>
            </a:r>
            <a:r>
              <a:rPr lang="tr-TR" sz="2400" b="1" dirty="0">
                <a:solidFill>
                  <a:schemeClr val="tx1"/>
                </a:solidFill>
              </a:rPr>
              <a:t>Din ve mitoloji ile ilgili özel adlar büyük harfle başlar</a:t>
            </a:r>
            <a:r>
              <a:rPr lang="tr-TR" sz="2400" dirty="0">
                <a:solidFill>
                  <a:schemeClr val="tx1"/>
                </a:solidFill>
              </a:rPr>
              <a:t>: </a:t>
            </a:r>
            <a:r>
              <a:rPr lang="tr-TR" sz="2400" i="1" dirty="0">
                <a:solidFill>
                  <a:schemeClr val="tx1"/>
                </a:solidFill>
              </a:rPr>
              <a:t>Tanrı, Allah, </a:t>
            </a:r>
            <a:r>
              <a:rPr lang="tr-TR" sz="2400" i="1" dirty="0" smtClean="0">
                <a:solidFill>
                  <a:schemeClr val="tx1"/>
                </a:solidFill>
              </a:rPr>
              <a:t>İlah, Cebrail </a:t>
            </a:r>
            <a:r>
              <a:rPr lang="tr-TR" sz="2400" i="1" dirty="0">
                <a:solidFill>
                  <a:schemeClr val="tx1"/>
                </a:solidFill>
              </a:rPr>
              <a:t>vb.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2">
            <a:extLst>
              <a:ext uri="{FF2B5EF4-FFF2-40B4-BE49-F238E27FC236}">
                <a16:creationId xmlns="" xmlns:a16="http://schemas.microsoft.com/office/drawing/2014/main" id="{CF85D308-6874-E742-BC7B-1DF98DD397BE}"/>
              </a:ext>
            </a:extLst>
          </p:cNvPr>
          <p:cNvSpPr txBox="1">
            <a:spLocks/>
          </p:cNvSpPr>
          <p:nvPr/>
        </p:nvSpPr>
        <p:spPr>
          <a:xfrm>
            <a:off x="500034" y="1643050"/>
            <a:ext cx="8358246" cy="423587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Gezegen ve yıldız adları büyük harfle başlar</a:t>
            </a: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Merkür, Neptün vb.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Düşünce, hayat tarzı, politika vb. anlamları bildirdiğinde “doğu” ve “batı”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sözlerinin ilk harfi büyük harfle başlar</a:t>
            </a: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Ba</a:t>
            </a: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tı medeniyeti, Doğu mistisizmi vb.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Yer adları büyük harfle başlar</a:t>
            </a: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Afrika, Asya, İstanbul, İç Anadolu Bölgesi vb.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Yer adlarından sonra gelen deniz, nehir, göl, dağ, boğaz adları büyük harfle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başlar: </a:t>
            </a: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İstanbul Boğazı, Van Gölü, Aral Gölü, Süveyş Kanalı vb.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Mahalle, meydan, bulvar, cadde, sokak adlarına gelen “mahalle, meydan,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bulvar, cadde, sokak” kelimeleri büyük harfle başlar</a:t>
            </a: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Zafer Meydanı, Batı-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kent Mahallesi, Gazi Mustafa Kemal Caddesi vb.</a:t>
            </a:r>
            <a:endParaRPr kumimoji="0" lang="tr-TR" sz="2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Başlık 1">
            <a:extLst>
              <a:ext uri="{FF2B5EF4-FFF2-40B4-BE49-F238E27FC236}">
                <a16:creationId xmlns="" xmlns:a16="http://schemas.microsoft.com/office/drawing/2014/main" id="{C2D527B0-C163-E74B-882D-080AB1B6BA5A}"/>
              </a:ext>
            </a:extLst>
          </p:cNvPr>
          <p:cNvSpPr txBox="1">
            <a:spLocks/>
          </p:cNvSpPr>
          <p:nvPr/>
        </p:nvSpPr>
        <p:spPr>
          <a:xfrm>
            <a:off x="-571536" y="642918"/>
            <a:ext cx="10515600" cy="875847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BÜYÜK HARFLERİN KULLANIMI</a:t>
            </a:r>
            <a:endParaRPr kumimoji="0" lang="tr-T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BÜYÜK HARFLERİN KULLANIMI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CF85D308-6874-E742-BC7B-1DF98DD397BE}"/>
              </a:ext>
            </a:extLst>
          </p:cNvPr>
          <p:cNvSpPr txBox="1">
            <a:spLocks/>
          </p:cNvSpPr>
          <p:nvPr/>
        </p:nvSpPr>
        <p:spPr>
          <a:xfrm>
            <a:off x="642910" y="1857364"/>
            <a:ext cx="7948642" cy="4530373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Saray, köşk, han, kale, köprü, kule, anıt vb. yapı adlarının bütün kelimeleri büyük harfle başlar: </a:t>
            </a:r>
            <a:r>
              <a:rPr kumimoji="0" lang="tr-TR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Alanya Kalesi, Dolmabahçe Sarayı, Çankaya Köşkü, Galata Köprüsü vb.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Kurum ve kuruluş adlarının her kelimesi büyük harfle başlar: </a:t>
            </a:r>
            <a:r>
              <a:rPr kumimoji="0" lang="tr-TR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Türkiye Büyük Millet Meclisi, Edebiyat Fakültesi vb.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Kitap, dergi, gazete ve sanat eserlerinin ilk harfi büyük harfle başlar: </a:t>
            </a:r>
            <a:r>
              <a:rPr kumimoji="0" lang="tr-TR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Nutuk, Resmî Gazete, Sinekli Bakkal vb.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Ulusal, resmî ve dinî bayramlar büyük harfle başlar: </a:t>
            </a:r>
            <a:r>
              <a:rPr kumimoji="0" lang="tr-TR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Cumhuriyet Bayramı,</a:t>
            </a:r>
            <a:r>
              <a:rPr kumimoji="0" lang="tr-TR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Ramazan Bayramı, Ulusal Egemenlik ve Çocuk Bayramı vb.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Tarihî olay, çağ ve dönem adları büyük harfle başlar: </a:t>
            </a:r>
            <a:r>
              <a:rPr kumimoji="0" lang="tr-TR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Kurtuluş Savaşı, İlk Çağ, Lale Devri vb.</a:t>
            </a:r>
            <a:endParaRPr kumimoji="0" lang="tr-TR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ctrTitle"/>
          </p:nvPr>
        </p:nvSpPr>
        <p:spPr>
          <a:xfrm>
            <a:off x="571472" y="785794"/>
            <a:ext cx="7772400" cy="1470025"/>
          </a:xfrm>
        </p:spPr>
        <p:txBody>
          <a:bodyPr>
            <a:normAutofit/>
          </a:bodyPr>
          <a:lstStyle/>
          <a:p>
            <a:r>
              <a:rPr lang="tr-TR" dirty="0" smtClean="0"/>
              <a:t>BÜYÜK HARFLERİN KULLANIMI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00100" y="2214554"/>
            <a:ext cx="7072362" cy="2214578"/>
          </a:xfrm>
        </p:spPr>
        <p:txBody>
          <a:bodyPr/>
          <a:lstStyle/>
          <a:p>
            <a:pPr algn="just"/>
            <a:r>
              <a:rPr lang="tr-TR" sz="2800" b="1" dirty="0" smtClean="0">
                <a:solidFill>
                  <a:schemeClr val="tx1"/>
                </a:solidFill>
              </a:rPr>
              <a:t>Belirli bir tarih bildiren ay ve gün adları büyük harfle başlar: </a:t>
            </a:r>
            <a:r>
              <a:rPr lang="tr-TR" sz="2800" i="1" dirty="0" smtClean="0">
                <a:solidFill>
                  <a:schemeClr val="tx1"/>
                </a:solidFill>
              </a:rPr>
              <a:t>29 Mayıs 1453, 29 Ekim 1923 vb.</a:t>
            </a:r>
          </a:p>
          <a:p>
            <a:pPr algn="l"/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7772400" cy="1470025"/>
          </a:xfrm>
        </p:spPr>
        <p:txBody>
          <a:bodyPr>
            <a:normAutofit/>
          </a:bodyPr>
          <a:lstStyle/>
          <a:p>
            <a:r>
              <a:rPr lang="tr-TR" dirty="0" smtClean="0"/>
              <a:t>BÜYÜK HARFLERİN KULLANIMI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857224" y="1785926"/>
            <a:ext cx="7429552" cy="3852874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tr-TR" sz="5100" b="1" dirty="0" smtClean="0">
                <a:solidFill>
                  <a:schemeClr val="tx1"/>
                </a:solidFill>
              </a:rPr>
              <a:t>DİKKAT!</a:t>
            </a:r>
          </a:p>
          <a:p>
            <a:pPr algn="just"/>
            <a:r>
              <a:rPr lang="tr-TR" sz="5100" b="1" dirty="0" smtClean="0">
                <a:solidFill>
                  <a:schemeClr val="tx1"/>
                </a:solidFill>
              </a:rPr>
              <a:t>Akrabalık bildiren adlar küçük harfle başlar: </a:t>
            </a:r>
            <a:r>
              <a:rPr lang="tr-TR" sz="5100" i="1" dirty="0" smtClean="0">
                <a:solidFill>
                  <a:schemeClr val="tx1"/>
                </a:solidFill>
              </a:rPr>
              <a:t>Tülay ablama gittim. Ayşe teyzemin keki çok çok güzeldi.</a:t>
            </a:r>
          </a:p>
          <a:p>
            <a:pPr algn="just"/>
            <a:r>
              <a:rPr lang="tr-TR" sz="5100" b="1" dirty="0" smtClean="0">
                <a:solidFill>
                  <a:schemeClr val="tx1"/>
                </a:solidFill>
              </a:rPr>
              <a:t>“Tanrı, Allah, İlah” sözleri özel ad olarak kullanılmadıklarında küçük harfle başlar: </a:t>
            </a:r>
            <a:r>
              <a:rPr lang="tr-TR" sz="5100" i="1" dirty="0" smtClean="0">
                <a:solidFill>
                  <a:schemeClr val="tx1"/>
                </a:solidFill>
              </a:rPr>
              <a:t>Eski Yunan tanrıları vb.</a:t>
            </a:r>
          </a:p>
          <a:p>
            <a:pPr algn="just"/>
            <a:r>
              <a:rPr lang="tr-TR" sz="5100" b="1" dirty="0" smtClean="0">
                <a:solidFill>
                  <a:schemeClr val="tx1"/>
                </a:solidFill>
              </a:rPr>
              <a:t>Dünya, güneş ve ay kelimeleri gezegen anlamı dışında kullanılmadıklarında küçük harfle başlar: </a:t>
            </a:r>
            <a:r>
              <a:rPr lang="tr-TR" sz="5100" i="1" dirty="0" smtClean="0">
                <a:solidFill>
                  <a:schemeClr val="tx1"/>
                </a:solidFill>
              </a:rPr>
              <a:t>Bu dünyada bir beklentim yok.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2">
            <a:extLst>
              <a:ext uri="{FF2B5EF4-FFF2-40B4-BE49-F238E27FC236}">
                <a16:creationId xmlns="" xmlns:a16="http://schemas.microsoft.com/office/drawing/2014/main" id="{CF85D308-6874-E742-BC7B-1DF98DD397BE}"/>
              </a:ext>
            </a:extLst>
          </p:cNvPr>
          <p:cNvSpPr txBox="1">
            <a:spLocks/>
          </p:cNvSpPr>
          <p:nvPr/>
        </p:nvSpPr>
        <p:spPr>
          <a:xfrm>
            <a:off x="838200" y="1428736"/>
            <a:ext cx="7948642" cy="4450185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DİKKAT!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Doğu, batı sözleri yön bildirdiğinde küçük harfle başlar: </a:t>
            </a:r>
            <a:r>
              <a:rPr kumimoji="0" lang="tr-TR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Bursa’nın doğusu vb.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Kurum ve kuruluş adlarına gelen ekler kesme işareti ile ayrılmaz: </a:t>
            </a:r>
            <a:r>
              <a:rPr kumimoji="0" lang="tr-TR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Türkiye Büyük Millet Meclisinin, Edebiyat Fakültesinin vb.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 birimleri büyük harfle başlamaz: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lira, avro, dinar, dolar vb.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Özel adlar yerine kullanılan “o “ zamiri cümle içinde büyük harfle yazılmaz.</a:t>
            </a:r>
            <a:endParaRPr kumimoji="0" lang="tr-TR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1 Başlık"/>
          <p:cNvSpPr txBox="1">
            <a:spLocks/>
          </p:cNvSpPr>
          <p:nvPr/>
        </p:nvSpPr>
        <p:spPr>
          <a:xfrm>
            <a:off x="571472" y="285728"/>
            <a:ext cx="7772400" cy="14700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BÜYÜK HARFLERİN KULLANIMI</a:t>
            </a:r>
            <a:endParaRPr kumimoji="0" lang="tr-T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>
            <a:extLst>
              <a:ext uri="{FF2B5EF4-FFF2-40B4-BE49-F238E27FC236}">
                <a16:creationId xmlns="" xmlns:a16="http://schemas.microsoft.com/office/drawing/2014/main" id="{C2D527B0-C163-E74B-882D-080AB1B6BA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76" y="500042"/>
            <a:ext cx="6400800" cy="1752600"/>
          </a:xfrm>
        </p:spPr>
        <p:txBody>
          <a:bodyPr>
            <a:normAutofit/>
          </a:bodyPr>
          <a:lstStyle/>
          <a:p>
            <a:r>
              <a:rPr lang="tr-TR" sz="2400" b="1" dirty="0">
                <a:solidFill>
                  <a:schemeClr val="tx1"/>
                </a:solidFill>
              </a:rPr>
              <a:t>BÜYÜK HARFLERİN </a:t>
            </a:r>
            <a:r>
              <a:rPr lang="tr-TR" sz="2400" b="1" dirty="0" smtClean="0">
                <a:solidFill>
                  <a:schemeClr val="tx1"/>
                </a:solidFill>
              </a:rPr>
              <a:t>KULLANIMI</a:t>
            </a:r>
            <a:br>
              <a:rPr lang="tr-TR" sz="2400" b="1" dirty="0" smtClean="0">
                <a:solidFill>
                  <a:schemeClr val="tx1"/>
                </a:solidFill>
              </a:rPr>
            </a:br>
            <a:r>
              <a:rPr lang="tr-TR" sz="2400" b="1" dirty="0" smtClean="0">
                <a:solidFill>
                  <a:schemeClr val="tx1"/>
                </a:solidFill>
              </a:rPr>
              <a:t>ALIŞTIRMALAR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5" name="İçerik Yer Tutucusu 2">
            <a:extLst>
              <a:ext uri="{FF2B5EF4-FFF2-40B4-BE49-F238E27FC236}">
                <a16:creationId xmlns="" xmlns:a16="http://schemas.microsoft.com/office/drawing/2014/main" id="{CF85D308-6874-E742-BC7B-1DF98DD397BE}"/>
              </a:ext>
            </a:extLst>
          </p:cNvPr>
          <p:cNvSpPr txBox="1">
            <a:spLocks/>
          </p:cNvSpPr>
          <p:nvPr/>
        </p:nvSpPr>
        <p:spPr>
          <a:xfrm>
            <a:off x="428596" y="1785926"/>
            <a:ext cx="7929618" cy="278608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457200" lvl="0" indent="-457200">
              <a:buAutoNum type="arabicPeriod"/>
            </a:pPr>
            <a:r>
              <a:rPr lang="tr-TR" sz="2400" b="1" dirty="0" smtClean="0"/>
              <a:t>Aşağıdaki cümlelerin hangisinde büyük harflerin yazımı ile ilgili yazım yanlışı </a:t>
            </a:r>
            <a:r>
              <a:rPr lang="tr-TR" sz="2400" b="1" u="sng" dirty="0" smtClean="0"/>
              <a:t>yapılmamıştır</a:t>
            </a:r>
            <a:r>
              <a:rPr lang="tr-TR" sz="2400" b="1" dirty="0" smtClean="0"/>
              <a:t>?</a:t>
            </a:r>
            <a:endParaRPr lang="tr-TR" sz="2400" dirty="0" smtClean="0"/>
          </a:p>
          <a:p>
            <a:r>
              <a:rPr lang="tr-TR" sz="2400" b="1" dirty="0" smtClean="0"/>
              <a:t>A)</a:t>
            </a:r>
            <a:r>
              <a:rPr lang="tr-TR" sz="2400" dirty="0" smtClean="0"/>
              <a:t> Okulla genellikle Eylül ayının ikinci haftasında öğretime başlar.</a:t>
            </a:r>
          </a:p>
          <a:p>
            <a:r>
              <a:rPr lang="tr-TR" sz="2400" b="1" dirty="0" smtClean="0"/>
              <a:t>B)</a:t>
            </a:r>
            <a:r>
              <a:rPr lang="tr-TR" sz="2400" dirty="0" smtClean="0"/>
              <a:t> Onlar, Konak Civarından ev almayı düşünüyormuş.</a:t>
            </a:r>
          </a:p>
          <a:p>
            <a:r>
              <a:rPr lang="tr-TR" sz="2400" b="1" dirty="0" smtClean="0"/>
              <a:t>C)</a:t>
            </a:r>
            <a:r>
              <a:rPr lang="tr-TR" sz="2400" dirty="0" smtClean="0"/>
              <a:t> Eğridir gölü, Isparta İli toprakları içinde yer alır.</a:t>
            </a:r>
          </a:p>
          <a:p>
            <a:r>
              <a:rPr lang="tr-TR" sz="2400" b="1" dirty="0" smtClean="0"/>
              <a:t>D)</a:t>
            </a:r>
            <a:r>
              <a:rPr lang="tr-TR" sz="2400" dirty="0" smtClean="0"/>
              <a:t> Hasta, bu reçeteyi Doktor Eda’nın istediğini söyledi. </a:t>
            </a:r>
          </a:p>
          <a:p>
            <a:r>
              <a:rPr lang="tr-TR" sz="2400" b="1" dirty="0" smtClean="0"/>
              <a:t>E) </a:t>
            </a:r>
            <a:r>
              <a:rPr lang="tr-TR" sz="2400" dirty="0" smtClean="0"/>
              <a:t>Ağrı dağını görmeyi çok istiyorum.</a:t>
            </a:r>
            <a:endParaRPr lang="tr-TR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</TotalTime>
  <Words>1861</Words>
  <Application>Microsoft Office PowerPoint</Application>
  <PresentationFormat>Ekran Gösterisi (4:3)</PresentationFormat>
  <Paragraphs>162</Paragraphs>
  <Slides>28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31" baseType="lpstr">
      <vt:lpstr>Arial</vt:lpstr>
      <vt:lpstr>Calibri</vt:lpstr>
      <vt:lpstr>Ofis Teması</vt:lpstr>
      <vt:lpstr>BÜYÜK HARFLERİN KULLANIMI</vt:lpstr>
      <vt:lpstr>BÜYÜK HARFLERİN KULLANIMI</vt:lpstr>
      <vt:lpstr>BÜYÜK HARFLERİN KULLANIMI</vt:lpstr>
      <vt:lpstr>PowerPoint Sunusu</vt:lpstr>
      <vt:lpstr>BÜYÜK HARFLERİN KULLANIMI</vt:lpstr>
      <vt:lpstr>BÜYÜK HARFLERİN KULLANIMI</vt:lpstr>
      <vt:lpstr>BÜYÜK HARFLERİN KULLANIMI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SAYILARIN YAZIMI</vt:lpstr>
      <vt:lpstr>SAYILARIN YAZIMI</vt:lpstr>
      <vt:lpstr>SAYILARIN YAZIMI</vt:lpstr>
      <vt:lpstr>SAYILARIN YAZIMI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BÜYÜK HARFLERİN KULLANIMI</dc:title>
  <dc:creator>Casper</dc:creator>
  <cp:lastModifiedBy>Kevser CANDEMİR</cp:lastModifiedBy>
  <cp:revision>14</cp:revision>
  <dcterms:created xsi:type="dcterms:W3CDTF">2020-09-14T07:18:48Z</dcterms:created>
  <dcterms:modified xsi:type="dcterms:W3CDTF">2020-10-13T19:01:09Z</dcterms:modified>
</cp:coreProperties>
</file>