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12" r:id="rId2"/>
  </p:sldMasterIdLst>
  <p:notesMasterIdLst>
    <p:notesMasterId r:id="rId100"/>
  </p:notesMasterIdLst>
  <p:handoutMasterIdLst>
    <p:handoutMasterId r:id="rId101"/>
  </p:handoutMasterIdLst>
  <p:sldIdLst>
    <p:sldId id="346" r:id="rId3"/>
    <p:sldId id="256" r:id="rId4"/>
    <p:sldId id="533" r:id="rId5"/>
    <p:sldId id="257" r:id="rId6"/>
    <p:sldId id="534" r:id="rId7"/>
    <p:sldId id="373" r:id="rId8"/>
    <p:sldId id="374" r:id="rId9"/>
    <p:sldId id="375" r:id="rId10"/>
    <p:sldId id="376" r:id="rId11"/>
    <p:sldId id="258" r:id="rId12"/>
    <p:sldId id="261" r:id="rId13"/>
    <p:sldId id="262" r:id="rId14"/>
    <p:sldId id="302" r:id="rId15"/>
    <p:sldId id="263" r:id="rId16"/>
    <p:sldId id="377" r:id="rId17"/>
    <p:sldId id="264" r:id="rId18"/>
    <p:sldId id="378" r:id="rId19"/>
    <p:sldId id="265" r:id="rId20"/>
    <p:sldId id="379" r:id="rId21"/>
    <p:sldId id="266" r:id="rId22"/>
    <p:sldId id="380" r:id="rId23"/>
    <p:sldId id="267" r:id="rId24"/>
    <p:sldId id="381" r:id="rId25"/>
    <p:sldId id="347" r:id="rId26"/>
    <p:sldId id="268" r:id="rId27"/>
    <p:sldId id="269" r:id="rId28"/>
    <p:sldId id="270" r:id="rId29"/>
    <p:sldId id="348" r:id="rId30"/>
    <p:sldId id="272" r:id="rId31"/>
    <p:sldId id="273" r:id="rId32"/>
    <p:sldId id="511" r:id="rId33"/>
    <p:sldId id="274" r:id="rId34"/>
    <p:sldId id="382" r:id="rId35"/>
    <p:sldId id="275" r:id="rId36"/>
    <p:sldId id="276" r:id="rId37"/>
    <p:sldId id="383" r:id="rId38"/>
    <p:sldId id="349" r:id="rId39"/>
    <p:sldId id="350" r:id="rId40"/>
    <p:sldId id="351" r:id="rId41"/>
    <p:sldId id="384" r:id="rId42"/>
    <p:sldId id="385" r:id="rId43"/>
    <p:sldId id="277" r:id="rId44"/>
    <p:sldId id="278" r:id="rId45"/>
    <p:sldId id="386" r:id="rId46"/>
    <p:sldId id="387" r:id="rId47"/>
    <p:sldId id="279" r:id="rId48"/>
    <p:sldId id="388" r:id="rId49"/>
    <p:sldId id="280" r:id="rId50"/>
    <p:sldId id="352" r:id="rId51"/>
    <p:sldId id="281" r:id="rId52"/>
    <p:sldId id="389" r:id="rId53"/>
    <p:sldId id="282" r:id="rId54"/>
    <p:sldId id="390" r:id="rId55"/>
    <p:sldId id="353" r:id="rId56"/>
    <p:sldId id="391" r:id="rId57"/>
    <p:sldId id="283" r:id="rId58"/>
    <p:sldId id="284" r:id="rId59"/>
    <p:sldId id="392" r:id="rId60"/>
    <p:sldId id="393" r:id="rId61"/>
    <p:sldId id="285" r:id="rId62"/>
    <p:sldId id="286" r:id="rId63"/>
    <p:sldId id="287" r:id="rId64"/>
    <p:sldId id="354" r:id="rId65"/>
    <p:sldId id="394" r:id="rId66"/>
    <p:sldId id="288" r:id="rId67"/>
    <p:sldId id="289" r:id="rId68"/>
    <p:sldId id="290" r:id="rId69"/>
    <p:sldId id="395" r:id="rId70"/>
    <p:sldId id="291" r:id="rId71"/>
    <p:sldId id="396" r:id="rId72"/>
    <p:sldId id="292" r:id="rId73"/>
    <p:sldId id="397" r:id="rId74"/>
    <p:sldId id="355" r:id="rId75"/>
    <p:sldId id="305" r:id="rId76"/>
    <p:sldId id="398" r:id="rId77"/>
    <p:sldId id="306" r:id="rId78"/>
    <p:sldId id="307" r:id="rId79"/>
    <p:sldId id="308" r:id="rId80"/>
    <p:sldId id="309" r:id="rId81"/>
    <p:sldId id="399" r:id="rId82"/>
    <p:sldId id="356" r:id="rId83"/>
    <p:sldId id="400" r:id="rId84"/>
    <p:sldId id="357" r:id="rId85"/>
    <p:sldId id="358" r:id="rId86"/>
    <p:sldId id="401" r:id="rId87"/>
    <p:sldId id="359" r:id="rId88"/>
    <p:sldId id="360" r:id="rId89"/>
    <p:sldId id="361" r:id="rId90"/>
    <p:sldId id="402" r:id="rId91"/>
    <p:sldId id="362" r:id="rId92"/>
    <p:sldId id="367" r:id="rId93"/>
    <p:sldId id="363" r:id="rId94"/>
    <p:sldId id="403" r:id="rId95"/>
    <p:sldId id="364" r:id="rId96"/>
    <p:sldId id="365" r:id="rId97"/>
    <p:sldId id="368" r:id="rId98"/>
    <p:sldId id="366" r:id="rId99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brahim" initials="i" lastIdx="1" clrIdx="0">
    <p:extLst>
      <p:ext uri="{19B8F6BF-5375-455C-9EA6-DF929625EA0E}">
        <p15:presenceInfo xmlns="" xmlns:p15="http://schemas.microsoft.com/office/powerpoint/2012/main" userId="9787788cbb6710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2382" autoAdjust="0"/>
    <p:restoredTop sz="92110" autoAdjust="0"/>
  </p:normalViewPr>
  <p:slideViewPr>
    <p:cSldViewPr>
      <p:cViewPr>
        <p:scale>
          <a:sx n="65" d="100"/>
          <a:sy n="65" d="100"/>
        </p:scale>
        <p:origin x="-2964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2032" y="-6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commentAuthors" Target="commentAuthor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notesMaster" Target="notesMasters/notesMaster1.xml"/><Relationship Id="rId105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08-10T20:20:19.436" idx="1">
    <p:pos x="10" y="10"/>
    <p:text/>
    <p:extLst>
      <p:ext uri="{C676402C-5697-4E1C-873F-D02D1690AC5C}">
        <p15:threadingInfo xmlns=""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11352-EE0E-4099-AB14-1B26EDF31AE6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1651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389A2A-7F37-4C45-B1EC-11976BE6DD34}" type="datetimeFigureOut">
              <a:rPr lang="tr-TR"/>
              <a:pPr>
                <a:defRPr/>
              </a:pPr>
              <a:t>3.10.2020</a:t>
            </a:fld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 dirty="0" smtClean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516693-7B39-4FEE-AF85-1FC65B88F69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3920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497179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98130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2750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114482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217310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72712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597230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730585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40849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584361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58588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961596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744041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798506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9149239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648713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2281585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5281070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9371353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64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290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59703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332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63267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4522566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723931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4981272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25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874218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2053376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46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6622891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2294418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431197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0649346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87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7289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516693-7B39-4FEE-AF85-1FC65B88F69E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59602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8483440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07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1886523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5898165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0835129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593699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3274582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7037438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3388502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5480786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8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505574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5704737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60813373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74027110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3971601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0332314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42153428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11611718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8659679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71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9705308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9965508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954351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8606839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27129816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89922376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631848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32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1082945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228220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1380535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17477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04614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üz Bağlayıcı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5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D3EC79-EF16-4D18-A825-D13A43DDFD0C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6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1FF9C-00D1-4C44-BC48-1533B9A7D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1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DEB671-2D4C-4CD7-A504-8159F975DD53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B3610-9ED1-40B8-95F3-947A9D925A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5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411FC-89D9-4F80-AE70-041D352F7619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CBCB7-858D-4752-96CA-8F98282F479B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325D9C-404F-4BA1-A154-29FED2EC764E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BE74E-D728-4C5B-8A9B-344272F6E437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289B3-BC59-4B93-BFCE-B6A03D2FABAC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D4FA9F-C1E7-4C24-ABA8-0B50D0D8E0C9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E76A5B-B9EF-48A4-9120-831A491CD035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B3556-3FFE-4238-A4E1-62BD1C69E502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E4901D-F595-420D-B97E-08FA152EC021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3B0AC-0B65-40D3-8FAE-EAFCFE4A9D95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F8933-CCEF-49B1-99C7-489EA3C66A47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9B789-4FBF-44FF-9371-5C61C05AF76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88A4A-97FA-4EAC-993F-8C0B4292AE06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BF7436-0ACD-497C-9516-F53BCCD97141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73323-EC1E-45B6-842A-F842CC382F90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AD070D-2D16-44DB-948D-89F67631052F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3F9F2D3-972B-4E71-8855-DF6E9086A936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61A42E-6EBA-4611-9D64-57C2B56CC6FC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5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8A891-30F4-4301-8003-357410A40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6CDA5D-0E4B-4092-95A8-B695CA623B89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88F1F-E78F-4459-BE29-F9B6F1728A05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9C1D42-9190-47EF-AEAC-40975D60D7C8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7099B-D519-4F82-B047-A530B2703AE0}" type="slidenum">
              <a:rPr lang="tr-TR" smtClean="0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Düz Bağlayıcı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B48C46-25AD-417D-AD50-20BE2F8AD6B1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7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28E3-F515-4990-AEB0-608F5F33A3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7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3534D-F3DD-4B60-B755-269BC058C214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6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A57C0-62F8-4400-9C9C-681D4B662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5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2 Düz Bağlayıcı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8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E1CB85-1030-4C81-96A8-51728C04909C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9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0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D91E4-AED6-4375-AA26-BA7ADF123A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9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8DE3-5212-485D-8493-C0669DB272E4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4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6170C-4E7C-446B-A29B-75AA4AC7D3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3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Düz Bağlayıcı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10CF6B-67BD-4916-A4F9-5D8F2DEDD2DB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7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6DFE3-6952-42C9-B4B0-808E85801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4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/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9241BFB-A552-4744-84FD-52123C3BD8A7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6BEDC-942E-404B-919C-1616F41CF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15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DF0E-90DB-472E-90D2-E08C7C869917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5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2BDE3-3860-492F-AA40-3CC9EBA43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29" name="7 Metin Yer Tutucusu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D38E27"/>
                </a:solidFill>
                <a:latin typeface="Arial" charset="0"/>
              </a:defRPr>
            </a:lvl1pPr>
          </a:lstStyle>
          <a:p>
            <a:pPr>
              <a:defRPr/>
            </a:pPr>
            <a:fld id="{46BB70A3-AD70-448E-8966-32FFD4486D1E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D38E27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5E55917-6F52-41EC-9853-5ADB3B7428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79" r:id="rId4"/>
    <p:sldLayoutId id="2147483795" r:id="rId5"/>
    <p:sldLayoutId id="2147483780" r:id="rId6"/>
    <p:sldLayoutId id="2147483796" r:id="rId7"/>
    <p:sldLayoutId id="2147483797" r:id="rId8"/>
    <p:sldLayoutId id="2147483781" r:id="rId9"/>
    <p:sldLayoutId id="2147483798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6BB70A3-AD70-448E-8966-32FFD4486D1E}" type="datetime1">
              <a:rPr lang="tr-TR" smtClean="0"/>
              <a:t>3.10.2020</a:t>
            </a:fld>
            <a:endParaRPr lang="tr-T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5E55917-6F52-41EC-9853-5ADB3B7428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jpeg"/><Relationship Id="rId5" Type="http://schemas.openxmlformats.org/officeDocument/2006/relationships/image" Target="../media/image54.jpeg"/><Relationship Id="rId4" Type="http://schemas.openxmlformats.org/officeDocument/2006/relationships/image" Target="../media/image7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3.jpe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9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7" Type="http://schemas.openxmlformats.org/officeDocument/2006/relationships/image" Target="../media/image108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3.jpe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6B7B0-6F1F-4F39-B882-6E3064B66B92}" type="slidenum">
              <a:rPr lang="tr-TR"/>
              <a:pPr>
                <a:defRPr/>
              </a:pPr>
              <a:t>1</a:t>
            </a:fld>
            <a:endParaRPr lang="tr-TR" dirty="0"/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2417670" y="1828800"/>
            <a:ext cx="44181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tr-TR" sz="6000" b="1" dirty="0">
                <a:solidFill>
                  <a:srgbClr val="3333FF"/>
                </a:solidFill>
              </a:rPr>
              <a:t>KÜLTÜR </a:t>
            </a:r>
          </a:p>
          <a:p>
            <a:pPr algn="ctr"/>
            <a:r>
              <a:rPr lang="tr-TR" sz="6000" b="1" dirty="0">
                <a:solidFill>
                  <a:srgbClr val="3333FF"/>
                </a:solidFill>
              </a:rPr>
              <a:t>VE</a:t>
            </a:r>
          </a:p>
          <a:p>
            <a:pPr algn="ctr"/>
            <a:r>
              <a:rPr lang="tr-TR" sz="6000" b="1" dirty="0" smtClean="0">
                <a:solidFill>
                  <a:srgbClr val="3333FF"/>
                </a:solidFill>
              </a:rPr>
              <a:t>UYGARLIK</a:t>
            </a:r>
            <a:endParaRPr lang="tr-TR" sz="60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1B46C-C68A-4184-A81E-10E13C44FBCA}" type="slidenum">
              <a:rPr lang="tr-TR"/>
              <a:pPr>
                <a:defRPr/>
              </a:pPr>
              <a:t>10</a:t>
            </a:fld>
            <a:endParaRPr lang="tr-TR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838200" y="816718"/>
            <a:ext cx="811053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chemeClr val="tx2"/>
                </a:solidFill>
              </a:rPr>
              <a:t>Demek ki Uygarlıklar:</a:t>
            </a:r>
            <a:r>
              <a:rPr lang="tr-TR" sz="3200" dirty="0"/>
              <a:t> </a:t>
            </a:r>
          </a:p>
          <a:p>
            <a:endParaRPr lang="tr-TR" sz="3200" dirty="0"/>
          </a:p>
          <a:p>
            <a:r>
              <a:rPr lang="tr-TR" sz="3200" dirty="0"/>
              <a:t>       *Yazının yaygın bir biçimde kullanıldığı </a:t>
            </a:r>
          </a:p>
          <a:p>
            <a:endParaRPr lang="tr-TR" sz="3200" dirty="0"/>
          </a:p>
          <a:p>
            <a:r>
              <a:rPr lang="tr-TR" sz="3200" dirty="0"/>
              <a:t>               *Kentlerin ortaya çıktığı</a:t>
            </a:r>
          </a:p>
          <a:p>
            <a:endParaRPr lang="tr-TR" sz="3200" dirty="0"/>
          </a:p>
          <a:p>
            <a:r>
              <a:rPr lang="tr-TR" sz="3200" dirty="0"/>
              <a:t>                     *Geniş bir siyasi örgütlenmenin ve </a:t>
            </a:r>
          </a:p>
          <a:p>
            <a:r>
              <a:rPr lang="tr-TR" sz="3200" dirty="0"/>
              <a:t>                     ekonomik işbölümünün yürürlükte </a:t>
            </a:r>
          </a:p>
          <a:p>
            <a:r>
              <a:rPr lang="tr-TR" sz="3200" dirty="0"/>
              <a:t>                     olduğu </a:t>
            </a:r>
          </a:p>
          <a:p>
            <a:endParaRPr lang="tr-TR" sz="3200" dirty="0"/>
          </a:p>
          <a:p>
            <a:r>
              <a:rPr lang="tr-TR" sz="3200" b="1" dirty="0">
                <a:solidFill>
                  <a:schemeClr val="hlink"/>
                </a:solidFill>
              </a:rPr>
              <a:t>    </a:t>
            </a:r>
            <a:r>
              <a:rPr lang="tr-TR" sz="3200" b="1" u="sng" dirty="0">
                <a:solidFill>
                  <a:schemeClr val="hlink"/>
                </a:solidFill>
              </a:rPr>
              <a:t>Gelişmiş kültürler olarak</a:t>
            </a:r>
            <a:r>
              <a:rPr lang="tr-TR" sz="3200" b="1" dirty="0">
                <a:solidFill>
                  <a:schemeClr val="hlink"/>
                </a:solidFill>
              </a:rPr>
              <a:t> </a:t>
            </a:r>
            <a:r>
              <a:rPr lang="tr-TR" sz="3200" b="1" u="sng" dirty="0">
                <a:solidFill>
                  <a:schemeClr val="hlink"/>
                </a:solidFill>
              </a:rPr>
              <a:t>tanımlayabiliriz</a:t>
            </a:r>
            <a:endParaRPr lang="en-US" sz="3200" b="1" dirty="0">
              <a:solidFill>
                <a:schemeClr val="hlink"/>
              </a:solidFill>
            </a:endParaRPr>
          </a:p>
          <a:p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5D1D7-2B7E-4B06-A916-DAD4D9F4E1F7}" type="slidenum">
              <a:rPr lang="tr-TR"/>
              <a:pPr>
                <a:defRPr/>
              </a:pPr>
              <a:t>11</a:t>
            </a:fld>
            <a:endParaRPr lang="tr-TR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388867" y="2099732"/>
            <a:ext cx="85567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>
                <a:solidFill>
                  <a:schemeClr val="tx2"/>
                </a:solidFill>
              </a:rPr>
              <a:t>UYGARLIKLAR ARASINDA KARŞILAŞMA</a:t>
            </a:r>
            <a:r>
              <a:rPr lang="tr-TR" sz="3200" b="1" dirty="0" smtClean="0">
                <a:solidFill>
                  <a:schemeClr val="tx2"/>
                </a:solidFill>
              </a:rPr>
              <a:t>:</a:t>
            </a:r>
            <a:endParaRPr lang="tr-TR" sz="3200" b="1" dirty="0">
              <a:solidFill>
                <a:schemeClr val="tx2"/>
              </a:solidFill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-1529854">
            <a:off x="5060506" y="3735416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 rot="1955555">
            <a:off x="5029200" y="42672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9462" name="AutoShape 6"/>
          <p:cNvSpPr>
            <a:spLocks/>
          </p:cNvSpPr>
          <p:nvPr/>
        </p:nvSpPr>
        <p:spPr bwMode="auto">
          <a:xfrm>
            <a:off x="3278242" y="3556069"/>
            <a:ext cx="152400" cy="1219200"/>
          </a:xfrm>
          <a:prstGeom prst="rightBrace">
            <a:avLst>
              <a:gd name="adj1" fmla="val 66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" name="Rectangle 1"/>
          <p:cNvSpPr/>
          <p:nvPr/>
        </p:nvSpPr>
        <p:spPr>
          <a:xfrm>
            <a:off x="914400" y="3514635"/>
            <a:ext cx="2523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hlink"/>
                </a:solidFill>
              </a:rPr>
              <a:t>Mekân içinde</a:t>
            </a:r>
          </a:p>
          <a:p>
            <a:endParaRPr lang="tr-TR" sz="2400" b="1" dirty="0" smtClean="0">
              <a:solidFill>
                <a:schemeClr val="hlin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>
                <a:solidFill>
                  <a:schemeClr val="hlink"/>
                </a:solidFill>
              </a:rPr>
              <a:t>Zaman içinde</a:t>
            </a:r>
            <a:endParaRPr lang="tr-T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771980" y="3430413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Olumlu sonuç</a:t>
            </a:r>
            <a:endParaRPr lang="tr-TR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03984" y="3762978"/>
            <a:ext cx="1677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Etkileşim</a:t>
            </a:r>
            <a:endParaRPr lang="tr-T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771980" y="4252049"/>
            <a:ext cx="2458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Olumsuz Sonuç</a:t>
            </a:r>
            <a:endParaRPr lang="tr-T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 animBg="1"/>
      <p:bldP spid="19461" grpId="0" animBg="1"/>
      <p:bldP spid="19462" grpId="0" animBg="1"/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93AEA-C274-48E5-B958-741AEB6AC979}" type="slidenum">
              <a:rPr lang="tr-TR"/>
              <a:pPr>
                <a:defRPr/>
              </a:pPr>
              <a:t>12</a:t>
            </a:fld>
            <a:endParaRPr lang="tr-TR"/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 rot="500925">
            <a:off x="685800" y="990600"/>
            <a:ext cx="7229475" cy="38973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5472"/>
              </a:avLst>
            </a:prstTxWarp>
          </a:bodyPr>
          <a:lstStyle/>
          <a:p>
            <a:pPr algn="ctr"/>
            <a:r>
              <a:rPr lang="tr-TR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ANADOLUNUN TARİH ÖNCESİ </a:t>
            </a:r>
          </a:p>
          <a:p>
            <a:pPr algn="ctr"/>
            <a:r>
              <a:rPr lang="tr-TR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DÖNEMLERİNE </a:t>
            </a:r>
          </a:p>
          <a:p>
            <a:pPr algn="ctr"/>
            <a:r>
              <a:rPr lang="tr-TR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AİT YERLEŞİM MERKEZLERİ</a:t>
            </a:r>
          </a:p>
          <a:p>
            <a:pPr algn="ctr"/>
            <a:r>
              <a:rPr lang="tr-TR" sz="4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(M.Ö. 8.Binden-M.Ö. 4.Bine)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131D6C-F183-45A9-92F5-730F3C512DBD}" type="slidenum">
              <a:rPr lang="tr-TR"/>
              <a:pPr>
                <a:defRPr/>
              </a:pPr>
              <a:t>13</a:t>
            </a:fld>
            <a:endParaRPr lang="tr-TR"/>
          </a:p>
        </p:txBody>
      </p:sp>
      <p:pic>
        <p:nvPicPr>
          <p:cNvPr id="21508" name="Picture 5" descr="Harit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462838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AFEB3-3FC2-4CD9-BC89-0341521D0509}" type="slidenum">
              <a:rPr lang="tr-TR"/>
              <a:pPr>
                <a:defRPr/>
              </a:pPr>
              <a:t>14</a:t>
            </a:fld>
            <a:endParaRPr lang="tr-TR"/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04800" y="990600"/>
            <a:ext cx="8929047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4000" b="1" dirty="0">
                <a:solidFill>
                  <a:schemeClr val="tx2"/>
                </a:solidFill>
              </a:rPr>
              <a:t> </a:t>
            </a:r>
            <a:r>
              <a:rPr lang="tr-TR" sz="4000" b="1" dirty="0" smtClean="0">
                <a:solidFill>
                  <a:schemeClr val="tx2"/>
                </a:solidFill>
              </a:rPr>
              <a:t>Kabataş Devri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   </a:t>
            </a:r>
            <a:r>
              <a:rPr lang="tr-TR" sz="3200" b="1" dirty="0">
                <a:solidFill>
                  <a:srgbClr val="FF0000"/>
                </a:solidFill>
              </a:rPr>
              <a:t>Antalya ‘da</a:t>
            </a:r>
            <a:r>
              <a:rPr lang="tr-TR" sz="3200" b="1" dirty="0">
                <a:solidFill>
                  <a:schemeClr val="hlink"/>
                </a:solidFill>
              </a:rPr>
              <a:t>    </a:t>
            </a:r>
            <a:r>
              <a:rPr lang="tr-TR" sz="3200" b="1" dirty="0"/>
              <a:t>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                         </a:t>
            </a:r>
            <a:r>
              <a:rPr lang="tr-TR" sz="3200" b="1" dirty="0">
                <a:solidFill>
                  <a:srgbClr val="3333FF"/>
                </a:solidFill>
              </a:rPr>
              <a:t>Karain mağarası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>
                <a:solidFill>
                  <a:schemeClr val="folHlink"/>
                </a:solidFill>
              </a:rPr>
              <a:t>                                  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>
                <a:solidFill>
                  <a:schemeClr val="folHlink"/>
                </a:solidFill>
              </a:rPr>
              <a:t>	               </a:t>
            </a:r>
            <a:r>
              <a:rPr lang="tr-TR" sz="3200" b="1" dirty="0">
                <a:solidFill>
                  <a:srgbClr val="3333FF"/>
                </a:solidFill>
              </a:rPr>
              <a:t>Beldibi mağarası 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>
                <a:solidFill>
                  <a:schemeClr val="folHlink"/>
                </a:solidFill>
              </a:rPr>
              <a:t>                            </a:t>
            </a:r>
            <a:endParaRPr lang="en-US" sz="3200" b="1" dirty="0">
              <a:solidFill>
                <a:schemeClr val="folHlink"/>
              </a:solidFill>
            </a:endParaRP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>
                <a:solidFill>
                  <a:schemeClr val="folHlink"/>
                </a:solidFill>
              </a:rPr>
              <a:t>                           </a:t>
            </a:r>
            <a:r>
              <a:rPr lang="tr-TR" sz="3200" b="1" dirty="0" err="1">
                <a:solidFill>
                  <a:srgbClr val="3333FF"/>
                </a:solidFill>
              </a:rPr>
              <a:t>Belbaşı</a:t>
            </a:r>
            <a:r>
              <a:rPr lang="tr-TR" sz="3200" b="1" dirty="0">
                <a:solidFill>
                  <a:srgbClr val="3333FF"/>
                </a:solidFill>
              </a:rPr>
              <a:t> mağarası</a:t>
            </a:r>
            <a:r>
              <a:rPr lang="tr-TR" sz="3200" dirty="0"/>
              <a:t>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  <p:pic>
        <p:nvPicPr>
          <p:cNvPr id="1026" name="Picture 2" descr="C:\Users\MacBook Pro\Desktop\Resim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97763" cy="39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03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AA1CF4-D640-458B-BD94-73AFCAF86E56}" type="slidenum">
              <a:rPr lang="tr-TR"/>
              <a:pPr>
                <a:defRPr/>
              </a:pPr>
              <a:t>16</a:t>
            </a:fld>
            <a:endParaRPr lang="tr-TR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685800" y="817315"/>
            <a:ext cx="7543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247775" algn="l"/>
                <a:tab pos="3429000" algn="l"/>
              </a:tabLst>
            </a:pPr>
            <a:r>
              <a:rPr lang="tr-TR" sz="4000" b="1" dirty="0">
                <a:solidFill>
                  <a:schemeClr val="tx2"/>
                </a:solidFill>
              </a:rPr>
              <a:t>Yontma Taş Devri</a:t>
            </a:r>
            <a:r>
              <a:rPr lang="tr-TR" sz="3200" b="1" dirty="0"/>
              <a:t> </a:t>
            </a:r>
          </a:p>
          <a:p>
            <a:pPr>
              <a:tabLst>
                <a:tab pos="1247775" algn="l"/>
                <a:tab pos="3429000" algn="l"/>
              </a:tabLst>
            </a:pPr>
            <a:r>
              <a:rPr lang="tr-TR" sz="3200" b="1" dirty="0"/>
              <a:t>                                                        </a:t>
            </a:r>
            <a:endParaRPr lang="en-US" sz="3200" dirty="0"/>
          </a:p>
          <a:p>
            <a:pPr>
              <a:tabLst>
                <a:tab pos="1247775" algn="l"/>
                <a:tab pos="3429000" algn="l"/>
              </a:tabLst>
            </a:pPr>
            <a:r>
              <a:rPr lang="tr-TR" sz="3200" dirty="0"/>
              <a:t>   </a:t>
            </a:r>
            <a:r>
              <a:rPr lang="tr-TR" sz="3200" b="1" dirty="0">
                <a:solidFill>
                  <a:srgbClr val="3333FF"/>
                </a:solidFill>
              </a:rPr>
              <a:t>Antalya</a:t>
            </a:r>
            <a:r>
              <a:rPr lang="tr-TR" sz="3200" b="1" dirty="0"/>
              <a:t>     :</a:t>
            </a:r>
            <a:r>
              <a:rPr lang="tr-TR" sz="3200" dirty="0"/>
              <a:t> Karain-Beldibi mağaraları                    </a:t>
            </a:r>
            <a:endParaRPr lang="en-US" sz="3200" dirty="0"/>
          </a:p>
          <a:p>
            <a:pPr>
              <a:tabLst>
                <a:tab pos="1247775" algn="l"/>
                <a:tab pos="3429000" algn="l"/>
              </a:tabLst>
            </a:pPr>
            <a:r>
              <a:rPr lang="tr-TR" sz="3200" dirty="0"/>
              <a:t>   </a:t>
            </a:r>
            <a:r>
              <a:rPr lang="tr-TR" sz="3200" b="1" dirty="0">
                <a:solidFill>
                  <a:srgbClr val="3333FF"/>
                </a:solidFill>
              </a:rPr>
              <a:t>Antakya</a:t>
            </a:r>
            <a:r>
              <a:rPr lang="tr-TR" sz="3200" b="1" dirty="0"/>
              <a:t>    :</a:t>
            </a:r>
            <a:r>
              <a:rPr lang="tr-TR" sz="3200" dirty="0"/>
              <a:t> Mağaracık                                              </a:t>
            </a:r>
            <a:r>
              <a:rPr lang="tr-TR" sz="3200" b="1" dirty="0"/>
              <a:t> </a:t>
            </a:r>
            <a:endParaRPr lang="en-US" sz="3200" dirty="0"/>
          </a:p>
          <a:p>
            <a:pPr>
              <a:tabLst>
                <a:tab pos="1247775" algn="l"/>
                <a:tab pos="3429000" algn="l"/>
              </a:tabLst>
            </a:pPr>
            <a:r>
              <a:rPr lang="tr-TR" sz="3200" dirty="0"/>
              <a:t>   </a:t>
            </a:r>
            <a:r>
              <a:rPr lang="tr-TR" sz="3200" b="1" dirty="0">
                <a:solidFill>
                  <a:srgbClr val="3333FF"/>
                </a:solidFill>
              </a:rPr>
              <a:t>Gaziantep</a:t>
            </a:r>
            <a:r>
              <a:rPr lang="tr-TR" sz="3200" b="1" dirty="0">
                <a:solidFill>
                  <a:schemeClr val="folHlink"/>
                </a:solidFill>
              </a:rPr>
              <a:t> </a:t>
            </a:r>
            <a:r>
              <a:rPr lang="tr-TR" sz="3200" b="1" dirty="0"/>
              <a:t>:</a:t>
            </a:r>
            <a:r>
              <a:rPr lang="tr-TR" sz="3200" dirty="0"/>
              <a:t> </a:t>
            </a:r>
            <a:r>
              <a:rPr lang="tr-TR" sz="3200" dirty="0" err="1"/>
              <a:t>Dülük</a:t>
            </a:r>
            <a:r>
              <a:rPr lang="tr-TR" sz="3200" dirty="0"/>
              <a:t>                                                        </a:t>
            </a:r>
            <a:endParaRPr lang="en-US" sz="3200" dirty="0"/>
          </a:p>
          <a:p>
            <a:pPr>
              <a:tabLst>
                <a:tab pos="1247775" algn="l"/>
                <a:tab pos="3429000" algn="l"/>
              </a:tabLst>
            </a:pPr>
            <a:r>
              <a:rPr lang="tr-TR" sz="3200" b="1" dirty="0"/>
              <a:t>   </a:t>
            </a:r>
            <a:r>
              <a:rPr lang="tr-TR" sz="3200" b="1" dirty="0">
                <a:solidFill>
                  <a:srgbClr val="3333FF"/>
                </a:solidFill>
              </a:rPr>
              <a:t>Göller Böl </a:t>
            </a:r>
            <a:r>
              <a:rPr lang="tr-TR" sz="3200" b="1" dirty="0"/>
              <a:t>:</a:t>
            </a:r>
            <a:r>
              <a:rPr lang="tr-TR" sz="3200" dirty="0"/>
              <a:t> </a:t>
            </a:r>
            <a:r>
              <a:rPr lang="tr-TR" sz="3200" dirty="0" err="1"/>
              <a:t>Baradiz</a:t>
            </a:r>
            <a:r>
              <a:rPr lang="tr-TR" sz="3200" dirty="0"/>
              <a:t> Bölgesi                         </a:t>
            </a:r>
            <a:endParaRPr lang="en-US" sz="3200" dirty="0"/>
          </a:p>
          <a:p>
            <a:pPr>
              <a:tabLst>
                <a:tab pos="1247775" algn="l"/>
                <a:tab pos="3429000" algn="l"/>
              </a:tabLst>
            </a:pPr>
            <a:r>
              <a:rPr lang="tr-TR" sz="3200" b="1" dirty="0"/>
              <a:t>   </a:t>
            </a:r>
            <a:r>
              <a:rPr lang="tr-TR" sz="3200" b="1" dirty="0">
                <a:solidFill>
                  <a:srgbClr val="3333FF"/>
                </a:solidFill>
              </a:rPr>
              <a:t>Ankara</a:t>
            </a:r>
            <a:r>
              <a:rPr lang="tr-TR" sz="3200" b="1" dirty="0"/>
              <a:t>      :</a:t>
            </a:r>
            <a:r>
              <a:rPr lang="tr-TR" sz="3200" dirty="0"/>
              <a:t> Macun çay yöresi                      </a:t>
            </a:r>
            <a:endParaRPr lang="tr-TR" sz="3200" b="1" dirty="0"/>
          </a:p>
          <a:p>
            <a:pPr>
              <a:tabLst>
                <a:tab pos="1247775" algn="l"/>
                <a:tab pos="3429000" algn="l"/>
              </a:tabLst>
            </a:pPr>
            <a:r>
              <a:rPr lang="tr-TR" sz="3200" b="1" dirty="0"/>
              <a:t>   </a:t>
            </a:r>
            <a:r>
              <a:rPr lang="tr-TR" sz="3200" b="1" dirty="0">
                <a:solidFill>
                  <a:srgbClr val="3333FF"/>
                </a:solidFill>
              </a:rPr>
              <a:t>Samsun</a:t>
            </a:r>
            <a:r>
              <a:rPr lang="tr-TR" sz="3200" b="1" dirty="0"/>
              <a:t>     : </a:t>
            </a:r>
            <a:r>
              <a:rPr lang="tr-TR" sz="3200" dirty="0"/>
              <a:t>Tekke Köyü                          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pic>
        <p:nvPicPr>
          <p:cNvPr id="2050" name="Picture 2" descr="C:\Users\MacBook Pro\Desktop\Resim2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7155"/>
            <a:ext cx="7497763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8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024F1-60CD-4115-AB5E-935D210B6172}" type="slidenum">
              <a:rPr lang="tr-TR"/>
              <a:pPr>
                <a:defRPr/>
              </a:pPr>
              <a:t>18</a:t>
            </a:fld>
            <a:endParaRPr lang="tr-TR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447800" y="1600200"/>
            <a:ext cx="777648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4000" b="1" dirty="0" smtClean="0">
                <a:solidFill>
                  <a:schemeClr val="tx2"/>
                </a:solidFill>
              </a:rPr>
              <a:t>    </a:t>
            </a:r>
            <a:r>
              <a:rPr lang="tr-TR" sz="4000" b="1" dirty="0" smtClean="0">
                <a:solidFill>
                  <a:srgbClr val="FF0000"/>
                </a:solidFill>
              </a:rPr>
              <a:t> Cilalı </a:t>
            </a:r>
            <a:r>
              <a:rPr lang="tr-TR" sz="4000" b="1" dirty="0">
                <a:solidFill>
                  <a:srgbClr val="FF0000"/>
                </a:solidFill>
              </a:rPr>
              <a:t>Taş </a:t>
            </a:r>
            <a:r>
              <a:rPr lang="tr-TR" sz="4000" b="1" dirty="0" smtClean="0">
                <a:solidFill>
                  <a:srgbClr val="FF0000"/>
                </a:solidFill>
              </a:rPr>
              <a:t>Devri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	 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      </a:t>
            </a:r>
            <a:r>
              <a:rPr lang="tr-TR" sz="3200" b="1" dirty="0">
                <a:solidFill>
                  <a:srgbClr val="3333FF"/>
                </a:solidFill>
              </a:rPr>
              <a:t>Diyarbakır</a:t>
            </a:r>
            <a:r>
              <a:rPr lang="tr-TR" sz="3200" b="1" dirty="0"/>
              <a:t>  : </a:t>
            </a:r>
            <a:r>
              <a:rPr lang="tr-TR" sz="3200" dirty="0"/>
              <a:t>Çayönü	                             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   </a:t>
            </a:r>
            <a:r>
              <a:rPr lang="tr-TR" sz="3200" dirty="0">
                <a:solidFill>
                  <a:srgbClr val="3333FF"/>
                </a:solidFill>
              </a:rPr>
              <a:t> </a:t>
            </a:r>
            <a:r>
              <a:rPr lang="tr-TR" sz="3200" b="1" dirty="0">
                <a:solidFill>
                  <a:srgbClr val="3333FF"/>
                </a:solidFill>
              </a:rPr>
              <a:t>Gaziantep   </a:t>
            </a:r>
            <a:r>
              <a:rPr lang="tr-TR" sz="3200" b="1" dirty="0"/>
              <a:t>:</a:t>
            </a:r>
            <a:r>
              <a:rPr lang="tr-TR" sz="3200" dirty="0"/>
              <a:t> </a:t>
            </a:r>
            <a:r>
              <a:rPr lang="tr-TR" sz="3200" dirty="0" err="1"/>
              <a:t>Sakçagözü</a:t>
            </a:r>
            <a:r>
              <a:rPr lang="tr-TR" sz="3200" dirty="0"/>
              <a:t>                        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    </a:t>
            </a:r>
            <a:r>
              <a:rPr lang="tr-TR" sz="3200" b="1" dirty="0">
                <a:solidFill>
                  <a:srgbClr val="3333FF"/>
                </a:solidFill>
              </a:rPr>
              <a:t>Konya</a:t>
            </a:r>
            <a:r>
              <a:rPr lang="tr-TR" sz="3200" b="1" dirty="0"/>
              <a:t>         :</a:t>
            </a:r>
            <a:r>
              <a:rPr lang="tr-TR" sz="3200" dirty="0"/>
              <a:t> Çatalhöyük                      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   </a:t>
            </a:r>
            <a:r>
              <a:rPr lang="tr-TR" sz="3200" dirty="0">
                <a:solidFill>
                  <a:srgbClr val="3333FF"/>
                </a:solidFill>
              </a:rPr>
              <a:t> </a:t>
            </a:r>
            <a:r>
              <a:rPr lang="tr-TR" sz="3200" b="1" dirty="0">
                <a:solidFill>
                  <a:srgbClr val="3333FF"/>
                </a:solidFill>
              </a:rPr>
              <a:t>Burdur        </a:t>
            </a:r>
            <a:r>
              <a:rPr lang="tr-TR" sz="3200" b="1" dirty="0"/>
              <a:t>:</a:t>
            </a:r>
            <a:r>
              <a:rPr lang="tr-TR" sz="3200" dirty="0"/>
              <a:t> Hacılar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pic>
        <p:nvPicPr>
          <p:cNvPr id="3074" name="Picture 2" descr="C:\Users\MacBook Pro\Desktop\Resim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497763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2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629FB-9DDB-4FE2-A933-A3594257FBF8}" type="slidenum">
              <a:rPr lang="tr-TR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533400" y="1676400"/>
            <a:ext cx="814517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2209800" algn="l"/>
              </a:tabLst>
            </a:pPr>
            <a:r>
              <a:rPr lang="tr-TR" sz="3200" b="1" dirty="0" smtClean="0">
                <a:solidFill>
                  <a:srgbClr val="FF0000"/>
                </a:solidFill>
              </a:rPr>
              <a:t>Kültür</a:t>
            </a:r>
            <a:r>
              <a:rPr lang="tr-TR" sz="3200" b="1" dirty="0">
                <a:solidFill>
                  <a:srgbClr val="FF0000"/>
                </a:solidFill>
              </a:rPr>
              <a:t>: </a:t>
            </a:r>
            <a:r>
              <a:rPr lang="tr-TR" sz="3200" dirty="0"/>
              <a:t>İnsanı diğer canlılardan ayıran </a:t>
            </a:r>
          </a:p>
          <a:p>
            <a:pPr>
              <a:tabLst>
                <a:tab pos="2209800" algn="l"/>
              </a:tabLst>
            </a:pPr>
            <a:r>
              <a:rPr lang="tr-TR" sz="3200" u="sng" dirty="0"/>
              <a:t>yaşama tarzıdır</a:t>
            </a:r>
            <a:r>
              <a:rPr lang="tr-TR" sz="3200" u="sng" dirty="0" smtClean="0"/>
              <a:t>.</a:t>
            </a:r>
          </a:p>
          <a:p>
            <a:pPr>
              <a:tabLst>
                <a:tab pos="2209800" algn="l"/>
              </a:tabLst>
            </a:pPr>
            <a:endParaRPr lang="en-US" sz="1200" dirty="0"/>
          </a:p>
          <a:p>
            <a:pPr>
              <a:tabLst>
                <a:tab pos="2209800" algn="l"/>
              </a:tabLst>
            </a:pPr>
            <a:r>
              <a:rPr lang="tr-TR" sz="3200" b="1" dirty="0">
                <a:solidFill>
                  <a:srgbClr val="FF0000"/>
                </a:solidFill>
              </a:rPr>
              <a:t>Yaşama tarzı demek: </a:t>
            </a:r>
            <a:r>
              <a:rPr lang="tr-TR" sz="3200" dirty="0"/>
              <a:t>İnsan topluluğunun </a:t>
            </a:r>
          </a:p>
          <a:p>
            <a:pPr>
              <a:tabLst>
                <a:tab pos="2209800" algn="l"/>
              </a:tabLst>
            </a:pPr>
            <a:r>
              <a:rPr lang="tr-TR" sz="3200" dirty="0"/>
              <a:t>kuşaktan kuşağa </a:t>
            </a:r>
            <a:r>
              <a:rPr lang="tr-TR" sz="3200" dirty="0" err="1"/>
              <a:t>aktardığı,her</a:t>
            </a:r>
            <a:r>
              <a:rPr lang="tr-TR" sz="3200" dirty="0"/>
              <a:t> kuşağın doğuştan </a:t>
            </a:r>
          </a:p>
          <a:p>
            <a:pPr>
              <a:tabLst>
                <a:tab pos="2209800" algn="l"/>
              </a:tabLst>
            </a:pPr>
            <a:r>
              <a:rPr lang="tr-TR" sz="3200" dirty="0"/>
              <a:t>başlayarak öğrendiği tutum ve davranışlardır</a:t>
            </a:r>
            <a:r>
              <a:rPr lang="tr-TR" sz="3200" dirty="0" smtClean="0"/>
              <a:t>.</a:t>
            </a:r>
            <a:endParaRPr lang="en-US" sz="3200" dirty="0"/>
          </a:p>
        </p:txBody>
      </p:sp>
      <p:graphicFrame>
        <p:nvGraphicFramePr>
          <p:cNvPr id="10251" name="Group 11"/>
          <p:cNvGraphicFramePr>
            <a:graphicFrameLocks noGrp="1"/>
          </p:cNvGraphicFramePr>
          <p:nvPr/>
        </p:nvGraphicFramePr>
        <p:xfrm>
          <a:off x="3352800" y="381000"/>
          <a:ext cx="1447800" cy="518048"/>
        </p:xfrm>
        <a:graphic>
          <a:graphicData uri="http://schemas.openxmlformats.org/drawingml/2006/table">
            <a:tbl>
              <a:tblPr/>
              <a:tblGrid>
                <a:gridCol w="144780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T="45664" marB="45664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75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C935BC-9BFA-480E-B449-3854D7B96580}" type="slidenum">
              <a:rPr lang="tr-TR"/>
              <a:pPr>
                <a:defRPr/>
              </a:pPr>
              <a:t>20</a:t>
            </a:fld>
            <a:endParaRPr lang="tr-TR"/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2133600" y="1043375"/>
            <a:ext cx="6353175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4000" b="1" dirty="0" smtClean="0">
                <a:solidFill>
                  <a:schemeClr val="tx2"/>
                </a:solidFill>
              </a:rPr>
              <a:t>           </a:t>
            </a:r>
            <a:r>
              <a:rPr lang="tr-TR" sz="4000" b="1" dirty="0" smtClean="0">
                <a:solidFill>
                  <a:srgbClr val="FF0000"/>
                </a:solidFill>
              </a:rPr>
              <a:t>Maden Devri</a:t>
            </a:r>
            <a:endParaRPr lang="tr-TR" sz="4000" b="1" dirty="0">
              <a:solidFill>
                <a:srgbClr val="FF0000"/>
              </a:solidFill>
            </a:endParaRPr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>
                <a:solidFill>
                  <a:schemeClr val="folHlink"/>
                </a:solidFill>
              </a:rPr>
              <a:t>Çanakkale</a:t>
            </a:r>
            <a:r>
              <a:rPr lang="tr-TR" sz="3200" b="1" dirty="0"/>
              <a:t> : </a:t>
            </a:r>
            <a:r>
              <a:rPr lang="tr-TR" sz="3200" dirty="0"/>
              <a:t>Truva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>
                <a:solidFill>
                  <a:schemeClr val="folHlink"/>
                </a:solidFill>
              </a:rPr>
              <a:t>Denizli</a:t>
            </a:r>
            <a:r>
              <a:rPr lang="tr-TR" sz="3200" b="1" dirty="0"/>
              <a:t>        : </a:t>
            </a:r>
            <a:r>
              <a:rPr lang="tr-TR" sz="3200" dirty="0"/>
              <a:t>Beycesultan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>
                <a:solidFill>
                  <a:schemeClr val="folHlink"/>
                </a:solidFill>
              </a:rPr>
              <a:t>Burdur</a:t>
            </a:r>
            <a:r>
              <a:rPr lang="tr-TR" sz="3200" b="1" dirty="0"/>
              <a:t>       :</a:t>
            </a:r>
            <a:r>
              <a:rPr lang="tr-TR" sz="3200" dirty="0"/>
              <a:t> Hacılar</a:t>
            </a:r>
            <a:endParaRPr lang="tr-TR" sz="3200" b="1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>
                <a:solidFill>
                  <a:schemeClr val="folHlink"/>
                </a:solidFill>
              </a:rPr>
              <a:t>Yozgat</a:t>
            </a:r>
            <a:r>
              <a:rPr lang="tr-TR" sz="3200" b="1" dirty="0"/>
              <a:t>        : </a:t>
            </a:r>
            <a:r>
              <a:rPr lang="tr-TR" sz="3200" dirty="0" err="1"/>
              <a:t>Alişar</a:t>
            </a:r>
            <a:r>
              <a:rPr lang="en-US" sz="3200" dirty="0"/>
              <a:t> </a:t>
            </a:r>
            <a:endParaRPr lang="tr-TR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>
                <a:solidFill>
                  <a:schemeClr val="folHlink"/>
                </a:solidFill>
              </a:rPr>
              <a:t>Çorum</a:t>
            </a:r>
            <a:r>
              <a:rPr lang="tr-TR" sz="3200" b="1" dirty="0"/>
              <a:t> </a:t>
            </a:r>
            <a:r>
              <a:rPr lang="tr-TR" sz="3200" dirty="0"/>
              <a:t>       </a:t>
            </a:r>
            <a:r>
              <a:rPr lang="tr-TR" sz="3200" b="1" dirty="0"/>
              <a:t>: </a:t>
            </a:r>
            <a:r>
              <a:rPr lang="tr-TR" sz="3200" dirty="0"/>
              <a:t>Alacahöyük</a:t>
            </a:r>
            <a:r>
              <a:rPr lang="tr-TR" sz="3200" b="1" dirty="0"/>
              <a:t>                                                                                          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>
                <a:solidFill>
                  <a:schemeClr val="folHlink"/>
                </a:solidFill>
              </a:rPr>
              <a:t>Van </a:t>
            </a:r>
            <a:r>
              <a:rPr lang="tr-TR" sz="3200" b="1" dirty="0"/>
              <a:t>            :</a:t>
            </a:r>
            <a:r>
              <a:rPr lang="tr-TR" sz="3200" dirty="0"/>
              <a:t> Tilki tepe                                                                                              </a:t>
            </a:r>
            <a:r>
              <a:rPr lang="tr-TR" sz="3200" b="1" dirty="0">
                <a:solidFill>
                  <a:schemeClr val="folHlink"/>
                </a:solidFill>
              </a:rPr>
              <a:t>Kayseri</a:t>
            </a:r>
            <a:r>
              <a:rPr lang="tr-TR" sz="3200" b="1" dirty="0"/>
              <a:t>   </a:t>
            </a:r>
            <a:r>
              <a:rPr lang="tr-TR" sz="3200" dirty="0"/>
              <a:t>    </a:t>
            </a:r>
            <a:r>
              <a:rPr lang="tr-TR" sz="3200" b="1" dirty="0"/>
              <a:t>:</a:t>
            </a:r>
            <a:r>
              <a:rPr lang="tr-TR" sz="3200" dirty="0"/>
              <a:t> Kültepe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  <p:pic>
        <p:nvPicPr>
          <p:cNvPr id="4098" name="Picture 2" descr="C:\Users\MacBook Pro\Desktop\ma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1295400"/>
            <a:ext cx="7497762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5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BF34B-360E-4B18-AD91-AA79B94707E0}" type="slidenum">
              <a:rPr lang="tr-TR"/>
              <a:pPr>
                <a:defRPr/>
              </a:pPr>
              <a:t>22</a:t>
            </a:fld>
            <a:endParaRPr lang="tr-TR"/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228600" y="1066800"/>
            <a:ext cx="816451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4000" dirty="0">
                <a:solidFill>
                  <a:schemeClr val="tx2"/>
                </a:solidFill>
              </a:rPr>
              <a:t>=</a:t>
            </a:r>
            <a:r>
              <a:rPr lang="tr-TR" sz="4000" b="1" dirty="0">
                <a:solidFill>
                  <a:schemeClr val="tx2"/>
                </a:solidFill>
              </a:rPr>
              <a:t>Anadolu’nun Tarih öncesi  Önemli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4000" b="1" dirty="0">
                <a:solidFill>
                  <a:schemeClr val="tx2"/>
                </a:solidFill>
              </a:rPr>
              <a:t>               Medeniyet merkezleri=</a:t>
            </a:r>
            <a:r>
              <a:rPr lang="tr-TR" sz="3200" b="1" dirty="0"/>
              <a:t>    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1-</a:t>
            </a:r>
            <a:r>
              <a:rPr lang="tr-TR" sz="3200" dirty="0"/>
              <a:t>Çanakkale-</a:t>
            </a:r>
            <a:r>
              <a:rPr lang="tr-TR" sz="3200" u="sng" dirty="0"/>
              <a:t>Truva(</a:t>
            </a:r>
            <a:r>
              <a:rPr lang="tr-TR" sz="3200" dirty="0"/>
              <a:t>M.Ö.3000-M.S</a:t>
            </a:r>
            <a:r>
              <a:rPr lang="tr-TR" sz="3200" b="1" dirty="0"/>
              <a:t> .</a:t>
            </a:r>
            <a:r>
              <a:rPr lang="tr-TR" sz="3200" dirty="0"/>
              <a:t>400 )    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2-</a:t>
            </a:r>
            <a:r>
              <a:rPr lang="tr-TR" sz="3200" dirty="0"/>
              <a:t>Yozgat-</a:t>
            </a:r>
            <a:r>
              <a:rPr lang="tr-TR" sz="3200" u="sng" dirty="0"/>
              <a:t>Alişar</a:t>
            </a:r>
            <a:r>
              <a:rPr lang="tr-TR" sz="3200" dirty="0"/>
              <a:t>(M.Ö.3200-Osm)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3-</a:t>
            </a:r>
            <a:r>
              <a:rPr lang="tr-TR" sz="3200" dirty="0"/>
              <a:t> Çorum-</a:t>
            </a:r>
            <a:r>
              <a:rPr lang="tr-TR" sz="3200" u="sng" dirty="0"/>
              <a:t>Alacahöyük </a:t>
            </a:r>
            <a:r>
              <a:rPr lang="tr-TR" sz="3200" dirty="0"/>
              <a:t>(Tunç Çağı)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4-</a:t>
            </a:r>
            <a:r>
              <a:rPr lang="tr-TR" sz="3200" dirty="0"/>
              <a:t> Yozgat-</a:t>
            </a:r>
            <a:r>
              <a:rPr lang="tr-TR" sz="3200" u="sng" dirty="0"/>
              <a:t>Hattuşaş</a:t>
            </a:r>
            <a:r>
              <a:rPr lang="tr-TR" sz="3200" dirty="0"/>
              <a:t> (M.Ö. 2000---)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5-</a:t>
            </a:r>
            <a:r>
              <a:rPr lang="tr-TR" sz="3200" dirty="0"/>
              <a:t> Kayseri-</a:t>
            </a:r>
            <a:r>
              <a:rPr lang="tr-TR" sz="3200" u="sng" dirty="0"/>
              <a:t>Kültepe </a:t>
            </a:r>
            <a:r>
              <a:rPr lang="tr-TR" sz="3200" dirty="0"/>
              <a:t>(M.Ö. 2200---)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  <p:pic>
        <p:nvPicPr>
          <p:cNvPr id="5122" name="Picture 2" descr="C:\Users\MacBook Pro\Desktop\Medeniy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97763" cy="400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E144D-CB93-4FC4-B662-45DB1BC3F874}" type="slidenum">
              <a:rPr lang="tr-TR"/>
              <a:pPr>
                <a:defRPr/>
              </a:pPr>
              <a:t>24</a:t>
            </a:fld>
            <a:endParaRPr lang="tr-TR"/>
          </a:p>
        </p:txBody>
      </p:sp>
      <p:pic>
        <p:nvPicPr>
          <p:cNvPr id="6146" name="Picture 2" descr="C:\Users\MacBook Pro\Desktop\Resim2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" y="914400"/>
            <a:ext cx="884397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2438400"/>
            <a:ext cx="68511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2400" b="1" u="sng" dirty="0" smtClean="0">
                <a:solidFill>
                  <a:srgbClr val="FF0000"/>
                </a:solidFill>
              </a:rPr>
              <a:t>Mezopotamya</a:t>
            </a:r>
            <a:r>
              <a:rPr lang="tr-TR" sz="2400" b="1" dirty="0" smtClean="0">
                <a:solidFill>
                  <a:srgbClr val="FF0000"/>
                </a:solidFill>
              </a:rPr>
              <a:t> , </a:t>
            </a:r>
            <a:r>
              <a:rPr lang="tr-TR" sz="2400" b="1" u="sng" dirty="0" smtClean="0">
                <a:solidFill>
                  <a:srgbClr val="FF0000"/>
                </a:solidFill>
              </a:rPr>
              <a:t>İran</a:t>
            </a:r>
            <a:r>
              <a:rPr lang="tr-TR" sz="2400" b="1" dirty="0" smtClean="0">
                <a:solidFill>
                  <a:srgbClr val="FF0000"/>
                </a:solidFill>
              </a:rPr>
              <a:t> , </a:t>
            </a:r>
            <a:r>
              <a:rPr lang="tr-TR" sz="2400" b="1" u="sng" dirty="0" smtClean="0">
                <a:solidFill>
                  <a:srgbClr val="FF0000"/>
                </a:solidFill>
              </a:rPr>
              <a:t>Mısır</a:t>
            </a:r>
            <a:r>
              <a:rPr lang="tr-TR" sz="2400" b="1" dirty="0" smtClean="0">
                <a:solidFill>
                  <a:srgbClr val="FF0000"/>
                </a:solidFill>
              </a:rPr>
              <a:t> , </a:t>
            </a:r>
            <a:r>
              <a:rPr lang="tr-TR" sz="2400" b="1" u="sng" dirty="0" smtClean="0">
                <a:solidFill>
                  <a:srgbClr val="FF0000"/>
                </a:solidFill>
              </a:rPr>
              <a:t>Roma</a:t>
            </a:r>
            <a:r>
              <a:rPr lang="tr-TR" sz="2400" b="1" dirty="0" smtClean="0">
                <a:solidFill>
                  <a:srgbClr val="FF0000"/>
                </a:solidFill>
              </a:rPr>
              <a:t> ve </a:t>
            </a:r>
            <a:r>
              <a:rPr lang="tr-TR" sz="2400" b="1" u="sng" dirty="0" smtClean="0">
                <a:solidFill>
                  <a:srgbClr val="FF0000"/>
                </a:solidFill>
              </a:rPr>
              <a:t>Eski </a:t>
            </a:r>
            <a:r>
              <a:rPr lang="tr-TR" sz="2400" b="1" u="sng" dirty="0">
                <a:solidFill>
                  <a:srgbClr val="FF0000"/>
                </a:solidFill>
              </a:rPr>
              <a:t>Yunan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endParaRPr lang="tr-TR" sz="2400" b="1" dirty="0" smtClean="0">
              <a:solidFill>
                <a:srgbClr val="FF0000"/>
              </a:solidFill>
            </a:endParaRP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2400" b="1" dirty="0" smtClean="0">
                <a:solidFill>
                  <a:srgbClr val="FF0000"/>
                </a:solidFill>
              </a:rPr>
              <a:t>kültür </a:t>
            </a:r>
            <a:r>
              <a:rPr lang="tr-TR" sz="2400" b="1" dirty="0">
                <a:solidFill>
                  <a:srgbClr val="FF0000"/>
                </a:solidFill>
              </a:rPr>
              <a:t>çevresiyle komşu olup </a:t>
            </a:r>
            <a:r>
              <a:rPr lang="tr-TR" sz="2400" b="1" dirty="0" smtClean="0">
                <a:solidFill>
                  <a:srgbClr val="FF0000"/>
                </a:solidFill>
              </a:rPr>
              <a:t>tarih boyunca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2400" b="1" dirty="0" smtClean="0">
                <a:solidFill>
                  <a:srgbClr val="FF0000"/>
                </a:solidFill>
              </a:rPr>
              <a:t>karşılıklı </a:t>
            </a:r>
            <a:r>
              <a:rPr lang="tr-TR" sz="2400" b="1" dirty="0">
                <a:solidFill>
                  <a:srgbClr val="FF0000"/>
                </a:solidFill>
              </a:rPr>
              <a:t>kültür alış- verişinde </a:t>
            </a:r>
            <a:r>
              <a:rPr lang="tr-TR" sz="2400" b="1" dirty="0" smtClean="0">
                <a:solidFill>
                  <a:srgbClr val="FF0000"/>
                </a:solidFill>
              </a:rPr>
              <a:t>bulunmuşlardır</a:t>
            </a:r>
            <a:r>
              <a:rPr lang="tr-TR" sz="24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743200" y="144959"/>
            <a:ext cx="3505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b="1" u="sng" dirty="0">
                <a:solidFill>
                  <a:srgbClr val="FF0000"/>
                </a:solidFill>
              </a:rPr>
              <a:t>ANADOLU</a:t>
            </a:r>
            <a:r>
              <a:rPr lang="tr-TR" sz="4400" b="1" dirty="0">
                <a:solidFill>
                  <a:srgbClr val="FF0000"/>
                </a:solidFill>
              </a:rPr>
              <a:t> : </a:t>
            </a:r>
            <a:endParaRPr lang="tr-TR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FFF66-1965-4B52-B433-43F40AF52FF8}" type="slidenum">
              <a:rPr lang="tr-TR"/>
              <a:pPr>
                <a:defRPr/>
              </a:pPr>
              <a:t>25</a:t>
            </a:fld>
            <a:endParaRPr lang="tr-TR"/>
          </a:p>
        </p:txBody>
      </p:sp>
      <p:sp>
        <p:nvSpPr>
          <p:cNvPr id="28675" name="WordArt 4"/>
          <p:cNvSpPr>
            <a:spLocks noChangeArrowheads="1" noChangeShapeType="1" noTextEdit="1"/>
          </p:cNvSpPr>
          <p:nvPr/>
        </p:nvSpPr>
        <p:spPr bwMode="auto">
          <a:xfrm>
            <a:off x="3200400" y="228600"/>
            <a:ext cx="30480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84"/>
              </a:avLst>
            </a:prstTxWarp>
          </a:bodyPr>
          <a:lstStyle/>
          <a:p>
            <a:pPr algn="ctr"/>
            <a:r>
              <a:rPr lang="tr-TR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HİTİTLER</a:t>
            </a:r>
          </a:p>
          <a:p>
            <a:pPr algn="ctr"/>
            <a:r>
              <a:rPr lang="tr-TR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(M.Ö.2000)</a:t>
            </a:r>
          </a:p>
        </p:txBody>
      </p:sp>
      <p:pic>
        <p:nvPicPr>
          <p:cNvPr id="1026" name="Picture 2" descr="C:\Users\MacBook Pro\Desktop\HİTİT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27" y="1981200"/>
            <a:ext cx="7497762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FCAB8-1A80-4C89-9F13-28547A8D6858}" type="slidenum">
              <a:rPr lang="tr-TR"/>
              <a:pPr>
                <a:defRPr/>
              </a:pPr>
              <a:t>26</a:t>
            </a:fld>
            <a:endParaRPr lang="tr-TR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533400" y="609600"/>
            <a:ext cx="8005763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>
                <a:solidFill>
                  <a:schemeClr val="folHlink"/>
                </a:solidFill>
              </a:rPr>
              <a:t>Başkenti – </a:t>
            </a:r>
            <a:r>
              <a:rPr lang="tr-TR" sz="3200" dirty="0"/>
              <a:t>Hattuşaş (Boğazköy)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u="sng" dirty="0" err="1">
                <a:solidFill>
                  <a:schemeClr val="folHlink"/>
                </a:solidFill>
              </a:rPr>
              <a:t>Kadeş</a:t>
            </a:r>
            <a:r>
              <a:rPr lang="tr-TR" sz="3200" b="1" u="sng" dirty="0">
                <a:solidFill>
                  <a:schemeClr val="folHlink"/>
                </a:solidFill>
              </a:rPr>
              <a:t> Savaşı</a:t>
            </a:r>
            <a:r>
              <a:rPr lang="tr-TR" sz="3200" b="1" dirty="0"/>
              <a:t> :</a:t>
            </a:r>
            <a:r>
              <a:rPr lang="tr-TR" sz="3200" dirty="0"/>
              <a:t> Hititlerle – Mısırlılar arasında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                            (M.Ö. 1292)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u="sng" dirty="0">
                <a:solidFill>
                  <a:schemeClr val="folHlink"/>
                </a:solidFill>
              </a:rPr>
              <a:t>Nedeni</a:t>
            </a:r>
            <a:r>
              <a:rPr lang="tr-TR" sz="3200" b="1" dirty="0"/>
              <a:t>:</a:t>
            </a:r>
            <a:r>
              <a:rPr lang="tr-TR" sz="3200" dirty="0"/>
              <a:t> Her iki devletin Suriye’ye hakim olma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İsteği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u="sng" dirty="0">
                <a:solidFill>
                  <a:schemeClr val="folHlink"/>
                </a:solidFill>
              </a:rPr>
              <a:t>Sonuç</a:t>
            </a:r>
            <a:r>
              <a:rPr lang="tr-TR" sz="3200" b="1" dirty="0"/>
              <a:t>:</a:t>
            </a:r>
            <a:r>
              <a:rPr lang="tr-TR" sz="3200" dirty="0"/>
              <a:t> İki tarafta yenişemedi ve tarihin ilk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yazılı antlaşması yapıldı (</a:t>
            </a:r>
            <a:r>
              <a:rPr lang="tr-TR" sz="3200" dirty="0" err="1"/>
              <a:t>Kadeş</a:t>
            </a:r>
            <a:r>
              <a:rPr lang="tr-TR" sz="3200" dirty="0"/>
              <a:t> Antlaşması)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M.Ö. 1270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3CF50-10C5-4B1F-904B-37ABF3E92298}" type="slidenum">
              <a:rPr lang="tr-TR"/>
              <a:pPr>
                <a:defRPr/>
              </a:pPr>
              <a:t>27</a:t>
            </a:fld>
            <a:endParaRPr lang="tr-TR"/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33400" y="533400"/>
            <a:ext cx="785495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 err="1">
                <a:solidFill>
                  <a:schemeClr val="folHlink"/>
                </a:solidFill>
              </a:rPr>
              <a:t>Pankuş</a:t>
            </a:r>
            <a:r>
              <a:rPr lang="tr-TR" sz="3200" b="1" dirty="0"/>
              <a:t>: </a:t>
            </a:r>
            <a:r>
              <a:rPr lang="tr-TR" sz="3200" dirty="0"/>
              <a:t>Soylulardan oluşan bir meclis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u="sng" dirty="0">
                <a:solidFill>
                  <a:schemeClr val="folHlink"/>
                </a:solidFill>
              </a:rPr>
              <a:t>Görevi</a:t>
            </a:r>
            <a:r>
              <a:rPr lang="tr-TR" sz="3200" b="1" dirty="0"/>
              <a:t>:</a:t>
            </a:r>
            <a:r>
              <a:rPr lang="tr-TR" sz="3200" dirty="0"/>
              <a:t>  Kralı denetlemek ve gerekirse yeni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             kral atamak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u="sng" dirty="0" err="1">
                <a:solidFill>
                  <a:schemeClr val="folHlink"/>
                </a:solidFill>
              </a:rPr>
              <a:t>Tavananna</a:t>
            </a:r>
            <a:r>
              <a:rPr lang="tr-TR" sz="3200" b="1" dirty="0"/>
              <a:t>:</a:t>
            </a:r>
            <a:r>
              <a:rPr lang="tr-TR" sz="3200" dirty="0"/>
              <a:t> Kraliçe </a:t>
            </a:r>
          </a:p>
          <a:p>
            <a:pPr>
              <a:tabLst>
                <a:tab pos="1247775" algn="l"/>
                <a:tab pos="3705225" algn="l"/>
              </a:tabLst>
            </a:pPr>
            <a:endParaRPr lang="tr-TR" sz="3200" b="1" u="sng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u="sng" dirty="0">
                <a:solidFill>
                  <a:schemeClr val="folHlink"/>
                </a:solidFill>
              </a:rPr>
              <a:t>Görevi</a:t>
            </a:r>
            <a:r>
              <a:rPr lang="tr-TR" sz="3200" b="1" dirty="0"/>
              <a:t>:</a:t>
            </a:r>
            <a:r>
              <a:rPr lang="tr-TR" sz="3200" dirty="0"/>
              <a:t> Dini törenlere ve bayramlara     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            başkanlık etmek, gerektiğinde Kral  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            adına ülkeyi yönetmek.	                              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CF4AE6-BB49-4390-8DA0-2AB485476D64}" type="slidenum">
              <a:rPr lang="tr-TR"/>
              <a:pPr>
                <a:defRPr/>
              </a:pPr>
              <a:t>28</a:t>
            </a:fld>
            <a:endParaRPr lang="tr-TR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321365" y="2202051"/>
            <a:ext cx="827822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3200" dirty="0">
                <a:solidFill>
                  <a:srgbClr val="3333FF"/>
                </a:solidFill>
              </a:rPr>
              <a:t>Hititler M.Ö. 1200 yıllarında zayıflayarak küçük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>
                <a:solidFill>
                  <a:srgbClr val="3333FF"/>
                </a:solidFill>
              </a:rPr>
              <a:t>şehir devletleri haline bölündü. Bunların çoğunu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u="sng" dirty="0">
                <a:solidFill>
                  <a:srgbClr val="3333FF"/>
                </a:solidFill>
              </a:rPr>
              <a:t>Asurlular</a:t>
            </a:r>
            <a:r>
              <a:rPr lang="tr-TR" sz="3200" dirty="0">
                <a:solidFill>
                  <a:srgbClr val="3333FF"/>
                </a:solidFill>
              </a:rPr>
              <a:t> ortadan kaldırdı.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5682A-D43C-4BBF-824E-DBFD47230CAD}" type="slidenum">
              <a:rPr lang="tr-TR"/>
              <a:pPr>
                <a:defRPr/>
              </a:pPr>
              <a:t>29</a:t>
            </a:fld>
            <a:endParaRPr lang="tr-TR"/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28600" y="1066799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6000" b="1" dirty="0">
                <a:solidFill>
                  <a:schemeClr val="tx2"/>
                </a:solidFill>
              </a:rPr>
              <a:t>HİTİTLERDE HUKUK</a:t>
            </a:r>
          </a:p>
        </p:txBody>
      </p:sp>
      <p:pic>
        <p:nvPicPr>
          <p:cNvPr id="7171" name="Picture 3" descr="C:\Users\MacBook Pro\Desktop\imagesCA8N63F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23" y="2286000"/>
            <a:ext cx="4242354" cy="3194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09600" y="150412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209800" algn="l"/>
              </a:tabLst>
            </a:pPr>
            <a:r>
              <a:rPr lang="tr-TR" sz="3200" b="1" u="sng" dirty="0">
                <a:solidFill>
                  <a:srgbClr val="FF0000"/>
                </a:solidFill>
              </a:rPr>
              <a:t>Uygarlık ise</a:t>
            </a:r>
            <a:r>
              <a:rPr lang="tr-TR" sz="3200" u="sng" dirty="0">
                <a:solidFill>
                  <a:srgbClr val="FF0000"/>
                </a:solidFill>
              </a:rPr>
              <a:t> ;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bir kültürün kaçınılmaz </a:t>
            </a:r>
          </a:p>
          <a:p>
            <a:pPr>
              <a:tabLst>
                <a:tab pos="2209800" algn="l"/>
              </a:tabLst>
            </a:pPr>
            <a:r>
              <a:rPr lang="tr-TR" sz="3200" u="sng" dirty="0"/>
              <a:t>yaşlılık </a:t>
            </a:r>
            <a:r>
              <a:rPr lang="tr-TR" sz="3200" dirty="0"/>
              <a:t>dönemidir. Uygarlıklar, bütün kültürlerin </a:t>
            </a:r>
          </a:p>
          <a:p>
            <a:pPr>
              <a:tabLst>
                <a:tab pos="2209800" algn="l"/>
              </a:tabLst>
            </a:pPr>
            <a:r>
              <a:rPr lang="tr-TR" sz="3200" dirty="0"/>
              <a:t>er ya da geç ulaşacakları  son durumdur. </a:t>
            </a:r>
          </a:p>
        </p:txBody>
      </p:sp>
      <p:pic>
        <p:nvPicPr>
          <p:cNvPr id="4098" name="Picture 2" descr="C:\Users\MacBook Pro\Desktop\kö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89" y="3118601"/>
            <a:ext cx="1955474" cy="1389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cBook Pro\Desktop\kö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092097"/>
            <a:ext cx="1845428" cy="1389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92097"/>
            <a:ext cx="2089426" cy="13894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 descr="C:\Users\MacBook Pro\Desktop\ken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90" y="5029200"/>
            <a:ext cx="1955474" cy="13036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0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499E9-473F-42FE-95AB-B54724C3A720}" type="slidenum">
              <a:rPr lang="tr-TR"/>
              <a:pPr>
                <a:defRPr/>
              </a:pPr>
              <a:t>30</a:t>
            </a:fld>
            <a:endParaRPr lang="tr-TR"/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09600" y="1600200"/>
            <a:ext cx="7867859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1-</a:t>
            </a:r>
            <a:r>
              <a:rPr lang="tr-TR" sz="3200" dirty="0"/>
              <a:t>Adalet sembolleri güneşti</a:t>
            </a:r>
            <a:r>
              <a:rPr lang="tr-TR" sz="3200" dirty="0" smtClean="0"/>
              <a:t>.</a:t>
            </a:r>
            <a:endParaRPr lang="tr-TR" sz="1200" dirty="0" smtClean="0"/>
          </a:p>
          <a:p>
            <a:pPr>
              <a:tabLst>
                <a:tab pos="1247775" algn="l"/>
                <a:tab pos="3705225" algn="l"/>
              </a:tabLst>
            </a:pPr>
            <a:endParaRPr lang="en-US" sz="1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2-</a:t>
            </a:r>
            <a:r>
              <a:rPr lang="tr-TR" sz="3200" dirty="0"/>
              <a:t>Hür vatandaşlar kadar kölelerin de mülkiyet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hakları </a:t>
            </a:r>
            <a:r>
              <a:rPr lang="tr-TR" sz="3200" dirty="0" smtClean="0"/>
              <a:t>vardı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1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3-</a:t>
            </a:r>
            <a:r>
              <a:rPr lang="tr-TR" sz="3200" dirty="0"/>
              <a:t>Hayvancılık ve tarım kanunlarla </a:t>
            </a:r>
            <a:r>
              <a:rPr lang="tr-TR" sz="3200" dirty="0" smtClean="0"/>
              <a:t>korunurdu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31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38809" y="1905000"/>
            <a:ext cx="8001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4-</a:t>
            </a:r>
            <a:r>
              <a:rPr lang="tr-TR" sz="3200" dirty="0"/>
              <a:t>Yakın akraba evliliği </a:t>
            </a:r>
            <a:r>
              <a:rPr lang="tr-TR" sz="3200" dirty="0" smtClean="0"/>
              <a:t>yasaktı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1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5-</a:t>
            </a:r>
            <a:r>
              <a:rPr lang="tr-TR" sz="3200" dirty="0"/>
              <a:t>Bir kısım kadın hakları kanunlarla </a:t>
            </a:r>
            <a:r>
              <a:rPr lang="tr-TR" sz="3200" dirty="0" smtClean="0"/>
              <a:t>korunurdu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1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dirty="0"/>
              <a:t>6-</a:t>
            </a:r>
            <a:r>
              <a:rPr lang="tr-TR" sz="3200" dirty="0"/>
              <a:t>Ceza kanunları genellikle insani hükümler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içermekteydi.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91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C9B6F-7789-4A00-BB96-E2CBDEF667AF}" type="slidenum">
              <a:rPr lang="tr-TR"/>
              <a:pPr>
                <a:defRPr/>
              </a:pPr>
              <a:t>32</a:t>
            </a:fld>
            <a:endParaRPr lang="tr-TR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804153" y="5204495"/>
            <a:ext cx="7848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tr-TR" sz="3200" u="sng" dirty="0" smtClean="0">
                <a:solidFill>
                  <a:schemeClr val="folHlink"/>
                </a:solidFill>
              </a:rPr>
              <a:t>En </a:t>
            </a:r>
            <a:r>
              <a:rPr lang="tr-TR" sz="3200" u="sng" dirty="0">
                <a:solidFill>
                  <a:schemeClr val="folHlink"/>
                </a:solidFill>
              </a:rPr>
              <a:t>çok:</a:t>
            </a:r>
            <a:r>
              <a:rPr lang="tr-TR" sz="3200" dirty="0"/>
              <a:t> Deniz-Ocak-Güneş-Ateş-Temiz pınar-Aşk-Bereket ve Savaş tanrıları önemliydi</a:t>
            </a:r>
            <a:r>
              <a:rPr lang="tr-TR" sz="3200" dirty="0" smtClean="0"/>
              <a:t>..</a:t>
            </a:r>
            <a:endParaRPr lang="tr-TR" sz="3200" dirty="0"/>
          </a:p>
        </p:txBody>
      </p:sp>
      <p:pic>
        <p:nvPicPr>
          <p:cNvPr id="4" name="Picture 11" descr="C:\Users\MacBook Pro\Desktop\imagesCAHIX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840" y="2586769"/>
            <a:ext cx="1073978" cy="1985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MacBook Pro\Desktop\54mm-Hitit-Savas-Tanrisi-model-figuru-Hattusas__3070256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86769"/>
            <a:ext cx="1489456" cy="1985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MacBook Pro\Desktop\imagesCABUZNB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6769"/>
            <a:ext cx="1908877" cy="19852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acBook Pro\Desktop\imagesCAWM1GT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161" y="2590012"/>
            <a:ext cx="827924" cy="1987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78213" y="6858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tx2"/>
                </a:solidFill>
              </a:rPr>
              <a:t>DİN:</a:t>
            </a:r>
            <a:r>
              <a:rPr lang="tr-TR" sz="3200" b="1" dirty="0"/>
              <a:t>	</a:t>
            </a:r>
            <a:endParaRPr lang="en-US" sz="3200" b="1" dirty="0"/>
          </a:p>
          <a:p>
            <a:r>
              <a:rPr lang="tr-TR" sz="3200" dirty="0"/>
              <a:t>Hititler çok sayıda tanrıya </a:t>
            </a:r>
            <a:r>
              <a:rPr lang="tr-TR" sz="3200" dirty="0" err="1" smtClean="0"/>
              <a:t>inanırlardı.Bunlar</a:t>
            </a:r>
            <a:r>
              <a:rPr lang="tr-TR" sz="3200" dirty="0" smtClean="0"/>
              <a:t> </a:t>
            </a:r>
            <a:endParaRPr lang="tr-TR" sz="3200" dirty="0"/>
          </a:p>
          <a:p>
            <a:r>
              <a:rPr lang="tr-TR" sz="3200" dirty="0"/>
              <a:t>zamanında Anadolu ya </a:t>
            </a:r>
            <a:r>
              <a:rPr lang="tr-TR" sz="3200" dirty="0">
                <a:solidFill>
                  <a:schemeClr val="hlink"/>
                </a:solidFill>
              </a:rPr>
              <a:t>“Bin </a:t>
            </a:r>
            <a:r>
              <a:rPr lang="tr-TR" sz="3200" dirty="0" smtClean="0">
                <a:solidFill>
                  <a:schemeClr val="hlink"/>
                </a:solidFill>
              </a:rPr>
              <a:t>Tanrı </a:t>
            </a:r>
            <a:r>
              <a:rPr lang="tr-TR" sz="3200" dirty="0" err="1" smtClean="0">
                <a:solidFill>
                  <a:schemeClr val="hlink"/>
                </a:solidFill>
              </a:rPr>
              <a:t>ili”</a:t>
            </a:r>
            <a:r>
              <a:rPr lang="tr-TR" sz="3200" dirty="0" err="1" smtClean="0"/>
              <a:t>denilirdi</a:t>
            </a:r>
            <a:r>
              <a:rPr lang="tr-TR" sz="32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33</a:t>
            </a:fld>
            <a:endParaRPr lang="tr-TR"/>
          </a:p>
        </p:txBody>
      </p:sp>
      <p:pic>
        <p:nvPicPr>
          <p:cNvPr id="8201" name="Picture 9" descr="C:\Users\MacBook Pro\Desktop\imagesCAF34E8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852" y="4850296"/>
            <a:ext cx="1213582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1" name="Picture 3" descr="C:\Users\MacBook Pro\Desktop\imagesCA6G0XX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582" y="2223811"/>
            <a:ext cx="1322051" cy="2390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2" name="Picture 7" descr="C:\Users\MacBook Pro\Desktop\imagesCAQ80D4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716212"/>
            <a:ext cx="1905000" cy="1905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3" name="Picture 10" descr="C:\Users\MacBook Pro\Desktop\imagesCAHRN7V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916971"/>
            <a:ext cx="2590800" cy="17621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4" name="Picture 4" descr="C:\Users\MacBook Pro\Desktop\imagesCAPGHYT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63837"/>
            <a:ext cx="2466975" cy="1857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5" name="Picture 8" descr="C:\Users\MacBook Pro\Desktop\imagesCASG8Z6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3025"/>
            <a:ext cx="2286000" cy="1533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16" name="Picture 2" descr="C:\Users\MacBook Pro\Desktop\imagesCAKX3Z3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3" y="381000"/>
            <a:ext cx="1699228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pic>
        <p:nvPicPr>
          <p:cNvPr id="21" name="Picture 5" descr="C:\Users\MacBook Pro\Desktop\imagesCAHW029Q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1628"/>
            <a:ext cx="2466975" cy="18478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7075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EA4C7-71E9-49A8-AB5E-C642EAF125D7}" type="slidenum">
              <a:rPr lang="tr-TR"/>
              <a:pPr>
                <a:defRPr/>
              </a:pPr>
              <a:t>34</a:t>
            </a:fld>
            <a:endParaRPr lang="tr-TR"/>
          </a:p>
        </p:txBody>
      </p:sp>
      <p:sp>
        <p:nvSpPr>
          <p:cNvPr id="36867" name="WordArt 4" descr="Kağıt torba"/>
          <p:cNvSpPr>
            <a:spLocks noChangeArrowheads="1" noChangeShapeType="1" noTextEdit="1"/>
          </p:cNvSpPr>
          <p:nvPr/>
        </p:nvSpPr>
        <p:spPr bwMode="auto">
          <a:xfrm>
            <a:off x="1876425" y="3043238"/>
            <a:ext cx="53911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4949"/>
              </a:avLst>
            </a:prstTxWarp>
          </a:bodyPr>
          <a:lstStyle/>
          <a:p>
            <a:pPr algn="ctr"/>
            <a:r>
              <a:rPr lang="tr-TR" sz="5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SOSYAL HAYAT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25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802B2-2597-48A9-BC00-06D97B0A71C5}" type="slidenum">
              <a:rPr lang="tr-TR"/>
              <a:pPr>
                <a:defRPr/>
              </a:pPr>
              <a:t>35</a:t>
            </a:fld>
            <a:endParaRPr lang="tr-TR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81000" y="640040"/>
            <a:ext cx="80137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3200" dirty="0">
                <a:solidFill>
                  <a:srgbClr val="FF0000"/>
                </a:solidFill>
              </a:rPr>
              <a:t>Hititler döneminde toplum şu sınıflara ayrılırdı</a:t>
            </a:r>
            <a:r>
              <a:rPr lang="tr-TR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1 – Yöneticiler (soylular)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2 – Rahipler </a:t>
            </a:r>
            <a:endParaRPr lang="en-US" sz="3200" dirty="0"/>
          </a:p>
        </p:txBody>
      </p:sp>
      <p:pic>
        <p:nvPicPr>
          <p:cNvPr id="2050" name="Picture 2" descr="C:\Users\MacBook Pro\Desktop\hititsoylus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83285"/>
            <a:ext cx="2667000" cy="32875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cBook Pro\Desktop\hititler_16214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483285"/>
            <a:ext cx="3469699" cy="32875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36</a:t>
            </a:fld>
            <a:endParaRPr lang="tr-TR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161" y="2133600"/>
            <a:ext cx="3853589" cy="1657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5" descr="C:\Users\MacBook Pro\Desktop\hititlilerKö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14800"/>
            <a:ext cx="2374416" cy="25762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990600" y="454104"/>
            <a:ext cx="7315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3 – Hürler 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4 – </a:t>
            </a:r>
            <a:r>
              <a:rPr lang="tr-TR" sz="3200" dirty="0" err="1"/>
              <a:t>Namralar</a:t>
            </a:r>
            <a:r>
              <a:rPr lang="tr-TR" sz="3200" dirty="0"/>
              <a:t> (hürlerle köleler arası sınıf)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5 – Köleler</a:t>
            </a:r>
          </a:p>
        </p:txBody>
      </p:sp>
      <p:pic>
        <p:nvPicPr>
          <p:cNvPr id="6" name="Picture 6" descr="C:\Users\MacBook Pro\Desktop\hititler_1621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31" y="2209800"/>
            <a:ext cx="1774320" cy="23532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F00659-8E85-489C-AF47-9EE6FF9F7E98}" type="slidenum">
              <a:rPr lang="tr-TR"/>
              <a:pPr>
                <a:defRPr/>
              </a:pPr>
              <a:t>37</a:t>
            </a:fld>
            <a:endParaRPr lang="tr-TR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762000" y="1600200"/>
            <a:ext cx="78486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200" b="1" dirty="0">
                <a:solidFill>
                  <a:schemeClr val="tx2"/>
                </a:solidFill>
              </a:rPr>
              <a:t>Not:</a:t>
            </a:r>
          </a:p>
          <a:p>
            <a:endParaRPr lang="en-US" sz="3200" dirty="0"/>
          </a:p>
          <a:p>
            <a:r>
              <a:rPr lang="tr-TR" sz="3200" dirty="0"/>
              <a:t>*Köleler bedel ödeyerek sınıf değiştirebilir </a:t>
            </a:r>
          </a:p>
          <a:p>
            <a:endParaRPr lang="tr-TR" sz="3200" dirty="0"/>
          </a:p>
          <a:p>
            <a:r>
              <a:rPr lang="tr-TR" sz="3200" dirty="0"/>
              <a:t>       *Hür bir kadınla evlenebilirlerdi.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BFC35-5A77-46A6-A920-9A7332F26119}" type="slidenum">
              <a:rPr lang="tr-TR"/>
              <a:pPr>
                <a:defRPr/>
              </a:pPr>
              <a:t>38</a:t>
            </a:fld>
            <a:endParaRPr lang="tr-TR"/>
          </a:p>
        </p:txBody>
      </p:sp>
      <p:sp>
        <p:nvSpPr>
          <p:cNvPr id="39939" name="WordArt 4"/>
          <p:cNvSpPr>
            <a:spLocks noChangeArrowheads="1" noChangeShapeType="1" noTextEdit="1"/>
          </p:cNvSpPr>
          <p:nvPr/>
        </p:nvSpPr>
        <p:spPr bwMode="auto">
          <a:xfrm>
            <a:off x="609600" y="1257300"/>
            <a:ext cx="7734300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6600" b="1" kern="10" dirty="0">
                <a:solidFill>
                  <a:schemeClr val="hlin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YAZI VE EDEBİYAT</a:t>
            </a:r>
          </a:p>
        </p:txBody>
      </p:sp>
      <p:pic>
        <p:nvPicPr>
          <p:cNvPr id="3074" name="Picture 2" descr="C:\Users\MacBook Pro\Desktop\civiyazi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2581275" cy="17716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cBook Pro\Desktop\civiyazisi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3305175"/>
            <a:ext cx="2600325" cy="17621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20C55-1A76-4F43-B1A0-E07D41DDCDDC}" type="slidenum">
              <a:rPr lang="tr-TR"/>
              <a:pPr>
                <a:defRPr/>
              </a:pPr>
              <a:t>39</a:t>
            </a:fld>
            <a:endParaRPr lang="tr-TR"/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1404389" y="661957"/>
            <a:ext cx="62374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en-US" sz="3200" dirty="0" err="1">
                <a:solidFill>
                  <a:srgbClr val="FF0000"/>
                </a:solidFill>
              </a:rPr>
              <a:t>Hititler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iki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çeşit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yazı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kullanmışlardır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endParaRPr lang="tr-TR" sz="3200" dirty="0">
              <a:solidFill>
                <a:srgbClr val="FF0000"/>
              </a:solidFill>
            </a:endParaRPr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</a:t>
            </a:r>
            <a:r>
              <a:rPr lang="tr-TR" sz="3200" u="sng" dirty="0"/>
              <a:t>1-</a:t>
            </a:r>
            <a:r>
              <a:rPr lang="en-US" sz="3200" u="sng" dirty="0" err="1"/>
              <a:t>Çivi</a:t>
            </a:r>
            <a:r>
              <a:rPr lang="en-US" sz="3200" dirty="0"/>
              <a:t> </a:t>
            </a:r>
            <a:r>
              <a:rPr lang="tr-TR" sz="3200" dirty="0" smtClean="0"/>
              <a:t> </a:t>
            </a:r>
            <a:r>
              <a:rPr lang="en-US" sz="3200" u="sng" dirty="0" err="1" smtClean="0"/>
              <a:t>yazısı</a:t>
            </a:r>
            <a:r>
              <a:rPr lang="en-US" sz="3200" dirty="0" smtClean="0"/>
              <a:t>     </a:t>
            </a:r>
            <a:endParaRPr lang="en-US" sz="3200" dirty="0"/>
          </a:p>
        </p:txBody>
      </p:sp>
      <p:pic>
        <p:nvPicPr>
          <p:cNvPr id="4099" name="Picture 3" descr="C:\Users\MacBook Pro\Desktop\civiyazis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18915"/>
            <a:ext cx="4419600" cy="3281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4100" name="Picture 4" descr="C:\Users\MacBook Pro\Desktop\civiyazisi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18915"/>
            <a:ext cx="3587022" cy="32817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DE5B2-3E69-4742-9F7E-12A8F920F548}" type="slidenum">
              <a:rPr lang="tr-TR"/>
              <a:pPr>
                <a:defRPr/>
              </a:pPr>
              <a:t>4</a:t>
            </a:fld>
            <a:endParaRPr lang="tr-TR"/>
          </a:p>
        </p:txBody>
      </p: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69843" y="1641158"/>
            <a:ext cx="832728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tr-TR" sz="3200" b="1" dirty="0">
                <a:solidFill>
                  <a:schemeClr val="tx2"/>
                </a:solidFill>
              </a:rPr>
              <a:t>Bir Kültürü Uygarlık düzeyine çıkartan </a:t>
            </a:r>
          </a:p>
          <a:p>
            <a:pPr>
              <a:defRPr/>
            </a:pPr>
            <a:r>
              <a:rPr lang="tr-TR" sz="3200" b="1" dirty="0">
                <a:solidFill>
                  <a:schemeClr val="tx2"/>
                </a:solidFill>
              </a:rPr>
              <a:t>                ortak özellikler şunlardır</a:t>
            </a:r>
            <a:r>
              <a:rPr lang="tr-TR" sz="3200" b="1" dirty="0" smtClean="0">
                <a:solidFill>
                  <a:schemeClr val="tx2"/>
                </a:solidFill>
              </a:rPr>
              <a:t>:</a:t>
            </a:r>
          </a:p>
          <a:p>
            <a:pPr>
              <a:defRPr/>
            </a:pPr>
            <a:endParaRPr lang="tr-TR" sz="3200" dirty="0">
              <a:solidFill>
                <a:schemeClr val="tx2"/>
              </a:solidFill>
            </a:endParaRPr>
          </a:p>
          <a:p>
            <a:pPr>
              <a:buFontTx/>
              <a:buChar char="•"/>
              <a:defRPr/>
            </a:pPr>
            <a:r>
              <a:rPr lang="tr-TR" sz="3200" dirty="0">
                <a:solidFill>
                  <a:srgbClr val="3333FF"/>
                </a:solidFill>
              </a:rPr>
              <a:t>Yazının </a:t>
            </a:r>
            <a:r>
              <a:rPr lang="tr-TR" sz="3200" dirty="0" smtClean="0">
                <a:solidFill>
                  <a:srgbClr val="3333FF"/>
                </a:solidFill>
              </a:rPr>
              <a:t>Kullanılması</a:t>
            </a:r>
          </a:p>
          <a:p>
            <a:pPr>
              <a:defRPr/>
            </a:pPr>
            <a:endParaRPr lang="tr-TR" sz="3200" dirty="0">
              <a:solidFill>
                <a:srgbClr val="3333FF"/>
              </a:solidFill>
            </a:endParaRPr>
          </a:p>
          <a:p>
            <a:pPr>
              <a:defRPr/>
            </a:pPr>
            <a:r>
              <a:rPr lang="tr-TR" sz="2400" b="1" dirty="0" smtClean="0"/>
              <a:t>   Yazı </a:t>
            </a:r>
            <a:r>
              <a:rPr lang="tr-TR" sz="2400" b="1" dirty="0"/>
              <a:t>, uygarlıkların ortaya çıkmasında iki bakımdan önemli </a:t>
            </a:r>
          </a:p>
          <a:p>
            <a:pPr>
              <a:defRPr/>
            </a:pPr>
            <a:r>
              <a:rPr lang="tr-TR" sz="2400" b="1" dirty="0"/>
              <a:t>rol oynamıştır</a:t>
            </a:r>
            <a:r>
              <a:rPr lang="tr-TR" sz="2400" b="1" dirty="0" smtClean="0"/>
              <a:t>: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40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562484" y="1587787"/>
            <a:ext cx="3501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dirty="0"/>
              <a:t> </a:t>
            </a:r>
            <a:r>
              <a:rPr lang="en-US" sz="3200" u="sng" dirty="0"/>
              <a:t>2- </a:t>
            </a:r>
            <a:r>
              <a:rPr lang="en-US" sz="3200" u="sng" dirty="0" err="1"/>
              <a:t>Hiyeroglif</a:t>
            </a:r>
            <a:r>
              <a:rPr lang="en-US" sz="3200" u="sng" dirty="0"/>
              <a:t> </a:t>
            </a:r>
            <a:r>
              <a:rPr lang="en-US" sz="3200" u="sng" dirty="0" err="1" smtClean="0"/>
              <a:t>yazısı</a:t>
            </a:r>
            <a:endParaRPr lang="tr-TR" sz="3200" u="sng" dirty="0" smtClean="0"/>
          </a:p>
        </p:txBody>
      </p:sp>
      <p:pic>
        <p:nvPicPr>
          <p:cNvPr id="4" name="Picture 3" descr="C:\Users\MacBook Pro\Desktop\civiyazis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759" y="3501409"/>
            <a:ext cx="245745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Picture 2" descr="C:\Users\MacBook Pro\Desktop\civiyazis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1943619" cy="2558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71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41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09600" y="6096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en-US" sz="3200" dirty="0" err="1"/>
              <a:t>Siyasi</a:t>
            </a:r>
            <a:r>
              <a:rPr lang="en-US" sz="3200" dirty="0"/>
              <a:t> </a:t>
            </a:r>
            <a:r>
              <a:rPr lang="en-US" sz="3200" dirty="0" err="1"/>
              <a:t>yazışmalarda</a:t>
            </a:r>
            <a:r>
              <a:rPr lang="en-US" sz="3200" dirty="0"/>
              <a:t> </a:t>
            </a:r>
            <a:r>
              <a:rPr lang="en-US" sz="3200" u="sng" dirty="0" err="1">
                <a:solidFill>
                  <a:schemeClr val="hlink"/>
                </a:solidFill>
              </a:rPr>
              <a:t>Akadca</a:t>
            </a:r>
            <a:r>
              <a:rPr lang="en-US" sz="3200" dirty="0"/>
              <a:t> </a:t>
            </a:r>
            <a:r>
              <a:rPr lang="en-US" sz="3200" dirty="0" err="1"/>
              <a:t>kullanılmıştır</a:t>
            </a:r>
            <a:r>
              <a:rPr lang="en-US" sz="3200" dirty="0"/>
              <a:t>.</a:t>
            </a:r>
            <a:endParaRPr lang="tr-TR" sz="3200" dirty="0"/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</a:t>
            </a:r>
            <a:r>
              <a:rPr lang="tr-TR" sz="3200" dirty="0" smtClean="0"/>
              <a:t> </a:t>
            </a:r>
            <a:r>
              <a:rPr lang="en-US" sz="3200" dirty="0" err="1" smtClean="0"/>
              <a:t>Yazılar</a:t>
            </a:r>
            <a:r>
              <a:rPr lang="en-US" sz="3200" dirty="0" smtClean="0"/>
              <a:t> </a:t>
            </a:r>
            <a:r>
              <a:rPr lang="en-US" sz="3200" dirty="0" err="1"/>
              <a:t>kil</a:t>
            </a:r>
            <a:r>
              <a:rPr lang="en-US" sz="3200" dirty="0"/>
              <a:t> </a:t>
            </a:r>
            <a:r>
              <a:rPr lang="en-US" sz="3200" dirty="0" err="1"/>
              <a:t>tabletler</a:t>
            </a:r>
            <a:r>
              <a:rPr lang="en-US" sz="3200" dirty="0"/>
              <a:t> </a:t>
            </a:r>
            <a:r>
              <a:rPr lang="en-US" sz="3200" dirty="0" err="1"/>
              <a:t>üzerine</a:t>
            </a:r>
            <a:r>
              <a:rPr lang="en-US" sz="3200" dirty="0"/>
              <a:t> </a:t>
            </a:r>
            <a:r>
              <a:rPr lang="en-US" sz="3200" dirty="0" err="1"/>
              <a:t>yazılırdı</a:t>
            </a:r>
            <a:endParaRPr lang="tr-TR" sz="3200" dirty="0"/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 smtClean="0"/>
              <a:t>     </a:t>
            </a:r>
            <a:r>
              <a:rPr lang="en-US" sz="3200" dirty="0" err="1" smtClean="0"/>
              <a:t>Tarih</a:t>
            </a:r>
            <a:r>
              <a:rPr lang="en-US" sz="3200" dirty="0" smtClean="0"/>
              <a:t> </a:t>
            </a:r>
            <a:r>
              <a:rPr lang="en-US" sz="3200" dirty="0" err="1"/>
              <a:t>yazıcılığına</a:t>
            </a:r>
            <a:r>
              <a:rPr lang="en-US" sz="3200" dirty="0"/>
              <a:t> </a:t>
            </a:r>
            <a:r>
              <a:rPr lang="en-US" sz="3200" dirty="0" err="1"/>
              <a:t>büyük</a:t>
            </a:r>
            <a:r>
              <a:rPr lang="en-US" sz="3200" dirty="0"/>
              <a:t> </a:t>
            </a:r>
            <a:r>
              <a:rPr lang="en-US" sz="3200" dirty="0" err="1"/>
              <a:t>önem</a:t>
            </a:r>
            <a:r>
              <a:rPr lang="en-US" sz="3200" dirty="0"/>
              <a:t> </a:t>
            </a:r>
            <a:r>
              <a:rPr lang="en-US" sz="3200" dirty="0" err="1"/>
              <a:t>vermişler</a:t>
            </a:r>
            <a:r>
              <a:rPr lang="tr-TR" sz="3200" dirty="0"/>
              <a:t>d</a:t>
            </a:r>
            <a:r>
              <a:rPr lang="en-US" sz="3200" dirty="0" err="1"/>
              <a:t>i</a:t>
            </a:r>
            <a:r>
              <a:rPr lang="tr-TR" sz="3200" dirty="0"/>
              <a:t>r</a:t>
            </a:r>
          </a:p>
        </p:txBody>
      </p:sp>
      <p:pic>
        <p:nvPicPr>
          <p:cNvPr id="5122" name="Picture 2" descr="C:\Users\MacBook Pro\Desktop\yazi_karikat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80275"/>
            <a:ext cx="2209800" cy="2671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cBook Pro\Desktop\yaz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80275"/>
            <a:ext cx="2900459" cy="261778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4BD1B-ACF7-40E6-9B36-9AFA0D3EB9A7}" type="slidenum">
              <a:rPr lang="tr-TR"/>
              <a:pPr>
                <a:defRPr/>
              </a:pPr>
              <a:t>42</a:t>
            </a:fld>
            <a:endParaRPr lang="tr-TR"/>
          </a:p>
        </p:txBody>
      </p:sp>
      <p:sp>
        <p:nvSpPr>
          <p:cNvPr id="41987" name="WordArt 4"/>
          <p:cNvSpPr>
            <a:spLocks noChangeArrowheads="1" noChangeShapeType="1" noTextEdit="1"/>
          </p:cNvSpPr>
          <p:nvPr/>
        </p:nvSpPr>
        <p:spPr bwMode="auto">
          <a:xfrm>
            <a:off x="2895600" y="1752600"/>
            <a:ext cx="3195638" cy="2486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6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SANAT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AD7B7-F75E-4705-BAF1-FAF6DD6E8EB3}" type="slidenum">
              <a:rPr lang="tr-TR"/>
              <a:pPr>
                <a:defRPr/>
              </a:pPr>
              <a:t>43</a:t>
            </a:fld>
            <a:endParaRPr lang="tr-TR"/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439102" y="1295400"/>
            <a:ext cx="825418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>
              <a:buFont typeface="Wingdings" pitchFamily="2" charset="2"/>
              <a:buChar char="v"/>
              <a:tabLst>
                <a:tab pos="1247775" algn="l"/>
                <a:tab pos="3705225" algn="l"/>
              </a:tabLst>
            </a:pPr>
            <a:r>
              <a:rPr lang="tr-TR" sz="3000" dirty="0" smtClean="0"/>
              <a:t>Hititler </a:t>
            </a:r>
            <a:r>
              <a:rPr lang="tr-TR" sz="3000" dirty="0"/>
              <a:t>mimariye önem vermişlerdir</a:t>
            </a:r>
            <a:endParaRPr lang="en-US" sz="3000" dirty="0"/>
          </a:p>
          <a:p>
            <a:pPr marL="457200" indent="-457200">
              <a:buFont typeface="Wingdings" pitchFamily="2" charset="2"/>
              <a:buChar char="v"/>
              <a:tabLst>
                <a:tab pos="1247775" algn="l"/>
                <a:tab pos="3705225" algn="l"/>
              </a:tabLst>
            </a:pPr>
            <a:r>
              <a:rPr lang="tr-TR" sz="3000" dirty="0" smtClean="0"/>
              <a:t>Anadolu </a:t>
            </a:r>
            <a:r>
              <a:rPr lang="tr-TR" sz="3000" dirty="0"/>
              <a:t>da en eski köprü Hititler dönemine aittir</a:t>
            </a:r>
            <a:endParaRPr lang="en-US" sz="3000" dirty="0"/>
          </a:p>
          <a:p>
            <a:pPr marL="457200" indent="-457200">
              <a:buFont typeface="Wingdings" pitchFamily="2" charset="2"/>
              <a:buChar char="v"/>
              <a:tabLst>
                <a:tab pos="1247775" algn="l"/>
                <a:tab pos="3705225" algn="l"/>
              </a:tabLst>
            </a:pPr>
            <a:r>
              <a:rPr lang="tr-TR" sz="3000" dirty="0" smtClean="0"/>
              <a:t>Birçok </a:t>
            </a:r>
            <a:r>
              <a:rPr lang="tr-TR" sz="3000" dirty="0"/>
              <a:t>tapınaklar </a:t>
            </a:r>
            <a:r>
              <a:rPr lang="tr-TR" sz="3000" dirty="0" smtClean="0"/>
              <a:t>yapmışlardır</a:t>
            </a:r>
            <a:endParaRPr lang="en-US" sz="3000" dirty="0"/>
          </a:p>
        </p:txBody>
      </p:sp>
      <p:pic>
        <p:nvPicPr>
          <p:cNvPr id="6149" name="Picture 5" descr="C:\Users\MacBook Pro\Desktop\uygarlık_resimler\cende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00399"/>
            <a:ext cx="3352800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MacBook Pro\Desktop\uygarlık_resimler\sehir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2992437"/>
            <a:ext cx="3836395" cy="25225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44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17500" y="609600"/>
            <a:ext cx="815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tabLst>
                <a:tab pos="1247775" algn="l"/>
                <a:tab pos="3705225" algn="l"/>
              </a:tabLst>
            </a:pPr>
            <a:r>
              <a:rPr lang="tr-TR" sz="3000" dirty="0" smtClean="0"/>
              <a:t>Heykel </a:t>
            </a:r>
            <a:r>
              <a:rPr lang="tr-TR" sz="3000" dirty="0"/>
              <a:t>ve kabartma sanatlarıyla </a:t>
            </a:r>
            <a:r>
              <a:rPr lang="tr-TR" sz="3000" dirty="0" smtClean="0"/>
              <a:t>uğraşmışlardır</a:t>
            </a:r>
            <a:endParaRPr lang="en-US" sz="3000" dirty="0"/>
          </a:p>
        </p:txBody>
      </p:sp>
      <p:pic>
        <p:nvPicPr>
          <p:cNvPr id="7171" name="Picture 3" descr="C:\Users\MacBook Pro\Desktop\uygarlık_resimler\imagesCA36Y27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228" y="1600200"/>
            <a:ext cx="1309085" cy="1747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acBook Pro\Desktop\uygarlık_resimler\imagesCASO0V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48" y="4134678"/>
            <a:ext cx="2343001" cy="17549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acBook Pro\Desktop\uygarlık_resimler\imagesCAIOQIG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708" y="4215640"/>
            <a:ext cx="2350846" cy="15930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MacBook Pro\Desktop\uygarlık_resimler\imagesCA6GN7J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78" y="4093803"/>
            <a:ext cx="1516982" cy="18367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cBook Pro\Desktop\uygarlık_resimler\imagesCAO4OD5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1588790" cy="19065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MacBook Pro\Desktop\uygarlık_resimler\imagesCAUEB32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329" y="1247759"/>
            <a:ext cx="824513" cy="26384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0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45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62000" y="844839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tabLst>
                <a:tab pos="1247775" algn="l"/>
                <a:tab pos="3705225" algn="l"/>
              </a:tabLst>
            </a:pPr>
            <a:r>
              <a:rPr lang="tr-TR" sz="3000" dirty="0"/>
              <a:t>Seramik yapımı ve altın, bronz, fildişi, cam, demir madenlerinden biblolar yaparak el sanatlarını geliştirmişlerdir.</a:t>
            </a:r>
          </a:p>
        </p:txBody>
      </p:sp>
      <p:pic>
        <p:nvPicPr>
          <p:cNvPr id="8198" name="Picture 6" descr="C:\Users\MacBook Pro\Desktop\uygarlık_resimler\imagesCAHXDC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96" y="4779962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" name="Picture 3" descr="C:\Users\MacBook Pro\Desktop\uygarlık_resimler\imagesCAASJFC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43871"/>
            <a:ext cx="1914525" cy="2390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1" name="Picture 2" descr="C:\Users\MacBook Pro\Desktop\uygarlık_resimler\imagesCATCLDZ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2162175" cy="21145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2" name="Picture 4" descr="C:\Users\MacBook Pro\Desktop\uygarlık_resimler\imagesCA1494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14599"/>
            <a:ext cx="2466975" cy="1847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6042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25D7A-C504-4422-8D52-402331C1286E}" type="slidenum">
              <a:rPr lang="tr-TR"/>
              <a:pPr>
                <a:defRPr/>
              </a:pPr>
              <a:t>46</a:t>
            </a:fld>
            <a:endParaRPr lang="tr-TR"/>
          </a:p>
        </p:txBody>
      </p:sp>
      <p:sp>
        <p:nvSpPr>
          <p:cNvPr id="44035" name="WordArt 4"/>
          <p:cNvSpPr>
            <a:spLocks noChangeArrowheads="1" noChangeShapeType="1" noTextEdit="1"/>
          </p:cNvSpPr>
          <p:nvPr/>
        </p:nvSpPr>
        <p:spPr bwMode="auto">
          <a:xfrm>
            <a:off x="1752600" y="1524000"/>
            <a:ext cx="5943600" cy="3962400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schemeClr val="bg2">
                <a:lumMod val="60000"/>
                <a:lumOff val="40000"/>
                <a:alpha val="20000"/>
              </a:schemeClr>
            </a:outerShdw>
          </a:effectLst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tr-TR" sz="60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FRİGLER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47</a:t>
            </a:fld>
            <a:endParaRPr lang="tr-TR"/>
          </a:p>
        </p:txBody>
      </p:sp>
      <p:pic>
        <p:nvPicPr>
          <p:cNvPr id="1026" name="Picture 2" descr="C:\Users\MacBook Pro\Desktop\Resi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65" y="1143000"/>
            <a:ext cx="7461250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39590" y="5199502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2800" dirty="0"/>
              <a:t>M.Ö. 12. Yüzyılda batıdan gelerek Anadolu </a:t>
            </a:r>
            <a:r>
              <a:rPr lang="tr-TR" sz="2800" dirty="0" smtClean="0"/>
              <a:t>ya yerleşmiş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2800" dirty="0" smtClean="0"/>
              <a:t>ve </a:t>
            </a:r>
            <a:r>
              <a:rPr lang="tr-TR" sz="2800" dirty="0"/>
              <a:t>M.Ö. 8. Yy. da devletlerini </a:t>
            </a:r>
            <a:r>
              <a:rPr lang="tr-TR" sz="2800" dirty="0" smtClean="0"/>
              <a:t>kurmuşlardır</a:t>
            </a:r>
            <a:r>
              <a:rPr lang="tr-TR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946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C2860-0989-4F6C-A307-35466EE751BC}" type="slidenum">
              <a:rPr lang="tr-TR"/>
              <a:pPr>
                <a:defRPr/>
              </a:pPr>
              <a:t>48</a:t>
            </a:fld>
            <a:endParaRPr lang="tr-TR"/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457200" y="1178242"/>
            <a:ext cx="799449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3200" b="1" u="sng" dirty="0" smtClean="0">
                <a:solidFill>
                  <a:srgbClr val="FF0000"/>
                </a:solidFill>
              </a:rPr>
              <a:t>Başkentleri</a:t>
            </a:r>
            <a:r>
              <a:rPr lang="tr-TR" sz="3200" b="1" u="sng" dirty="0">
                <a:solidFill>
                  <a:srgbClr val="FF0000"/>
                </a:solidFill>
              </a:rPr>
              <a:t>: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Gordion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u="sng" dirty="0">
                <a:solidFill>
                  <a:srgbClr val="FF0000"/>
                </a:solidFill>
              </a:rPr>
              <a:t>Dağılma sebepleri: </a:t>
            </a:r>
            <a:r>
              <a:rPr lang="tr-TR" sz="3200" dirty="0"/>
              <a:t>Kafkaslar üzerinden gelen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 err="1" smtClean="0"/>
              <a:t>Kimmerler</a:t>
            </a:r>
            <a:r>
              <a:rPr lang="tr-TR" sz="3200" dirty="0" smtClean="0"/>
              <a:t>’ </a:t>
            </a:r>
            <a:r>
              <a:rPr lang="tr-TR" sz="3200" dirty="0"/>
              <a:t>in göçleri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b="1" u="sng" dirty="0">
                <a:solidFill>
                  <a:srgbClr val="FF0000"/>
                </a:solidFill>
              </a:rPr>
              <a:t>Sonuç: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Lidyalıların hakimiyetlerine girdiler.</a:t>
            </a:r>
          </a:p>
          <a:p>
            <a:pPr>
              <a:tabLst>
                <a:tab pos="1247775" algn="l"/>
                <a:tab pos="3705225" algn="l"/>
              </a:tabLst>
            </a:pPr>
            <a:endParaRPr lang="tr-TR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>
                <a:solidFill>
                  <a:schemeClr val="folHlink"/>
                </a:solidFill>
              </a:rPr>
              <a:t>İlk Kralları</a:t>
            </a:r>
            <a:r>
              <a:rPr lang="tr-TR" sz="3200" dirty="0"/>
              <a:t>: </a:t>
            </a:r>
            <a:r>
              <a:rPr lang="tr-TR" sz="3200" dirty="0" err="1" smtClean="0"/>
              <a:t>Gordios</a:t>
            </a:r>
            <a:r>
              <a:rPr lang="tr-TR" sz="3200" dirty="0"/>
              <a:t> </a:t>
            </a:r>
            <a:endParaRPr lang="tr-TR" sz="3200" dirty="0" smtClean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 smtClean="0"/>
              <a:t>Diğer </a:t>
            </a:r>
            <a:r>
              <a:rPr lang="tr-TR" sz="3200" dirty="0"/>
              <a:t>bütün krallarına </a:t>
            </a:r>
            <a:r>
              <a:rPr lang="tr-TR" sz="3200" dirty="0">
                <a:solidFill>
                  <a:schemeClr val="folHlink"/>
                </a:solidFill>
              </a:rPr>
              <a:t>Midas </a:t>
            </a:r>
            <a:r>
              <a:rPr lang="tr-TR" sz="3200" dirty="0"/>
              <a:t>demişlerdir</a:t>
            </a:r>
            <a:r>
              <a:rPr lang="tr-TR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1394B-2A5B-43CF-A278-034B53753E3F}" type="slidenum">
              <a:rPr lang="tr-TR"/>
              <a:pPr>
                <a:defRPr/>
              </a:pPr>
              <a:t>49</a:t>
            </a:fld>
            <a:endParaRPr lang="tr-TR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458889" y="990600"/>
            <a:ext cx="807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4000" b="1" dirty="0">
                <a:solidFill>
                  <a:schemeClr val="tx2"/>
                </a:solidFill>
              </a:rPr>
              <a:t>       </a:t>
            </a:r>
            <a:r>
              <a:rPr lang="tr-TR" sz="4000" b="1" u="sng" dirty="0">
                <a:solidFill>
                  <a:schemeClr val="tx2"/>
                </a:solidFill>
              </a:rPr>
              <a:t>Önemli Yerleşim Merkezleri:</a:t>
            </a:r>
            <a:r>
              <a:rPr lang="tr-TR" sz="4000" dirty="0"/>
              <a:t>  </a:t>
            </a:r>
          </a:p>
        </p:txBody>
      </p:sp>
      <p:pic>
        <p:nvPicPr>
          <p:cNvPr id="2050" name="Picture 2" descr="C:\Users\MacBook Pro\Desktop\frig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2133600"/>
            <a:ext cx="7461251" cy="403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62000" y="1371599"/>
            <a:ext cx="77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  <a:defRPr/>
            </a:pPr>
            <a:r>
              <a:rPr lang="tr-TR" sz="3200" dirty="0">
                <a:solidFill>
                  <a:srgbClr val="3333FF"/>
                </a:solidFill>
              </a:rPr>
              <a:t>Kazanılan deneyimlerin, bilgilerin aktarılması</a:t>
            </a:r>
            <a:endParaRPr lang="en-US" sz="3200" dirty="0">
              <a:solidFill>
                <a:srgbClr val="3333FF"/>
              </a:solidFill>
            </a:endParaRPr>
          </a:p>
          <a:p>
            <a:pPr marL="1371600" lvl="2" indent="-457200">
              <a:buFont typeface="Wingdings" pitchFamily="2" charset="2"/>
              <a:buChar char="ü"/>
              <a:defRPr/>
            </a:pPr>
            <a:r>
              <a:rPr lang="tr-TR" sz="3200" dirty="0">
                <a:solidFill>
                  <a:srgbClr val="3333FF"/>
                </a:solidFill>
              </a:rPr>
              <a:t>Toplumsal örgütlenmenin daha etkin </a:t>
            </a:r>
          </a:p>
          <a:p>
            <a:pPr lvl="2">
              <a:defRPr/>
            </a:pPr>
            <a:r>
              <a:rPr lang="tr-TR" sz="3200" dirty="0">
                <a:solidFill>
                  <a:srgbClr val="3333FF"/>
                </a:solidFill>
              </a:rPr>
              <a:t>       gerçekleştirilmesi</a:t>
            </a:r>
          </a:p>
        </p:txBody>
      </p:sp>
      <p:pic>
        <p:nvPicPr>
          <p:cNvPr id="4" name="Picture 4" descr="C:\Users\MacBook Pro\Desktop\yazi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70" y="3962400"/>
            <a:ext cx="2717800" cy="18415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MacBook Pro\Desktop\yazi\İçer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70" y="4020034"/>
            <a:ext cx="2514600" cy="17263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2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59E42-5BD0-44F1-A223-343A82B61E7B}" type="slidenum">
              <a:rPr lang="tr-TR"/>
              <a:pPr>
                <a:defRPr/>
              </a:pPr>
              <a:t>50</a:t>
            </a:fld>
            <a:endParaRPr lang="tr-TR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158750" y="1981200"/>
            <a:ext cx="865813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>
              <a:buFont typeface="Wingdings" pitchFamily="2" charset="2"/>
              <a:buChar char="ü"/>
              <a:tabLst>
                <a:tab pos="1247775" algn="l"/>
                <a:tab pos="3705225" algn="l"/>
              </a:tabLst>
            </a:pPr>
            <a:r>
              <a:rPr lang="tr-TR" sz="3200" dirty="0" err="1" smtClean="0"/>
              <a:t>Frigler</a:t>
            </a:r>
            <a:r>
              <a:rPr lang="tr-TR" sz="3200" dirty="0" smtClean="0"/>
              <a:t> </a:t>
            </a:r>
            <a:r>
              <a:rPr lang="tr-TR" sz="3200" dirty="0"/>
              <a:t>tarım ve maden işçiliğinde </a:t>
            </a:r>
            <a:r>
              <a:rPr lang="tr-TR" sz="3200" dirty="0" smtClean="0"/>
              <a:t>ilerlemişlerdir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 marL="457200" indent="-457200">
              <a:buFont typeface="Wingdings" pitchFamily="2" charset="2"/>
              <a:buChar char="ü"/>
              <a:tabLst>
                <a:tab pos="1247775" algn="l"/>
                <a:tab pos="3705225" algn="l"/>
              </a:tabLst>
            </a:pPr>
            <a:r>
              <a:rPr lang="tr-TR" sz="3200" dirty="0"/>
              <a:t>Tarımı koruyan birçok yasalar </a:t>
            </a:r>
            <a:r>
              <a:rPr lang="tr-TR" sz="3200" dirty="0" smtClean="0"/>
              <a:t>yapmışlardır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 marL="457200" indent="-457200">
              <a:buFont typeface="Wingdings" pitchFamily="2" charset="2"/>
              <a:buChar char="ü"/>
              <a:tabLst>
                <a:tab pos="1247775" algn="l"/>
                <a:tab pos="3705225" algn="l"/>
              </a:tabLst>
            </a:pPr>
            <a:r>
              <a:rPr lang="tr-TR" sz="3200" dirty="0"/>
              <a:t>Kibele denilen Ana Tanrıçaya </a:t>
            </a:r>
            <a:r>
              <a:rPr lang="tr-TR" sz="3200" dirty="0" smtClean="0"/>
              <a:t>inanmışlardır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51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28600" y="1076813"/>
            <a:ext cx="876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  <a:tabLst>
                <a:tab pos="1247775" algn="l"/>
                <a:tab pos="3705225" algn="l"/>
              </a:tabLst>
            </a:pPr>
            <a:r>
              <a:rPr lang="tr-TR" sz="3200" dirty="0"/>
              <a:t>Fenike alfabesine benzer bir yazı kullanmışlardır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 smtClean="0"/>
              <a:t>     (</a:t>
            </a:r>
            <a:r>
              <a:rPr lang="tr-TR" sz="3200" dirty="0"/>
              <a:t>Yazıları henüz tamamen çözümlenmemiştir</a:t>
            </a:r>
            <a:r>
              <a:rPr lang="tr-TR" sz="3200" dirty="0" smtClean="0"/>
              <a:t>.)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 marL="457200" indent="-457200">
              <a:buFont typeface="Wingdings" pitchFamily="2" charset="2"/>
              <a:buChar char="ü"/>
              <a:tabLst>
                <a:tab pos="1247775" algn="l"/>
                <a:tab pos="3705225" algn="l"/>
              </a:tabLst>
            </a:pPr>
            <a:r>
              <a:rPr lang="tr-TR" sz="3200" dirty="0" err="1"/>
              <a:t>Friglerin</a:t>
            </a:r>
            <a:r>
              <a:rPr lang="tr-TR" sz="3200" dirty="0"/>
              <a:t> dili, Hint-Avrupa dil grubuna girmektedir</a:t>
            </a:r>
          </a:p>
        </p:txBody>
      </p:sp>
      <p:pic>
        <p:nvPicPr>
          <p:cNvPr id="3074" name="Picture 2" descr="C:\Users\MacBook Pro\Desktop\frigya alfab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887"/>
            <a:ext cx="2590800" cy="19158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cBook Pro\Desktop\fenike alfabre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977324"/>
            <a:ext cx="2819400" cy="19526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Metin kutusu 3"/>
          <p:cNvSpPr txBox="1"/>
          <p:nvPr/>
        </p:nvSpPr>
        <p:spPr>
          <a:xfrm>
            <a:off x="2209800" y="5930020"/>
            <a:ext cx="102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FENİKE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6019800" y="5920967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FRİGYA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62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BF384-C0E6-4E74-82D3-47F7110CDD58}" type="slidenum">
              <a:rPr lang="tr-TR"/>
              <a:pPr>
                <a:defRPr/>
              </a:pPr>
              <a:t>52</a:t>
            </a:fld>
            <a:endParaRPr lang="tr-TR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533400" y="1752600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>
              <a:buFont typeface="Wingdings" pitchFamily="2" charset="2"/>
              <a:buChar char="ü"/>
              <a:tabLst>
                <a:tab pos="1247775" algn="l"/>
                <a:tab pos="3705225" algn="l"/>
              </a:tabLst>
            </a:pPr>
            <a:r>
              <a:rPr lang="tr-TR" sz="3200" dirty="0"/>
              <a:t>Hayvan hikayelerinin ilk bulucuları </a:t>
            </a:r>
            <a:r>
              <a:rPr lang="tr-TR" sz="3200" dirty="0" err="1" smtClean="0"/>
              <a:t>Friglerdir</a:t>
            </a:r>
            <a:r>
              <a:rPr lang="tr-TR" sz="3200" dirty="0" smtClean="0"/>
              <a:t>.</a:t>
            </a:r>
          </a:p>
          <a:p>
            <a:pPr>
              <a:tabLst>
                <a:tab pos="1247775" algn="l"/>
                <a:tab pos="3705225" algn="l"/>
              </a:tabLst>
            </a:pPr>
            <a:endParaRPr lang="en-US" sz="3200" dirty="0"/>
          </a:p>
          <a:p>
            <a:pPr marL="457200" indent="-457200">
              <a:buFont typeface="Wingdings" pitchFamily="2" charset="2"/>
              <a:buChar char="ü"/>
              <a:tabLst>
                <a:tab pos="1247775" algn="l"/>
                <a:tab pos="3705225" algn="l"/>
              </a:tabLst>
            </a:pPr>
            <a:r>
              <a:rPr lang="tr-TR" sz="3200" dirty="0" err="1"/>
              <a:t>Frigler</a:t>
            </a:r>
            <a:r>
              <a:rPr lang="tr-TR" sz="3200" dirty="0"/>
              <a:t> evlerini ağaç kütüklerinden yapar ve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üzerini sazlarla kapattıktan sonra çamurla </a:t>
            </a:r>
            <a:endParaRPr lang="tr-TR" sz="3200" dirty="0" smtClean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 smtClean="0"/>
              <a:t>sıvarlarmış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762000" y="19812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  <a:tabLst>
                <a:tab pos="1247775" algn="l"/>
                <a:tab pos="3705225" algn="l"/>
              </a:tabLst>
            </a:pPr>
            <a:r>
              <a:rPr lang="tr-TR" sz="3200" dirty="0"/>
              <a:t>Ayrıca </a:t>
            </a:r>
            <a:r>
              <a:rPr lang="tr-TR" sz="3200" dirty="0" err="1"/>
              <a:t>Frigler</a:t>
            </a:r>
            <a:r>
              <a:rPr lang="tr-TR" sz="3200" dirty="0"/>
              <a:t> evlerinin kapılarını oymalarla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süsler, damlarının </a:t>
            </a:r>
            <a:r>
              <a:rPr lang="tr-TR" sz="3200" dirty="0" smtClean="0"/>
              <a:t>üstüne de </a:t>
            </a:r>
            <a:r>
              <a:rPr lang="tr-TR" sz="3200" dirty="0"/>
              <a:t>boynuz biçiminde </a:t>
            </a:r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çıkıntılar yaparlarmış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67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2216C-6646-4B2C-9835-C669E4A5BDBF}" type="slidenum">
              <a:rPr lang="tr-TR"/>
              <a:pPr>
                <a:defRPr/>
              </a:pPr>
              <a:t>54</a:t>
            </a:fld>
            <a:endParaRPr lang="tr-TR"/>
          </a:p>
        </p:txBody>
      </p:sp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685800" y="838200"/>
            <a:ext cx="784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200" dirty="0" err="1"/>
              <a:t>Frigler</a:t>
            </a:r>
            <a:r>
              <a:rPr lang="tr-TR" sz="3200" dirty="0"/>
              <a:t> ölülerini ya </a:t>
            </a:r>
            <a:r>
              <a:rPr lang="tr-TR" sz="3200" u="sng" dirty="0">
                <a:solidFill>
                  <a:srgbClr val="3333FF"/>
                </a:solidFill>
              </a:rPr>
              <a:t>Kaya Mezarlarına</a:t>
            </a:r>
            <a:r>
              <a:rPr lang="tr-TR" sz="3200" dirty="0">
                <a:solidFill>
                  <a:srgbClr val="3333FF"/>
                </a:solidFill>
              </a:rPr>
              <a:t> </a:t>
            </a:r>
            <a:r>
              <a:rPr lang="tr-TR" sz="3200" dirty="0"/>
              <a:t>ya da </a:t>
            </a:r>
          </a:p>
          <a:p>
            <a:r>
              <a:rPr lang="tr-TR" sz="3200" u="sng" dirty="0">
                <a:solidFill>
                  <a:srgbClr val="3333FF"/>
                </a:solidFill>
              </a:rPr>
              <a:t>Tümülüs</a:t>
            </a:r>
            <a:r>
              <a:rPr lang="tr-TR" sz="3200" dirty="0"/>
              <a:t> adı verilen yığma toprak mezarlara </a:t>
            </a:r>
          </a:p>
          <a:p>
            <a:r>
              <a:rPr lang="tr-TR" sz="3200" dirty="0" smtClean="0"/>
              <a:t>Koyarlarmış</a:t>
            </a:r>
            <a:endParaRPr lang="tr-TR" sz="3200" dirty="0"/>
          </a:p>
        </p:txBody>
      </p:sp>
      <p:pic>
        <p:nvPicPr>
          <p:cNvPr id="4098" name="Picture 2" descr="C:\Users\MacBook Pro\Desktop\imagesCAYV0G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2590800"/>
            <a:ext cx="2749550" cy="27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cBook Pro\Desktop\imagesCAKYUIJ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15" y="2572603"/>
            <a:ext cx="4174307" cy="2767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55</a:t>
            </a:fld>
            <a:endParaRPr lang="tr-TR"/>
          </a:p>
        </p:txBody>
      </p:sp>
      <p:pic>
        <p:nvPicPr>
          <p:cNvPr id="5124" name="Picture 4" descr="C:\Users\MacBook Pro\Desktop\imagesCANXNP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2" y="2438400"/>
            <a:ext cx="2243565" cy="1479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cBook Pro\Desktop\imagesCAWK2SU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4" y="4343400"/>
            <a:ext cx="2295556" cy="15763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acBook Pro\Desktop\imagesCAQRMNS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0" y="4343400"/>
            <a:ext cx="2265470" cy="158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acBook Pro\Desktop\FRİG EVİ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4" y="2475689"/>
            <a:ext cx="2286544" cy="1516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MacBook Pro\Desktop\imagesCAXSU1O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054" y="2474068"/>
            <a:ext cx="2542546" cy="1516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MacBook Pro\Desktop\imagesCA5ZTO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01" y="4343400"/>
            <a:ext cx="2508500" cy="15854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C:\Users\MacBook Pro\Desktop\YAZLKA~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101" y="585571"/>
            <a:ext cx="2427949" cy="15949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cBook Pro\Desktop\imagesCA7H1QA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" y="585571"/>
            <a:ext cx="2286477" cy="14876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cBook Pro\Desktop\imagesCA3REN2V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44" y="585571"/>
            <a:ext cx="2302757" cy="1570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23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E8EDC-053F-4A60-A1D3-FE25324B7DA5}" type="slidenum">
              <a:rPr lang="tr-TR"/>
              <a:pPr>
                <a:defRPr/>
              </a:pPr>
              <a:t>56</a:t>
            </a:fld>
            <a:endParaRPr lang="tr-TR"/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81000" y="970151"/>
            <a:ext cx="791813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Gordion şehrinde bulunan –</a:t>
            </a:r>
            <a:r>
              <a:rPr lang="tr-TR" sz="3200" u="sng" dirty="0"/>
              <a:t>Büyük Tümülüs de</a:t>
            </a:r>
            <a:endParaRPr lang="tr-TR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 smtClean="0"/>
              <a:t>şu </a:t>
            </a:r>
            <a:r>
              <a:rPr lang="tr-TR" sz="3200" dirty="0"/>
              <a:t>eşyalar bulunmuştur: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17 </a:t>
            </a:r>
            <a:r>
              <a:rPr lang="tr-TR" sz="3200" dirty="0" smtClean="0"/>
              <a:t> tane </a:t>
            </a:r>
            <a:r>
              <a:rPr lang="tr-TR" sz="3200" dirty="0"/>
              <a:t>ahşap masa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3 </a:t>
            </a:r>
            <a:r>
              <a:rPr lang="tr-TR" sz="3200" dirty="0" smtClean="0"/>
              <a:t> tane </a:t>
            </a:r>
            <a:r>
              <a:rPr lang="tr-TR" sz="3200" dirty="0"/>
              <a:t>ahşap sehpa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 3 </a:t>
            </a:r>
            <a:r>
              <a:rPr lang="tr-TR" sz="3200" dirty="0" smtClean="0"/>
              <a:t> büyük </a:t>
            </a:r>
            <a:r>
              <a:rPr lang="tr-TR" sz="3200" dirty="0"/>
              <a:t>tunç kazan</a:t>
            </a:r>
            <a:endParaRPr lang="en-US" sz="3200" dirty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166 </a:t>
            </a:r>
            <a:r>
              <a:rPr lang="tr-TR" sz="3200" dirty="0" smtClean="0"/>
              <a:t> tane </a:t>
            </a:r>
            <a:r>
              <a:rPr lang="tr-TR" sz="3200" dirty="0"/>
              <a:t>tunç kase</a:t>
            </a:r>
            <a:endParaRPr lang="en-US" sz="3200" dirty="0"/>
          </a:p>
          <a:p>
            <a:pPr marL="514350" indent="-514350">
              <a:buAutoNum type="arabicPlain" startAt="145"/>
              <a:tabLst>
                <a:tab pos="1247775" algn="l"/>
                <a:tab pos="3705225" algn="l"/>
              </a:tabLst>
            </a:pPr>
            <a:r>
              <a:rPr lang="tr-TR" sz="3200" dirty="0" smtClean="0"/>
              <a:t>  tane </a:t>
            </a:r>
            <a:r>
              <a:rPr lang="tr-TR" sz="3200" dirty="0" err="1"/>
              <a:t>Fibula</a:t>
            </a:r>
            <a:r>
              <a:rPr lang="tr-TR" sz="3200" dirty="0"/>
              <a:t> denen </a:t>
            </a:r>
            <a:endParaRPr lang="tr-TR" sz="3200" dirty="0" smtClean="0"/>
          </a:p>
          <a:p>
            <a:pPr>
              <a:tabLst>
                <a:tab pos="1247775" algn="l"/>
                <a:tab pos="3705225" algn="l"/>
              </a:tabLst>
            </a:pPr>
            <a:r>
              <a:rPr lang="tr-TR" sz="3200" dirty="0"/>
              <a:t> </a:t>
            </a:r>
            <a:r>
              <a:rPr lang="tr-TR" sz="3200" dirty="0" smtClean="0"/>
              <a:t>     çengelli </a:t>
            </a:r>
            <a:r>
              <a:rPr lang="tr-TR" sz="3200" dirty="0"/>
              <a:t>iğne</a:t>
            </a:r>
          </a:p>
        </p:txBody>
      </p:sp>
      <p:pic>
        <p:nvPicPr>
          <p:cNvPr id="6147" name="Picture 3" descr="C:\Users\MacBook Pro\Desktop\imagesCAR32O4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981200"/>
            <a:ext cx="3893279" cy="259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3C12E-EF13-46C3-815B-ED44070CDF80}" type="slidenum">
              <a:rPr lang="tr-TR"/>
              <a:pPr>
                <a:defRPr/>
              </a:pPr>
              <a:t>57</a:t>
            </a:fld>
            <a:endParaRPr lang="tr-TR"/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636433" y="762000"/>
            <a:ext cx="849783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1247775" algn="l"/>
                <a:tab pos="3705225" algn="l"/>
                <a:tab pos="5761038" algn="r"/>
              </a:tabLst>
            </a:pPr>
            <a:r>
              <a:rPr lang="tr-TR" sz="3200" dirty="0">
                <a:latin typeface="Arial" charset="0"/>
              </a:rPr>
              <a:t>   </a:t>
            </a:r>
            <a:r>
              <a:rPr lang="tr-TR" sz="3200" dirty="0" err="1">
                <a:latin typeface="Arial" charset="0"/>
              </a:rPr>
              <a:t>Frigler</a:t>
            </a:r>
            <a:r>
              <a:rPr lang="tr-TR" sz="3200" dirty="0">
                <a:latin typeface="Arial" charset="0"/>
              </a:rPr>
              <a:t> tahta işçiliği ve mobilya yapımı, </a:t>
            </a:r>
          </a:p>
          <a:p>
            <a:pPr>
              <a:tabLst>
                <a:tab pos="1247775" algn="l"/>
                <a:tab pos="3705225" algn="l"/>
                <a:tab pos="5761038" algn="r"/>
              </a:tabLst>
            </a:pPr>
            <a:r>
              <a:rPr lang="tr-TR" sz="3200" dirty="0">
                <a:latin typeface="Arial" charset="0"/>
              </a:rPr>
              <a:t>dokumacılık, kilim ve seramik, çanak -çömlek </a:t>
            </a:r>
          </a:p>
          <a:p>
            <a:pPr>
              <a:tabLst>
                <a:tab pos="1247775" algn="l"/>
                <a:tab pos="3705225" algn="l"/>
                <a:tab pos="5761038" algn="r"/>
              </a:tabLst>
            </a:pPr>
            <a:r>
              <a:rPr lang="tr-TR" sz="3200" dirty="0">
                <a:latin typeface="Arial" charset="0"/>
              </a:rPr>
              <a:t>yapımı ve küçük el sanatları alanlarında </a:t>
            </a:r>
          </a:p>
          <a:p>
            <a:pPr>
              <a:tabLst>
                <a:tab pos="1247775" algn="l"/>
                <a:tab pos="3705225" algn="l"/>
                <a:tab pos="5761038" algn="r"/>
              </a:tabLst>
            </a:pPr>
            <a:r>
              <a:rPr lang="tr-TR" sz="3200" dirty="0">
                <a:latin typeface="Arial" charset="0"/>
              </a:rPr>
              <a:t>başarılı olmuşlardır.</a:t>
            </a:r>
            <a:endParaRPr lang="en-US" sz="3200" dirty="0">
              <a:latin typeface="Arial" charset="0"/>
            </a:endParaRPr>
          </a:p>
          <a:p>
            <a:pPr>
              <a:tabLst>
                <a:tab pos="1247775" algn="l"/>
                <a:tab pos="3705225" algn="l"/>
                <a:tab pos="5761038" algn="r"/>
              </a:tabLst>
            </a:pPr>
            <a:r>
              <a:rPr lang="tr-TR" sz="3200" dirty="0">
                <a:latin typeface="Arial" charset="0"/>
              </a:rPr>
              <a:t>   </a:t>
            </a:r>
          </a:p>
        </p:txBody>
      </p:sp>
      <p:pic>
        <p:nvPicPr>
          <p:cNvPr id="7170" name="Picture 2" descr="C:\Users\MacBook Pro\Desktop\FİRİG_AHŞ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74" y="2895600"/>
            <a:ext cx="4267200" cy="28388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2" name="Metin kutusu 1"/>
          <p:cNvSpPr txBox="1"/>
          <p:nvPr/>
        </p:nvSpPr>
        <p:spPr>
          <a:xfrm>
            <a:off x="1749357" y="5867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Tümülüste</a:t>
            </a:r>
            <a:r>
              <a:rPr lang="tr-TR" dirty="0" smtClean="0"/>
              <a:t> Duvara dik olarak bulunmuş Servis Masası</a:t>
            </a:r>
            <a:endParaRPr lang="tr-T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04800" y="1310382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247775" algn="l"/>
                <a:tab pos="3705225" algn="l"/>
                <a:tab pos="5761038" algn="r"/>
              </a:tabLst>
            </a:pPr>
            <a:r>
              <a:rPr lang="tr-TR" sz="3200" dirty="0" err="1">
                <a:latin typeface="Arial" charset="0"/>
              </a:rPr>
              <a:t>Frigya</a:t>
            </a:r>
            <a:r>
              <a:rPr lang="tr-TR" sz="3200" dirty="0">
                <a:latin typeface="Arial" charset="0"/>
              </a:rPr>
              <a:t> </a:t>
            </a:r>
            <a:r>
              <a:rPr lang="tr-TR" sz="3200" dirty="0" smtClean="0">
                <a:latin typeface="Arial" charset="0"/>
              </a:rPr>
              <a:t>müziği de </a:t>
            </a:r>
            <a:r>
              <a:rPr lang="tr-TR" sz="3200" dirty="0">
                <a:latin typeface="Arial" charset="0"/>
              </a:rPr>
              <a:t>Yunan sitelerini etkileyecek </a:t>
            </a:r>
          </a:p>
          <a:p>
            <a:pPr>
              <a:tabLst>
                <a:tab pos="1247775" algn="l"/>
                <a:tab pos="3705225" algn="l"/>
                <a:tab pos="5761038" algn="r"/>
              </a:tabLst>
            </a:pPr>
            <a:r>
              <a:rPr lang="tr-TR" sz="3200" dirty="0">
                <a:latin typeface="Arial" charset="0"/>
              </a:rPr>
              <a:t>oranda gelişme göstermiştir.	</a:t>
            </a:r>
          </a:p>
        </p:txBody>
      </p:sp>
      <p:pic>
        <p:nvPicPr>
          <p:cNvPr id="8194" name="Picture 2" descr="C:\Users\MacBook Pro\Desktop\FİRİGYA MÜZİ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4" y="3047998"/>
            <a:ext cx="3171825" cy="2472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</p:spTree>
    <p:extLst>
      <p:ext uri="{BB962C8B-B14F-4D97-AF65-F5344CB8AC3E}">
        <p14:creationId xmlns:p14="http://schemas.microsoft.com/office/powerpoint/2010/main" val="263820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59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700096" y="1449021"/>
            <a:ext cx="5635858" cy="156966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LİDYA </a:t>
            </a:r>
            <a:endParaRPr lang="tr-TR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42" name="Picture 2" descr="C:\Users\MacBook Pro\Desktop\Lidya parasi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60" y="4267200"/>
            <a:ext cx="2593930" cy="153197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5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8C8391-C9C0-4225-B770-C97314E55AFC}" type="slidenum">
              <a:rPr lang="tr-TR"/>
              <a:pPr>
                <a:defRPr/>
              </a:pPr>
              <a:t>6</a:t>
            </a:fld>
            <a:endParaRPr lang="tr-TR"/>
          </a:p>
        </p:txBody>
      </p:sp>
      <p:sp>
        <p:nvSpPr>
          <p:cNvPr id="4" name="Dikdörtgen 3"/>
          <p:cNvSpPr>
            <a:spLocks noChangeArrowheads="1"/>
          </p:cNvSpPr>
          <p:nvPr/>
        </p:nvSpPr>
        <p:spPr bwMode="auto">
          <a:xfrm>
            <a:off x="3177039" y="609600"/>
            <a:ext cx="2403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tr-TR" sz="3200" dirty="0">
                <a:solidFill>
                  <a:srgbClr val="3333FF"/>
                </a:solidFill>
              </a:rPr>
              <a:t>Kentleşme</a:t>
            </a:r>
            <a:endParaRPr lang="en-US" sz="3200" dirty="0">
              <a:solidFill>
                <a:srgbClr val="3333FF"/>
              </a:solidFill>
            </a:endParaRPr>
          </a:p>
        </p:txBody>
      </p:sp>
      <p:pic>
        <p:nvPicPr>
          <p:cNvPr id="274434" name="Picture 2" descr="C:\Users\MacBook Pro\Desktop\yazi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7" y="1566861"/>
            <a:ext cx="2220233" cy="1662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5" name="Picture 3" descr="C:\Users\MacBook Pro\Desktop\yazi\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58" y="1590052"/>
            <a:ext cx="2228352" cy="1662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7" name="Picture 5" descr="C:\Users\MacBook Pro\Desktop\yazi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2200" y="1590053"/>
            <a:ext cx="2219692" cy="1662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6" name="Picture 4" descr="C:\Users\MacBook Pro\Desktop\yazi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8343"/>
            <a:ext cx="2122524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4438" name="Picture 6" descr="C:\Users\MacBook Pro\Desktop\yazi\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86" y="3810000"/>
            <a:ext cx="2931428" cy="2019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27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74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AF659-1683-4000-84F3-15B2AEE2E6E4}" type="slidenum">
              <a:rPr lang="tr-TR"/>
              <a:pPr>
                <a:defRPr/>
              </a:pPr>
              <a:t>60</a:t>
            </a:fld>
            <a:endParaRPr lang="tr-TR"/>
          </a:p>
        </p:txBody>
      </p:sp>
      <p:pic>
        <p:nvPicPr>
          <p:cNvPr id="9218" name="Picture 2" descr="C:\Users\MacBook Pro\Desktop\LİDY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5451"/>
            <a:ext cx="7497762" cy="40354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 rot="2620755">
            <a:off x="2136541" y="2336828"/>
            <a:ext cx="2282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LİDYA</a:t>
            </a:r>
            <a:r>
              <a:rPr lang="tr-T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tr-T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47800" y="4990876"/>
            <a:ext cx="74596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42975" algn="l"/>
              </a:tabLst>
            </a:pPr>
            <a:r>
              <a:rPr lang="tr-TR" sz="2800" dirty="0"/>
              <a:t>M.Ö.7 </a:t>
            </a:r>
            <a:r>
              <a:rPr lang="tr-TR" sz="2800" dirty="0" err="1"/>
              <a:t>yy.da</a:t>
            </a:r>
            <a:r>
              <a:rPr lang="tr-TR" sz="2800" dirty="0"/>
              <a:t>  Anadolu’nun batısında </a:t>
            </a:r>
            <a:endParaRPr lang="tr-TR" sz="2800" dirty="0" smtClean="0"/>
          </a:p>
          <a:p>
            <a:pPr>
              <a:tabLst>
                <a:tab pos="942975" algn="l"/>
              </a:tabLst>
            </a:pPr>
            <a:r>
              <a:rPr lang="tr-TR" sz="2800" dirty="0" smtClean="0"/>
              <a:t>Gediz </a:t>
            </a:r>
            <a:r>
              <a:rPr lang="tr-TR" sz="2800" dirty="0"/>
              <a:t>ve </a:t>
            </a:r>
            <a:r>
              <a:rPr lang="tr-TR" sz="2800" dirty="0" smtClean="0"/>
              <a:t>Küçük Menderes </a:t>
            </a:r>
            <a:r>
              <a:rPr lang="tr-TR" sz="2800" dirty="0"/>
              <a:t>vadilerini </a:t>
            </a:r>
            <a:endParaRPr lang="tr-TR" sz="2800" dirty="0" smtClean="0"/>
          </a:p>
          <a:p>
            <a:pPr>
              <a:tabLst>
                <a:tab pos="942975" algn="l"/>
              </a:tabLst>
            </a:pPr>
            <a:r>
              <a:rPr lang="tr-TR" sz="2800" dirty="0" smtClean="0"/>
              <a:t>içine </a:t>
            </a:r>
            <a:r>
              <a:rPr lang="tr-TR" sz="2800" dirty="0"/>
              <a:t>alan bölgede </a:t>
            </a:r>
            <a:r>
              <a:rPr lang="tr-TR" sz="2800" dirty="0" smtClean="0"/>
              <a:t>devletlerini </a:t>
            </a:r>
            <a:r>
              <a:rPr lang="tr-TR" sz="2800" dirty="0"/>
              <a:t>kurmuşlardır.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7A0E0-5392-4F4E-8C1F-FF0C3F3DED59}" type="slidenum">
              <a:rPr lang="tr-TR"/>
              <a:pPr>
                <a:defRPr/>
              </a:pPr>
              <a:t>61</a:t>
            </a:fld>
            <a:endParaRPr lang="tr-TR"/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381000" y="1524000"/>
            <a:ext cx="793518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942975" algn="l"/>
              </a:tabLst>
            </a:pPr>
            <a:r>
              <a:rPr lang="tr-TR" sz="3200" dirty="0"/>
              <a:t> </a:t>
            </a:r>
            <a:r>
              <a:rPr lang="tr-TR" sz="3200" dirty="0" smtClean="0"/>
              <a:t>          </a:t>
            </a:r>
            <a:r>
              <a:rPr lang="tr-TR" sz="3200" b="1" dirty="0" smtClean="0">
                <a:solidFill>
                  <a:srgbClr val="3333FF"/>
                </a:solidFill>
              </a:rPr>
              <a:t>Başkentleri</a:t>
            </a:r>
            <a:r>
              <a:rPr lang="tr-TR" sz="3200" b="1" dirty="0" smtClean="0">
                <a:solidFill>
                  <a:schemeClr val="folHlink"/>
                </a:solidFill>
              </a:rPr>
              <a:t> </a:t>
            </a:r>
            <a:r>
              <a:rPr lang="tr-TR" sz="3200" b="1" dirty="0"/>
              <a:t>:  </a:t>
            </a:r>
            <a:r>
              <a:rPr lang="tr-TR" sz="3200" dirty="0" err="1"/>
              <a:t>Sard</a:t>
            </a:r>
            <a:r>
              <a:rPr lang="tr-TR" sz="3200" dirty="0"/>
              <a:t> şehridir</a:t>
            </a:r>
            <a:endParaRPr lang="en-US" sz="3200" dirty="0"/>
          </a:p>
          <a:p>
            <a:pPr>
              <a:tabLst>
                <a:tab pos="942975" algn="l"/>
              </a:tabLst>
            </a:pPr>
            <a:r>
              <a:rPr lang="tr-TR" sz="3200" b="1" dirty="0"/>
              <a:t>	</a:t>
            </a:r>
            <a:r>
              <a:rPr lang="tr-TR" sz="3200" b="1" dirty="0" smtClean="0"/>
              <a:t>  </a:t>
            </a:r>
            <a:r>
              <a:rPr lang="tr-TR" sz="3200" b="1" dirty="0">
                <a:solidFill>
                  <a:srgbClr val="3333FF"/>
                </a:solidFill>
              </a:rPr>
              <a:t>Kurucusu</a:t>
            </a:r>
            <a:r>
              <a:rPr lang="tr-TR" sz="3200" b="1" dirty="0"/>
              <a:t>   :  </a:t>
            </a:r>
            <a:r>
              <a:rPr lang="tr-TR" sz="3200" dirty="0"/>
              <a:t>Kral </a:t>
            </a:r>
            <a:r>
              <a:rPr lang="tr-TR" sz="3200" dirty="0" err="1"/>
              <a:t>Giges’tir</a:t>
            </a:r>
            <a:r>
              <a:rPr lang="tr-TR" sz="3200" dirty="0"/>
              <a:t>.</a:t>
            </a:r>
          </a:p>
          <a:p>
            <a:pPr>
              <a:tabLst>
                <a:tab pos="942975" algn="l"/>
              </a:tabLst>
            </a:pPr>
            <a:endParaRPr lang="en-US" sz="3200" dirty="0"/>
          </a:p>
          <a:p>
            <a:pPr>
              <a:tabLst>
                <a:tab pos="942975" algn="l"/>
              </a:tabLst>
            </a:pPr>
            <a:r>
              <a:rPr lang="tr-TR" sz="3200" dirty="0"/>
              <a:t>M.Ö. 546 yılında Pers’ler tarafından devletleri </a:t>
            </a:r>
          </a:p>
          <a:p>
            <a:pPr>
              <a:tabLst>
                <a:tab pos="942975" algn="l"/>
              </a:tabLst>
            </a:pPr>
            <a:r>
              <a:rPr lang="tr-TR" sz="3200" dirty="0"/>
              <a:t>yıkılmış ve Lidya toprakları Pers hakimiyetine </a:t>
            </a:r>
          </a:p>
          <a:p>
            <a:pPr>
              <a:tabLst>
                <a:tab pos="942975" algn="l"/>
              </a:tabLst>
            </a:pPr>
            <a:r>
              <a:rPr lang="tr-TR" sz="3200" dirty="0"/>
              <a:t>girmiştir.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6BB07-53EF-4876-BF1A-6EF6C8384603}" type="slidenum">
              <a:rPr lang="tr-TR"/>
              <a:pPr>
                <a:defRPr/>
              </a:pPr>
              <a:t>62</a:t>
            </a:fld>
            <a:endParaRPr lang="tr-TR"/>
          </a:p>
        </p:txBody>
      </p:sp>
      <p:sp>
        <p:nvSpPr>
          <p:cNvPr id="54275" name="Rectangle 4"/>
          <p:cNvSpPr>
            <a:spLocks noChangeArrowheads="1"/>
          </p:cNvSpPr>
          <p:nvPr/>
        </p:nvSpPr>
        <p:spPr bwMode="auto">
          <a:xfrm>
            <a:off x="282575" y="1981200"/>
            <a:ext cx="859382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942975" algn="l"/>
              </a:tabLst>
            </a:pPr>
            <a:r>
              <a:rPr lang="tr-TR" sz="3200" dirty="0"/>
              <a:t>    Lidya Uygarlığı , Anadolu’da zenginliğin ve </a:t>
            </a:r>
          </a:p>
          <a:p>
            <a:pPr>
              <a:tabLst>
                <a:tab pos="942975" algn="l"/>
              </a:tabLst>
            </a:pPr>
            <a:r>
              <a:rPr lang="tr-TR" sz="3200" dirty="0"/>
              <a:t>kültürel etkinliklerin doruğa ulaştığı bir uygarlıktır.</a:t>
            </a:r>
            <a:endParaRPr lang="en-US" sz="3200" dirty="0"/>
          </a:p>
          <a:p>
            <a:pPr>
              <a:tabLst>
                <a:tab pos="942975" algn="l"/>
              </a:tabLst>
            </a:pPr>
            <a:r>
              <a:rPr lang="tr-TR" sz="3200" dirty="0"/>
              <a:t>Lidya bu zenginliğini ve gücünü topraklarında </a:t>
            </a:r>
          </a:p>
          <a:p>
            <a:pPr>
              <a:tabLst>
                <a:tab pos="942975" algn="l"/>
              </a:tabLst>
            </a:pPr>
            <a:r>
              <a:rPr lang="tr-TR" sz="3200" dirty="0"/>
              <a:t>bolca </a:t>
            </a:r>
            <a:r>
              <a:rPr lang="tr-TR" sz="3200" dirty="0" smtClean="0"/>
              <a:t>bulunan</a:t>
            </a:r>
            <a:r>
              <a:rPr lang="tr-TR" sz="3200" b="1" dirty="0"/>
              <a:t> </a:t>
            </a:r>
            <a:r>
              <a:rPr lang="tr-TR" sz="3200" b="1" dirty="0" smtClean="0">
                <a:solidFill>
                  <a:srgbClr val="3333FF"/>
                </a:solidFill>
              </a:rPr>
              <a:t>Altına</a:t>
            </a:r>
            <a:r>
              <a:rPr lang="tr-TR" sz="3200" dirty="0" smtClean="0"/>
              <a:t> </a:t>
            </a:r>
            <a:r>
              <a:rPr lang="tr-TR" sz="3200" dirty="0"/>
              <a:t>borçludur</a:t>
            </a:r>
            <a:r>
              <a:rPr lang="tr-TR" sz="3200" dirty="0" smtClean="0"/>
              <a:t>.</a:t>
            </a:r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C1011-8C95-4FA5-AFEB-C46502C9C6BF}" type="slidenum">
              <a:rPr lang="tr-TR"/>
              <a:pPr>
                <a:defRPr/>
              </a:pPr>
              <a:t>63</a:t>
            </a:fld>
            <a:endParaRPr lang="tr-TR"/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513817" y="914400"/>
            <a:ext cx="77724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tabLst>
                <a:tab pos="942975" algn="l"/>
              </a:tabLst>
            </a:pPr>
            <a:r>
              <a:rPr lang="tr-TR" sz="3200" dirty="0"/>
              <a:t>    Başkent </a:t>
            </a:r>
            <a:r>
              <a:rPr lang="tr-TR" sz="3200" dirty="0" err="1"/>
              <a:t>Sard</a:t>
            </a:r>
            <a:r>
              <a:rPr lang="tr-TR" sz="3200" dirty="0"/>
              <a:t> antik</a:t>
            </a:r>
            <a:r>
              <a:rPr lang="tr-TR" sz="3200" u="sng" dirty="0"/>
              <a:t> </a:t>
            </a:r>
            <a:r>
              <a:rPr lang="tr-TR" sz="3200" dirty="0"/>
              <a:t>dünyanın en zengin kenti ve </a:t>
            </a:r>
            <a:r>
              <a:rPr lang="tr-TR" sz="3200" dirty="0" smtClean="0"/>
              <a:t>ticaret </a:t>
            </a:r>
            <a:r>
              <a:rPr lang="tr-TR" sz="3200" dirty="0"/>
              <a:t>merkezi olarak ün yapar</a:t>
            </a:r>
            <a:r>
              <a:rPr lang="tr-TR" sz="3200" dirty="0" smtClean="0"/>
              <a:t>.</a:t>
            </a:r>
          </a:p>
          <a:p>
            <a:pPr>
              <a:tabLst>
                <a:tab pos="942975" algn="l"/>
              </a:tabLst>
            </a:pPr>
            <a:endParaRPr lang="tr-TR" sz="3200" dirty="0" smtClean="0"/>
          </a:p>
          <a:p>
            <a:r>
              <a:rPr lang="tr-TR" sz="3200" dirty="0" smtClean="0"/>
              <a:t>Eski </a:t>
            </a:r>
            <a:r>
              <a:rPr lang="tr-TR" sz="3200" dirty="0"/>
              <a:t>tarihçiler bu şehirden </a:t>
            </a:r>
            <a:r>
              <a:rPr lang="tr-TR" sz="3200" b="1" dirty="0" smtClean="0">
                <a:solidFill>
                  <a:schemeClr val="folHlink"/>
                </a:solidFill>
              </a:rPr>
              <a:t> </a:t>
            </a:r>
            <a:r>
              <a:rPr lang="tr-TR" sz="3200" b="1" dirty="0">
                <a:solidFill>
                  <a:srgbClr val="3333FF"/>
                </a:solidFill>
              </a:rPr>
              <a:t>Altın </a:t>
            </a:r>
            <a:r>
              <a:rPr lang="tr-TR" sz="3200" b="1" dirty="0" err="1" smtClean="0">
                <a:solidFill>
                  <a:srgbClr val="3333FF"/>
                </a:solidFill>
              </a:rPr>
              <a:t>Sard</a:t>
            </a:r>
            <a:r>
              <a:rPr lang="tr-TR" sz="3200" dirty="0" smtClean="0"/>
              <a:t> </a:t>
            </a:r>
            <a:r>
              <a:rPr lang="tr-TR" sz="3200" dirty="0"/>
              <a:t>diye bahsederler</a:t>
            </a:r>
            <a:r>
              <a:rPr lang="tr-TR" sz="3200" dirty="0" smtClean="0"/>
              <a:t>.</a:t>
            </a:r>
            <a:endParaRPr lang="tr-TR" sz="3200" dirty="0"/>
          </a:p>
        </p:txBody>
      </p:sp>
      <p:pic>
        <p:nvPicPr>
          <p:cNvPr id="11268" name="Picture 4" descr="C:\Users\MacBook Pro\Desktop\SardHarabeler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3934769"/>
            <a:ext cx="4476216" cy="1725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MacBook Pro\Desktop\SardHarabeleri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4586"/>
            <a:ext cx="2971800" cy="2225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64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914400" y="1371600"/>
            <a:ext cx="7239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Beş yıl süren </a:t>
            </a:r>
            <a:r>
              <a:rPr lang="tr-TR" sz="3200" dirty="0" smtClean="0"/>
              <a:t>Lidya – </a:t>
            </a:r>
            <a:r>
              <a:rPr lang="tr-TR" sz="3200" dirty="0" err="1" smtClean="0"/>
              <a:t>Med</a:t>
            </a:r>
            <a:r>
              <a:rPr lang="tr-TR" sz="3200" dirty="0" smtClean="0"/>
              <a:t> </a:t>
            </a:r>
            <a:r>
              <a:rPr lang="tr-TR" sz="3200" dirty="0"/>
              <a:t>savaşı M.Ö. 585 yılının 28 Mayıs günü güneş tutulmasıyla son bulur. </a:t>
            </a:r>
          </a:p>
          <a:p>
            <a:endParaRPr lang="tr-TR" sz="3200" dirty="0"/>
          </a:p>
          <a:p>
            <a:r>
              <a:rPr lang="tr-TR" sz="3200" dirty="0"/>
              <a:t>     Bu olay </a:t>
            </a:r>
            <a:r>
              <a:rPr lang="tr-TR" sz="3200" u="sng" dirty="0">
                <a:solidFill>
                  <a:srgbClr val="FF0000"/>
                </a:solidFill>
              </a:rPr>
              <a:t>tanrıların barış çağrısı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olarak değerlendirilir.</a:t>
            </a:r>
          </a:p>
        </p:txBody>
      </p:sp>
    </p:spTree>
    <p:extLst>
      <p:ext uri="{BB962C8B-B14F-4D97-AF65-F5344CB8AC3E}">
        <p14:creationId xmlns:p14="http://schemas.microsoft.com/office/powerpoint/2010/main" val="8036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9935D-4214-4D08-81B3-AA6AEF62FE76}" type="slidenum">
              <a:rPr lang="tr-TR"/>
              <a:pPr>
                <a:defRPr/>
              </a:pPr>
              <a:t>65</a:t>
            </a:fld>
            <a:endParaRPr lang="tr-TR"/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81000" y="1787842"/>
            <a:ext cx="769152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>
              <a:buFont typeface="Wingdings" pitchFamily="2" charset="2"/>
              <a:buChar char="ü"/>
              <a:tabLst>
                <a:tab pos="942975" algn="l"/>
              </a:tabLst>
            </a:pPr>
            <a:r>
              <a:rPr lang="tr-TR" sz="3200" dirty="0" smtClean="0"/>
              <a:t>İlk defa </a:t>
            </a:r>
            <a:r>
              <a:rPr lang="tr-TR" sz="3200" dirty="0" err="1" smtClean="0">
                <a:solidFill>
                  <a:srgbClr val="3333FF"/>
                </a:solidFill>
              </a:rPr>
              <a:t>LİDYA</a:t>
            </a:r>
            <a:r>
              <a:rPr lang="tr-TR" sz="3200" dirty="0" err="1" smtClean="0"/>
              <a:t>’da</a:t>
            </a:r>
            <a:r>
              <a:rPr lang="tr-TR" sz="3200" dirty="0" smtClean="0"/>
              <a:t> paralı askerlik sistemi </a:t>
            </a:r>
          </a:p>
          <a:p>
            <a:pPr>
              <a:tabLst>
                <a:tab pos="942975" algn="l"/>
              </a:tabLst>
            </a:pPr>
            <a:r>
              <a:rPr lang="tr-TR" sz="3200" dirty="0" smtClean="0"/>
              <a:t>ortaya çıkmıştır.</a:t>
            </a:r>
          </a:p>
          <a:p>
            <a:pPr>
              <a:tabLst>
                <a:tab pos="942975" algn="l"/>
              </a:tabLst>
            </a:pPr>
            <a:endParaRPr lang="tr-TR" sz="3200" dirty="0" smtClean="0"/>
          </a:p>
          <a:p>
            <a:pPr marL="457200" indent="-457200">
              <a:buFont typeface="Wingdings" pitchFamily="2" charset="2"/>
              <a:buChar char="ü"/>
              <a:tabLst>
                <a:tab pos="942975" algn="l"/>
              </a:tabLst>
            </a:pPr>
            <a:r>
              <a:rPr lang="tr-TR" sz="3200" dirty="0" smtClean="0"/>
              <a:t>Ana </a:t>
            </a:r>
            <a:r>
              <a:rPr lang="tr-TR" sz="3200" dirty="0"/>
              <a:t>tanrıça </a:t>
            </a:r>
            <a:r>
              <a:rPr lang="tr-TR" sz="3200" u="sng" dirty="0" smtClean="0">
                <a:solidFill>
                  <a:srgbClr val="3333FF"/>
                </a:solidFill>
              </a:rPr>
              <a:t>Kibele</a:t>
            </a:r>
            <a:r>
              <a:rPr lang="tr-TR" sz="3200" dirty="0" smtClean="0"/>
              <a:t>’ye ve bir çok tanrılara  </a:t>
            </a:r>
          </a:p>
          <a:p>
            <a:pPr>
              <a:tabLst>
                <a:tab pos="942975" algn="l"/>
              </a:tabLst>
            </a:pPr>
            <a:r>
              <a:rPr lang="tr-TR" sz="3200" dirty="0" smtClean="0"/>
              <a:t>inanmışlardır.</a:t>
            </a:r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EB3C2-43DC-4372-B19E-832F9638D876}" type="slidenum">
              <a:rPr lang="tr-TR"/>
              <a:pPr>
                <a:defRPr/>
              </a:pPr>
              <a:t>66</a:t>
            </a:fld>
            <a:endParaRPr lang="tr-TR"/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914400" y="1383853"/>
            <a:ext cx="7481535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>
              <a:buFont typeface="Wingdings" pitchFamily="2" charset="2"/>
              <a:buChar char="ü"/>
              <a:tabLst>
                <a:tab pos="942975" algn="l"/>
              </a:tabLst>
            </a:pPr>
            <a:r>
              <a:rPr lang="tr-TR" sz="3200" dirty="0" smtClean="0"/>
              <a:t>Lidya </a:t>
            </a:r>
            <a:r>
              <a:rPr lang="tr-TR" sz="3200" dirty="0"/>
              <a:t>uygarlığının son dönemlerinde , </a:t>
            </a:r>
          </a:p>
          <a:p>
            <a:pPr>
              <a:tabLst>
                <a:tab pos="942975" algn="l"/>
              </a:tabLst>
            </a:pPr>
            <a:r>
              <a:rPr lang="tr-TR" sz="3200" u="sng" dirty="0" err="1"/>
              <a:t>Hellenleşmenin</a:t>
            </a:r>
            <a:r>
              <a:rPr lang="tr-TR" sz="3200" dirty="0"/>
              <a:t> bir </a:t>
            </a:r>
            <a:r>
              <a:rPr lang="tr-TR" sz="3200" u="sng" dirty="0"/>
              <a:t>sonucu</a:t>
            </a:r>
            <a:r>
              <a:rPr lang="tr-TR" sz="3200" dirty="0"/>
              <a:t> olarak </a:t>
            </a:r>
          </a:p>
          <a:p>
            <a:pPr>
              <a:tabLst>
                <a:tab pos="942975" algn="l"/>
              </a:tabLst>
            </a:pPr>
            <a:r>
              <a:rPr lang="tr-TR" sz="3200" u="sng" dirty="0">
                <a:solidFill>
                  <a:srgbClr val="3333FF"/>
                </a:solidFill>
              </a:rPr>
              <a:t>Yunan tanrılarına</a:t>
            </a:r>
            <a:r>
              <a:rPr lang="tr-TR" sz="3200" dirty="0">
                <a:solidFill>
                  <a:srgbClr val="3333FF"/>
                </a:solidFill>
              </a:rPr>
              <a:t> </a:t>
            </a:r>
            <a:r>
              <a:rPr lang="tr-TR" sz="3200" dirty="0"/>
              <a:t>da inanmışlardır.</a:t>
            </a:r>
          </a:p>
          <a:p>
            <a:pPr>
              <a:tabLst>
                <a:tab pos="942975" algn="l"/>
              </a:tabLst>
            </a:pPr>
            <a:endParaRPr lang="tr-TR" sz="3200" dirty="0"/>
          </a:p>
          <a:p>
            <a:pPr marL="457200" indent="-457200">
              <a:buFont typeface="Wingdings" pitchFamily="2" charset="2"/>
              <a:buChar char="ü"/>
              <a:tabLst>
                <a:tab pos="942975" algn="l"/>
              </a:tabLst>
            </a:pPr>
            <a:r>
              <a:rPr lang="tr-TR" sz="3200" dirty="0"/>
              <a:t>Ölülerini </a:t>
            </a:r>
            <a:r>
              <a:rPr lang="tr-TR" sz="3200" dirty="0" err="1"/>
              <a:t>Frigler’deki</a:t>
            </a:r>
            <a:r>
              <a:rPr lang="tr-TR" sz="3200" dirty="0"/>
              <a:t> </a:t>
            </a:r>
            <a:r>
              <a:rPr lang="tr-TR" sz="3200" dirty="0" smtClean="0"/>
              <a:t>gibi </a:t>
            </a:r>
            <a:r>
              <a:rPr lang="tr-TR" sz="3200" b="1" u="sng" dirty="0" smtClean="0">
                <a:solidFill>
                  <a:srgbClr val="3333FF"/>
                </a:solidFill>
              </a:rPr>
              <a:t>Tümülüs</a:t>
            </a:r>
            <a:endParaRPr lang="tr-TR" sz="3200" dirty="0"/>
          </a:p>
          <a:p>
            <a:pPr>
              <a:tabLst>
                <a:tab pos="942975" algn="l"/>
              </a:tabLst>
            </a:pPr>
            <a:r>
              <a:rPr lang="tr-TR" sz="3200" dirty="0"/>
              <a:t>denilen yığma toprak mezarlara eşyalarıyla  </a:t>
            </a:r>
          </a:p>
          <a:p>
            <a:pPr>
              <a:tabLst>
                <a:tab pos="942975" algn="l"/>
              </a:tabLst>
            </a:pPr>
            <a:r>
              <a:rPr lang="tr-TR" sz="3200" dirty="0"/>
              <a:t>gömmüşlerdir.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0ACC1-D4B1-46DA-9529-22A5F0EFD0F5}" type="slidenum">
              <a:rPr lang="tr-TR"/>
              <a:pPr>
                <a:defRPr/>
              </a:pPr>
              <a:t>67</a:t>
            </a:fld>
            <a:endParaRPr lang="tr-TR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533400" y="1999486"/>
            <a:ext cx="743325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>
              <a:buFont typeface="Wingdings" pitchFamily="2" charset="2"/>
              <a:buChar char="ü"/>
              <a:tabLst>
                <a:tab pos="942975" algn="l"/>
              </a:tabLst>
            </a:pPr>
            <a:r>
              <a:rPr lang="tr-TR" sz="3200" dirty="0" err="1" smtClean="0"/>
              <a:t>Lidya’lıların</a:t>
            </a:r>
            <a:r>
              <a:rPr lang="tr-TR" sz="3200" dirty="0" smtClean="0"/>
              <a:t>  </a:t>
            </a:r>
            <a:r>
              <a:rPr lang="tr-TR" sz="3200" dirty="0"/>
              <a:t>kullandıkları dil ve yazı </a:t>
            </a:r>
          </a:p>
          <a:p>
            <a:pPr>
              <a:tabLst>
                <a:tab pos="942975" algn="l"/>
              </a:tabLst>
            </a:pPr>
            <a:r>
              <a:rPr lang="tr-TR" sz="3200" dirty="0"/>
              <a:t>  </a:t>
            </a:r>
            <a:r>
              <a:rPr lang="tr-TR" sz="3200" b="1" u="sng" dirty="0" err="1" smtClean="0">
                <a:solidFill>
                  <a:srgbClr val="3333FF"/>
                </a:solidFill>
              </a:rPr>
              <a:t>Lidçe</a:t>
            </a:r>
            <a:r>
              <a:rPr lang="tr-TR" sz="3200" b="1" dirty="0">
                <a:solidFill>
                  <a:schemeClr val="folHlink"/>
                </a:solidFill>
              </a:rPr>
              <a:t> </a:t>
            </a:r>
            <a:r>
              <a:rPr lang="tr-TR" sz="3200" dirty="0" err="1" smtClean="0"/>
              <a:t>dir</a:t>
            </a:r>
            <a:r>
              <a:rPr lang="tr-TR" sz="3200" dirty="0"/>
              <a:t>.</a:t>
            </a:r>
          </a:p>
          <a:p>
            <a:pPr>
              <a:tabLst>
                <a:tab pos="942975" algn="l"/>
              </a:tabLst>
            </a:pPr>
            <a:endParaRPr lang="tr-TR" sz="3200" dirty="0"/>
          </a:p>
          <a:p>
            <a:pPr>
              <a:tabLst>
                <a:tab pos="942975" algn="l"/>
              </a:tabLst>
            </a:pPr>
            <a:r>
              <a:rPr lang="tr-TR" sz="3200" dirty="0"/>
              <a:t>Bu dille ilgili belgeler </a:t>
            </a:r>
            <a:r>
              <a:rPr lang="tr-TR" sz="3200" dirty="0" err="1">
                <a:solidFill>
                  <a:srgbClr val="3333FF"/>
                </a:solidFill>
              </a:rPr>
              <a:t>Sard</a:t>
            </a:r>
            <a:r>
              <a:rPr lang="tr-TR" sz="3200" dirty="0" err="1"/>
              <a:t>’da</a:t>
            </a:r>
            <a:r>
              <a:rPr lang="tr-TR" sz="3200" dirty="0"/>
              <a:t> bulunmuştur</a:t>
            </a:r>
            <a:r>
              <a:rPr lang="tr-TR" sz="3200" dirty="0" smtClean="0"/>
              <a:t>.</a:t>
            </a:r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68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609600" y="1593850"/>
            <a:ext cx="7772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942975" algn="l"/>
              </a:tabLst>
            </a:pPr>
            <a:r>
              <a:rPr lang="tr-TR" sz="3200" dirty="0"/>
              <a:t>*Yunan </a:t>
            </a:r>
            <a:r>
              <a:rPr lang="tr-TR" sz="3200" dirty="0" smtClean="0"/>
              <a:t>alfabesine</a:t>
            </a:r>
            <a:r>
              <a:rPr lang="tr-TR" sz="3200" b="1" dirty="0"/>
              <a:t> </a:t>
            </a:r>
            <a:r>
              <a:rPr lang="tr-TR" sz="3200" dirty="0" smtClean="0"/>
              <a:t>benzer </a:t>
            </a:r>
            <a:r>
              <a:rPr lang="tr-TR" sz="3200" dirty="0"/>
              <a:t>bir yazıdır</a:t>
            </a:r>
            <a:r>
              <a:rPr lang="tr-TR" sz="3200" dirty="0" smtClean="0"/>
              <a:t>.</a:t>
            </a:r>
            <a:endParaRPr lang="tr-TR" sz="1200" dirty="0" smtClean="0"/>
          </a:p>
          <a:p>
            <a:pPr>
              <a:tabLst>
                <a:tab pos="942975" algn="l"/>
              </a:tabLst>
            </a:pPr>
            <a:endParaRPr lang="en-US" sz="1600" dirty="0"/>
          </a:p>
          <a:p>
            <a:pPr>
              <a:tabLst>
                <a:tab pos="942975" algn="l"/>
              </a:tabLst>
            </a:pPr>
            <a:r>
              <a:rPr lang="tr-TR" sz="3200" dirty="0"/>
              <a:t>*Hitit ve </a:t>
            </a:r>
            <a:r>
              <a:rPr lang="tr-TR" sz="3200" dirty="0" err="1"/>
              <a:t>Luvilerin</a:t>
            </a:r>
            <a:r>
              <a:rPr lang="tr-TR" sz="3200" dirty="0"/>
              <a:t> dil grubuna girmektedir</a:t>
            </a:r>
            <a:r>
              <a:rPr lang="tr-TR" sz="3200" dirty="0" smtClean="0"/>
              <a:t>.</a:t>
            </a:r>
          </a:p>
          <a:p>
            <a:pPr>
              <a:tabLst>
                <a:tab pos="942975" algn="l"/>
              </a:tabLst>
            </a:pPr>
            <a:endParaRPr lang="en-US" sz="1600" dirty="0"/>
          </a:p>
          <a:p>
            <a:pPr>
              <a:tabLst>
                <a:tab pos="942975" algn="l"/>
              </a:tabLst>
            </a:pPr>
            <a:r>
              <a:rPr lang="tr-TR" sz="3200" dirty="0"/>
              <a:t>*Lidya dili ve yazısı henüz çözülememiştir</a:t>
            </a:r>
            <a:r>
              <a:rPr lang="tr-TR" sz="3200" dirty="0" smtClean="0"/>
              <a:t>.</a:t>
            </a:r>
          </a:p>
          <a:p>
            <a:pPr>
              <a:tabLst>
                <a:tab pos="942975" algn="l"/>
              </a:tabLst>
            </a:pPr>
            <a:endParaRPr lang="en-US" sz="1600" dirty="0"/>
          </a:p>
          <a:p>
            <a:pPr>
              <a:tabLst>
                <a:tab pos="942975" algn="l"/>
              </a:tabLst>
            </a:pPr>
            <a:r>
              <a:rPr lang="tr-TR" sz="3200" dirty="0"/>
              <a:t>*Masalcılığın babası olarak bilinen </a:t>
            </a:r>
            <a:r>
              <a:rPr lang="tr-TR" sz="3200" b="1" dirty="0" err="1" smtClean="0">
                <a:solidFill>
                  <a:srgbClr val="3333FF"/>
                </a:solidFill>
              </a:rPr>
              <a:t>Ezop</a:t>
            </a:r>
            <a:r>
              <a:rPr lang="tr-TR" sz="3200" dirty="0" smtClean="0"/>
              <a:t> </a:t>
            </a:r>
            <a:endParaRPr lang="tr-TR" sz="3200" dirty="0"/>
          </a:p>
          <a:p>
            <a:pPr>
              <a:tabLst>
                <a:tab pos="942975" algn="l"/>
              </a:tabLst>
            </a:pPr>
            <a:r>
              <a:rPr lang="tr-TR" sz="3200" dirty="0"/>
              <a:t>    Lidya krallığında yaşamaktaydı.</a:t>
            </a:r>
          </a:p>
        </p:txBody>
      </p:sp>
    </p:spTree>
    <p:extLst>
      <p:ext uri="{BB962C8B-B14F-4D97-AF65-F5344CB8AC3E}">
        <p14:creationId xmlns:p14="http://schemas.microsoft.com/office/powerpoint/2010/main" val="3797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861D9-5866-4500-B243-45C7D4073FAA}" type="slidenum">
              <a:rPr lang="tr-TR"/>
              <a:pPr>
                <a:defRPr/>
              </a:pPr>
              <a:t>69</a:t>
            </a:fld>
            <a:endParaRPr lang="tr-TR"/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04800" y="1219200"/>
            <a:ext cx="85056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dirty="0"/>
              <a:t>Anadolu’da </a:t>
            </a:r>
            <a:r>
              <a:rPr lang="tr-TR" sz="3200" u="sng" dirty="0"/>
              <a:t>Ticarette en çok gelişen devlet</a:t>
            </a:r>
            <a:r>
              <a:rPr lang="tr-TR" sz="3200" dirty="0"/>
              <a:t> </a:t>
            </a:r>
          </a:p>
          <a:p>
            <a:r>
              <a:rPr lang="tr-TR" sz="3200" dirty="0"/>
              <a:t>Lidya’dır. Orta Anadolu üzerinden </a:t>
            </a:r>
          </a:p>
          <a:p>
            <a:r>
              <a:rPr lang="tr-TR" sz="3200" dirty="0"/>
              <a:t>Mezopotamya’ya kadar uzanan ünlü </a:t>
            </a:r>
          </a:p>
          <a:p>
            <a:r>
              <a:rPr lang="tr-TR" sz="3200" b="1" dirty="0" smtClean="0">
                <a:solidFill>
                  <a:srgbClr val="3333FF"/>
                </a:solidFill>
              </a:rPr>
              <a:t>Kral yolu </a:t>
            </a:r>
            <a:r>
              <a:rPr lang="tr-TR" sz="3200" dirty="0" smtClean="0"/>
              <a:t>Doğu – Batı </a:t>
            </a:r>
            <a:r>
              <a:rPr lang="tr-TR" sz="3200" dirty="0"/>
              <a:t>ticaretini çok geliştirmiştir</a:t>
            </a:r>
            <a:r>
              <a:rPr lang="tr-TR" sz="3200" dirty="0" smtClean="0"/>
              <a:t>.</a:t>
            </a:r>
            <a:endParaRPr lang="en-US" sz="3200" dirty="0"/>
          </a:p>
        </p:txBody>
      </p:sp>
      <p:pic>
        <p:nvPicPr>
          <p:cNvPr id="12290" name="Picture 2" descr="C:\Users\MacBook Pro\Desktop\Kralyol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130" y="3505200"/>
            <a:ext cx="2133600" cy="28484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2291" name="Picture 3" descr="C:\Users\MacBook Pro\Desktop\Kralyolu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6200"/>
            <a:ext cx="3320738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56983-C0F5-41E5-A8A0-F1C350F383BE}" type="slidenum">
              <a:rPr lang="tr-TR"/>
              <a:pPr>
                <a:defRPr/>
              </a:pPr>
              <a:t>7</a:t>
            </a:fld>
            <a:endParaRPr lang="tr-TR"/>
          </a:p>
        </p:txBody>
      </p:sp>
      <p:sp>
        <p:nvSpPr>
          <p:cNvPr id="3" name="Dikdörtgen 2"/>
          <p:cNvSpPr>
            <a:spLocks noChangeArrowheads="1"/>
          </p:cNvSpPr>
          <p:nvPr/>
        </p:nvSpPr>
        <p:spPr bwMode="auto">
          <a:xfrm>
            <a:off x="1905000" y="762000"/>
            <a:ext cx="670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solidFill>
                  <a:srgbClr val="3333FF"/>
                </a:solidFill>
              </a:rPr>
              <a:t>Yaygın bir siyasi örgütlenme </a:t>
            </a:r>
          </a:p>
          <a:p>
            <a:r>
              <a:rPr lang="tr-TR" dirty="0"/>
              <a:t>       </a:t>
            </a:r>
            <a:r>
              <a:rPr lang="tr-TR" sz="2400" dirty="0">
                <a:solidFill>
                  <a:srgbClr val="C00000"/>
                </a:solidFill>
              </a:rPr>
              <a:t>(Çağdaş örgüt ve yönetim anlayışı)</a:t>
            </a:r>
          </a:p>
        </p:txBody>
      </p:sp>
      <p:pic>
        <p:nvPicPr>
          <p:cNvPr id="275458" name="Picture 2" descr="C:\Users\MacBook Pro\Desktop\yazi\bulent_yurtsever_muhtarli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01850"/>
            <a:ext cx="266700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59" name="Picture 3" descr="C:\Users\MacBook Pro\Desktop\yazi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18415"/>
            <a:ext cx="1749425" cy="2195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0" name="Picture 4" descr="C:\Users\MacBook Pro\Desktop\yazi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2952750" cy="1968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1" name="Picture 5" descr="C:\Users\MacBook Pro\Desktop\yazi\mecli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90738"/>
            <a:ext cx="2743200" cy="2011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5462" name="Picture 6" descr="C:\Users\MacBook Pro\Desktop\yazi\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2389188" cy="1816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27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7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533400" y="1676400"/>
            <a:ext cx="8077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/>
              <a:t>  Tarihte </a:t>
            </a:r>
            <a:r>
              <a:rPr lang="tr-TR" sz="3200" b="1" u="sng" dirty="0">
                <a:solidFill>
                  <a:srgbClr val="3333FF"/>
                </a:solidFill>
              </a:rPr>
              <a:t>Madeni parayı ilk defa kullananlar</a:t>
            </a:r>
            <a:r>
              <a:rPr lang="tr-TR" sz="3200" dirty="0">
                <a:solidFill>
                  <a:srgbClr val="3333FF"/>
                </a:solidFill>
              </a:rPr>
              <a:t> </a:t>
            </a:r>
          </a:p>
          <a:p>
            <a:r>
              <a:rPr lang="tr-TR" sz="3200" dirty="0" err="1"/>
              <a:t>Lidya’lılardır</a:t>
            </a:r>
            <a:r>
              <a:rPr lang="tr-TR" sz="3200" dirty="0" smtClean="0"/>
              <a:t>.</a:t>
            </a:r>
          </a:p>
          <a:p>
            <a:endParaRPr lang="tr-TR" sz="3200" dirty="0"/>
          </a:p>
          <a:p>
            <a:r>
              <a:rPr lang="tr-TR" sz="3200" dirty="0" smtClean="0"/>
              <a:t>   Bu </a:t>
            </a:r>
            <a:r>
              <a:rPr lang="tr-TR" sz="3200" dirty="0"/>
              <a:t>sayede ticarette , mal değişiminden </a:t>
            </a:r>
            <a:r>
              <a:rPr lang="tr-TR" sz="3200" dirty="0" smtClean="0"/>
              <a:t>para </a:t>
            </a:r>
          </a:p>
          <a:p>
            <a:r>
              <a:rPr lang="tr-TR" sz="3200" dirty="0" smtClean="0"/>
              <a:t>sistemine </a:t>
            </a:r>
            <a:r>
              <a:rPr lang="tr-TR" sz="3200" dirty="0"/>
              <a:t>dönülmüştür.</a:t>
            </a:r>
          </a:p>
        </p:txBody>
      </p:sp>
    </p:spTree>
    <p:extLst>
      <p:ext uri="{BB962C8B-B14F-4D97-AF65-F5344CB8AC3E}">
        <p14:creationId xmlns:p14="http://schemas.microsoft.com/office/powerpoint/2010/main" val="398918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8F9FD-A9DE-4849-B414-BE39EDCC0F1C}" type="slidenum">
              <a:rPr lang="tr-TR"/>
              <a:pPr>
                <a:defRPr/>
              </a:pPr>
              <a:t>71</a:t>
            </a:fld>
            <a:endParaRPr lang="tr-TR"/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457200" y="1676400"/>
            <a:ext cx="821308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b="1" dirty="0" smtClean="0">
                <a:solidFill>
                  <a:srgbClr val="3333FF"/>
                </a:solidFill>
              </a:rPr>
              <a:t>Elektron</a:t>
            </a:r>
            <a:r>
              <a:rPr lang="tr-TR" sz="3200" dirty="0" smtClean="0"/>
              <a:t> </a:t>
            </a:r>
            <a:r>
              <a:rPr lang="tr-TR" sz="3200" dirty="0"/>
              <a:t>adı verilen altın-gümüş karışımı bir </a:t>
            </a:r>
          </a:p>
          <a:p>
            <a:r>
              <a:rPr lang="tr-TR" sz="3200" dirty="0"/>
              <a:t>madenden yapılan ilk paralar fasulye biçiminde </a:t>
            </a:r>
          </a:p>
          <a:p>
            <a:r>
              <a:rPr lang="tr-TR" sz="3200" dirty="0"/>
              <a:t>basılmıştır</a:t>
            </a:r>
            <a:r>
              <a:rPr lang="tr-TR" sz="3200" dirty="0" smtClean="0"/>
              <a:t>.</a:t>
            </a:r>
            <a:endParaRPr lang="en-US" sz="3200" dirty="0"/>
          </a:p>
        </p:txBody>
      </p:sp>
      <p:pic>
        <p:nvPicPr>
          <p:cNvPr id="14338" name="Picture 2" descr="C:\Users\MacBook Pro\Desktop\Lidya paras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599"/>
            <a:ext cx="4876800" cy="2447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72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816816" y="685800"/>
            <a:ext cx="7315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/>
              <a:t>Lidya </a:t>
            </a:r>
            <a:r>
              <a:rPr lang="tr-TR" sz="3200" u="sng" dirty="0"/>
              <a:t>Altın ve mücevher işlemede</a:t>
            </a:r>
            <a:r>
              <a:rPr lang="tr-TR" sz="3200" dirty="0"/>
              <a:t> doğunun ve </a:t>
            </a:r>
            <a:r>
              <a:rPr lang="tr-TR" sz="3200" dirty="0" smtClean="0"/>
              <a:t>batının </a:t>
            </a:r>
            <a:r>
              <a:rPr lang="tr-TR" sz="3200" dirty="0"/>
              <a:t>merkezi haline gelmiştir.</a:t>
            </a:r>
            <a:endParaRPr lang="en-US" sz="3200" dirty="0"/>
          </a:p>
        </p:txBody>
      </p:sp>
      <p:pic>
        <p:nvPicPr>
          <p:cNvPr id="1027" name="Picture 3" descr="C:\Users\MacBook Pro\Desktop\altın_islem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1532132" cy="14017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cBook Pro\Desktop\altın_islem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720" y="4114800"/>
            <a:ext cx="1597389" cy="1336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acBook Pro\Desktop\altın_isle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1676401" cy="1313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 descr="C:\Users\MacBook Pro\Desktop\altın_isleme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2133600" cy="1524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MacBook Pro\Desktop\altın_islem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35" y="2133600"/>
            <a:ext cx="2021351" cy="15140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11" y="2133600"/>
            <a:ext cx="1463351" cy="15140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4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3B2734-6397-4079-8411-4F3251C668EF}" type="slidenum">
              <a:rPr lang="tr-TR"/>
              <a:pPr>
                <a:defRPr/>
              </a:pPr>
              <a:t>73</a:t>
            </a:fld>
            <a:endParaRPr lang="tr-TR"/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1143000" y="1656522"/>
            <a:ext cx="7696200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200" dirty="0"/>
              <a:t>Ayrıca </a:t>
            </a:r>
            <a:r>
              <a:rPr lang="tr-TR" sz="3200" u="sng" dirty="0"/>
              <a:t>Taş işçiliği</a:t>
            </a:r>
            <a:r>
              <a:rPr lang="tr-TR" sz="3200" dirty="0"/>
              <a:t>, </a:t>
            </a:r>
            <a:r>
              <a:rPr lang="tr-TR" sz="3200" u="sng" dirty="0"/>
              <a:t>madencilik</a:t>
            </a:r>
            <a:r>
              <a:rPr lang="tr-TR" sz="3200" dirty="0"/>
              <a:t>, </a:t>
            </a:r>
            <a:r>
              <a:rPr lang="tr-TR" sz="3200" u="sng" dirty="0"/>
              <a:t>seramik</a:t>
            </a:r>
            <a:r>
              <a:rPr lang="tr-TR" sz="3200" dirty="0"/>
              <a:t> ,</a:t>
            </a:r>
          </a:p>
          <a:p>
            <a:r>
              <a:rPr lang="tr-TR" sz="3200" u="sng" dirty="0"/>
              <a:t>deri</a:t>
            </a:r>
            <a:r>
              <a:rPr lang="tr-TR" sz="3200" dirty="0"/>
              <a:t> ve </a:t>
            </a:r>
            <a:r>
              <a:rPr lang="tr-TR" sz="3200" u="sng" dirty="0"/>
              <a:t>dokuma</a:t>
            </a:r>
            <a:r>
              <a:rPr lang="tr-TR" sz="3200" dirty="0"/>
              <a:t> sanayi çok gelişmiştir.</a:t>
            </a:r>
          </a:p>
          <a:p>
            <a:endParaRPr lang="tr-TR" sz="3200" u="sng" dirty="0"/>
          </a:p>
          <a:p>
            <a:r>
              <a:rPr lang="tr-TR" sz="3200" u="sng" dirty="0"/>
              <a:t>Kaleler</a:t>
            </a:r>
            <a:r>
              <a:rPr lang="tr-TR" sz="3200" dirty="0"/>
              <a:t> ,Tapınaklar ,</a:t>
            </a:r>
            <a:r>
              <a:rPr lang="tr-TR" sz="3200" u="sng" dirty="0"/>
              <a:t>saraylar</a:t>
            </a:r>
            <a:r>
              <a:rPr lang="tr-TR" sz="3200" dirty="0"/>
              <a:t> ve </a:t>
            </a:r>
            <a:r>
              <a:rPr lang="tr-TR" sz="3200" u="sng" dirty="0"/>
              <a:t>su yolları</a:t>
            </a:r>
            <a:r>
              <a:rPr lang="tr-TR" sz="3200" dirty="0"/>
              <a:t> yapımı Lidya mimarisinin önemli özellikleriydi.</a:t>
            </a:r>
            <a:r>
              <a:rPr lang="en-US" sz="3200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648E2A-6B84-4518-A199-2918555011E5}" type="slidenum">
              <a:rPr lang="tr-TR"/>
              <a:pPr>
                <a:defRPr/>
              </a:pPr>
              <a:t>74</a:t>
            </a:fld>
            <a:endParaRPr lang="tr-TR"/>
          </a:p>
        </p:txBody>
      </p:sp>
      <p:sp>
        <p:nvSpPr>
          <p:cNvPr id="62467" name="WordArt 4"/>
          <p:cNvSpPr>
            <a:spLocks noChangeArrowheads="1" noChangeShapeType="1" noTextEdit="1"/>
          </p:cNvSpPr>
          <p:nvPr/>
        </p:nvSpPr>
        <p:spPr bwMode="auto">
          <a:xfrm>
            <a:off x="1808018" y="2819400"/>
            <a:ext cx="5562600" cy="1038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41"/>
              </a:avLst>
            </a:prstTxWarp>
          </a:bodyPr>
          <a:lstStyle/>
          <a:p>
            <a:pPr algn="ctr"/>
            <a:r>
              <a:rPr lang="tr-TR" sz="72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URARTULAR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75</a:t>
            </a:fld>
            <a:endParaRPr lang="tr-TR"/>
          </a:p>
        </p:txBody>
      </p:sp>
      <p:pic>
        <p:nvPicPr>
          <p:cNvPr id="2050" name="Picture 2" descr="C:\Users\MacBook Pro\Desktop\urar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061" y="931616"/>
            <a:ext cx="6791739" cy="37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400" y="4843206"/>
            <a:ext cx="7620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2400" b="1" dirty="0">
                <a:cs typeface="Times New Roman" pitchFamily="18" charset="0"/>
              </a:rPr>
              <a:t>   </a:t>
            </a:r>
            <a:r>
              <a:rPr lang="tr-TR" sz="2400" b="1" dirty="0">
                <a:ea typeface="Calibri" pitchFamily="34" charset="0"/>
                <a:cs typeface="Times New Roman" pitchFamily="18" charset="0"/>
              </a:rPr>
              <a:t>M.Ö. 9 </a:t>
            </a:r>
            <a:r>
              <a:rPr lang="tr-TR" sz="2400" b="1" dirty="0" err="1">
                <a:ea typeface="Calibri" pitchFamily="34" charset="0"/>
                <a:cs typeface="Times New Roman" pitchFamily="18" charset="0"/>
              </a:rPr>
              <a:t>y.y.’da</a:t>
            </a:r>
            <a:r>
              <a:rPr lang="tr-TR" sz="2400" b="1" dirty="0">
                <a:ea typeface="Calibri" pitchFamily="34" charset="0"/>
                <a:cs typeface="Times New Roman" pitchFamily="18" charset="0"/>
              </a:rPr>
              <a:t> Doğu Anadolu’da ; Van Gölü </a:t>
            </a:r>
            <a:r>
              <a:rPr lang="tr-TR" sz="2400" b="1" dirty="0" smtClean="0">
                <a:ea typeface="Calibri" pitchFamily="34" charset="0"/>
                <a:cs typeface="Times New Roman" pitchFamily="18" charset="0"/>
              </a:rPr>
              <a:t>çevresinde </a:t>
            </a:r>
            <a:r>
              <a:rPr lang="tr-TR" sz="2400" b="1" dirty="0">
                <a:ea typeface="Calibri" pitchFamily="34" charset="0"/>
                <a:cs typeface="Times New Roman" pitchFamily="18" charset="0"/>
              </a:rPr>
              <a:t>önce küçük </a:t>
            </a:r>
            <a:r>
              <a:rPr lang="tr-TR" sz="2800" b="1" dirty="0">
                <a:ea typeface="Calibri" pitchFamily="34" charset="0"/>
                <a:cs typeface="Times New Roman" pitchFamily="18" charset="0"/>
              </a:rPr>
              <a:t>devletlerin</a:t>
            </a:r>
            <a:r>
              <a:rPr lang="tr-TR" sz="2400" b="1" dirty="0">
                <a:ea typeface="Calibri" pitchFamily="34" charset="0"/>
                <a:cs typeface="Times New Roman" pitchFamily="18" charset="0"/>
              </a:rPr>
              <a:t> birleşmesi </a:t>
            </a:r>
            <a:r>
              <a:rPr lang="tr-TR" sz="2400" b="1" dirty="0" smtClean="0">
                <a:ea typeface="Calibri" pitchFamily="34" charset="0"/>
                <a:cs typeface="Times New Roman" pitchFamily="18" charset="0"/>
              </a:rPr>
              <a:t>ile </a:t>
            </a:r>
            <a:r>
              <a:rPr lang="tr-TR" sz="2400" b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tr-TR" sz="2400" b="1" dirty="0" smtClean="0">
                <a:solidFill>
                  <a:srgbClr val="FF0000"/>
                </a:solidFill>
              </a:rPr>
              <a:t>onfederasyon</a:t>
            </a:r>
            <a:r>
              <a:rPr lang="tr-TR" sz="2400" b="1" dirty="0" smtClean="0"/>
              <a:t> </a:t>
            </a:r>
            <a:r>
              <a:rPr lang="tr-TR" sz="2400" b="1" dirty="0"/>
              <a:t>halinde kurulan Urartu </a:t>
            </a:r>
            <a:r>
              <a:rPr lang="tr-TR" sz="2400" b="1" dirty="0" smtClean="0"/>
              <a:t>devleti </a:t>
            </a:r>
            <a:r>
              <a:rPr lang="tr-TR" sz="2400" b="1" dirty="0"/>
              <a:t>daha sonra </a:t>
            </a:r>
            <a:r>
              <a:rPr lang="tr-TR" sz="2400" b="1" dirty="0">
                <a:solidFill>
                  <a:srgbClr val="FF0000"/>
                </a:solidFill>
              </a:rPr>
              <a:t>M</a:t>
            </a:r>
            <a:r>
              <a:rPr lang="tr-TR" sz="2400" b="1" dirty="0" smtClean="0">
                <a:solidFill>
                  <a:srgbClr val="FF0000"/>
                </a:solidFill>
              </a:rPr>
              <a:t>erkezi</a:t>
            </a:r>
            <a:r>
              <a:rPr lang="tr-TR" sz="2400" b="1" dirty="0" smtClean="0"/>
              <a:t> </a:t>
            </a:r>
            <a:r>
              <a:rPr lang="tr-TR" sz="2400" b="1" dirty="0">
                <a:solidFill>
                  <a:srgbClr val="FF0000"/>
                </a:solidFill>
              </a:rPr>
              <a:t>Krallık</a:t>
            </a:r>
            <a:r>
              <a:rPr lang="tr-TR" sz="2400" b="1" dirty="0"/>
              <a:t> haline </a:t>
            </a:r>
            <a:r>
              <a:rPr lang="tr-TR" sz="2400" b="1" dirty="0" smtClean="0"/>
              <a:t>gelmiştir</a:t>
            </a:r>
            <a:r>
              <a:rPr lang="tr-TR" sz="2400" b="1" dirty="0"/>
              <a:t>.</a:t>
            </a:r>
          </a:p>
        </p:txBody>
      </p:sp>
      <p:sp>
        <p:nvSpPr>
          <p:cNvPr id="3" name="Dikdörtgen 2"/>
          <p:cNvSpPr/>
          <p:nvPr/>
        </p:nvSpPr>
        <p:spPr>
          <a:xfrm rot="20266131">
            <a:off x="5568488" y="2245396"/>
            <a:ext cx="1878015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URARTULAR</a:t>
            </a:r>
            <a:endParaRPr lang="tr-T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237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26509-FCAE-479F-A75E-38EC770C0ADA}" type="slidenum">
              <a:rPr lang="tr-TR"/>
              <a:pPr>
                <a:defRPr/>
              </a:pPr>
              <a:t>76</a:t>
            </a:fld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606287" y="1143000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Başkenti</a:t>
            </a:r>
            <a:r>
              <a:rPr lang="tr-TR" sz="3200" b="1" dirty="0">
                <a:ea typeface="Calibri" pitchFamily="34" charset="0"/>
                <a:cs typeface="Times New Roman" pitchFamily="18" charset="0"/>
              </a:rPr>
              <a:t> : </a:t>
            </a:r>
            <a:r>
              <a:rPr lang="tr-TR" sz="3200" dirty="0" err="1">
                <a:ea typeface="Calibri" pitchFamily="34" charset="0"/>
                <a:cs typeface="Times New Roman" pitchFamily="18" charset="0"/>
              </a:rPr>
              <a:t>Tuşba’dır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 ( Bugünkü Van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şehri)</a:t>
            </a:r>
          </a:p>
          <a:p>
            <a:pPr eaLnBrk="0" hangingPunct="0"/>
            <a:r>
              <a:rPr lang="tr-TR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Zamanla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,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    Malatya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           Halep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               Kafkaslar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ve </a:t>
            </a:r>
            <a:endParaRPr lang="tr-TR" sz="32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                     Hazar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Denizi arasında kalan geniş bir alana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yayılmışlardır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0E7AE-566D-4237-B6DE-6264089711AB}" type="slidenum">
              <a:rPr lang="tr-TR"/>
              <a:pPr>
                <a:defRPr/>
              </a:pPr>
              <a:t>77</a:t>
            </a:fld>
            <a:endParaRPr lang="tr-TR"/>
          </a:p>
        </p:txBody>
      </p:sp>
      <p:sp>
        <p:nvSpPr>
          <p:cNvPr id="64515" name="Rectangle 1"/>
          <p:cNvSpPr>
            <a:spLocks noChangeArrowheads="1"/>
          </p:cNvSpPr>
          <p:nvPr/>
        </p:nvSpPr>
        <p:spPr bwMode="auto">
          <a:xfrm>
            <a:off x="228600" y="1600200"/>
            <a:ext cx="86194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     M.Ö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. 600 yıllarında </a:t>
            </a:r>
            <a:r>
              <a:rPr lang="tr-TR" sz="3200" dirty="0" err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Med</a:t>
            </a:r>
            <a:r>
              <a:rPr lang="tr-TR" sz="3200" dirty="0" err="1">
                <a:ea typeface="Calibri" pitchFamily="34" charset="0"/>
                <a:cs typeface="Times New Roman" pitchFamily="18" charset="0"/>
              </a:rPr>
              <a:t>’ler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tarafından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ortadan </a:t>
            </a:r>
          </a:p>
          <a:p>
            <a:pPr eaLnBrk="0" hangingPunct="0"/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kaldırılmıştır.</a:t>
            </a:r>
          </a:p>
          <a:p>
            <a:pPr eaLnBrk="0" hangingPunct="0"/>
            <a:endParaRPr lang="tr-TR" sz="32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u="sng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Çivi yazısı</a:t>
            </a:r>
            <a:r>
              <a:rPr lang="tr-TR" sz="32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ile </a:t>
            </a:r>
            <a:r>
              <a:rPr lang="tr-TR" sz="3200" u="sng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Hiyeroglif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yazılarını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kullanmışlardır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AC369-FC44-4989-94D1-FD56E0EDB2F1}" type="slidenum">
              <a:rPr lang="tr-TR"/>
              <a:pPr>
                <a:defRPr/>
              </a:pPr>
              <a:t>78</a:t>
            </a:fld>
            <a:endParaRPr lang="tr-TR"/>
          </a:p>
        </p:txBody>
      </p:sp>
      <p:sp>
        <p:nvSpPr>
          <p:cNvPr id="65539" name="Rectangle 1"/>
          <p:cNvSpPr>
            <a:spLocks noChangeArrowheads="1"/>
          </p:cNvSpPr>
          <p:nvPr/>
        </p:nvSpPr>
        <p:spPr bwMode="auto">
          <a:xfrm>
            <a:off x="838200" y="1676400"/>
            <a:ext cx="8534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Hititlerde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olduğu gibi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çok tanrılı </a:t>
            </a:r>
            <a:r>
              <a:rPr lang="tr-TR" sz="3200" u="sng" dirty="0" smtClean="0">
                <a:ea typeface="Calibri" pitchFamily="34" charset="0"/>
                <a:cs typeface="Times New Roman" pitchFamily="18" charset="0"/>
              </a:rPr>
              <a:t>bir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u="sng" dirty="0" smtClean="0">
                <a:ea typeface="Calibri" pitchFamily="34" charset="0"/>
                <a:cs typeface="Times New Roman" pitchFamily="18" charset="0"/>
              </a:rPr>
              <a:t>inanca </a:t>
            </a:r>
          </a:p>
          <a:p>
            <a:pPr eaLnBrk="0" hangingPunct="0"/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Sahiptiler , en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büyük tanrıları </a:t>
            </a:r>
            <a:r>
              <a:rPr lang="tr-TR" sz="3200" dirty="0" err="1" smtClean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Haldi</a:t>
            </a:r>
            <a:r>
              <a:rPr lang="tr-TR" sz="3200" dirty="0" err="1" smtClean="0">
                <a:ea typeface="Calibri" pitchFamily="34" charset="0"/>
                <a:cs typeface="Times New Roman" pitchFamily="18" charset="0"/>
              </a:rPr>
              <a:t>’dir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.</a:t>
            </a:r>
            <a:r>
              <a:rPr lang="tr-TR" sz="2800" dirty="0" smtClean="0">
                <a:ea typeface="Calibri" pitchFamily="34" charset="0"/>
                <a:cs typeface="Times New Roman" pitchFamily="18" charset="0"/>
              </a:rPr>
              <a:t>(</a:t>
            </a:r>
            <a:r>
              <a:rPr lang="tr-TR" sz="2800" dirty="0">
                <a:ea typeface="Calibri" pitchFamily="34" charset="0"/>
                <a:cs typeface="Times New Roman" pitchFamily="18" charset="0"/>
              </a:rPr>
              <a:t>Savaş tanrısı)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u="sng" dirty="0" smtClean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Tarım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ve </a:t>
            </a:r>
            <a:r>
              <a:rPr lang="tr-TR" sz="3200" u="sng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hayvancılıkla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uğraşmışlardır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.</a:t>
            </a:r>
          </a:p>
          <a:p>
            <a:pPr eaLnBrk="0" hangingPunct="0"/>
            <a:endParaRPr lang="tr-TR" sz="32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u="sng" dirty="0">
                <a:ea typeface="Calibri" pitchFamily="34" charset="0"/>
                <a:cs typeface="Times New Roman" pitchFamily="18" charset="0"/>
              </a:rPr>
              <a:t>Sulama kanalları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ve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 barajlar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yapmışlardır.</a:t>
            </a:r>
            <a:endParaRPr lang="tr-TR" sz="3200" dirty="0">
              <a:cs typeface="Times New Roman" pitchFamily="18" charset="0"/>
            </a:endParaRP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19D78-5DC2-480A-87F0-A654ED2CD203}" type="slidenum">
              <a:rPr lang="tr-TR"/>
              <a:pPr>
                <a:defRPr/>
              </a:pPr>
              <a:t>79</a:t>
            </a:fld>
            <a:endParaRPr lang="tr-TR"/>
          </a:p>
        </p:txBody>
      </p:sp>
      <p:sp>
        <p:nvSpPr>
          <p:cNvPr id="66563" name="Rectangle 1"/>
          <p:cNvSpPr>
            <a:spLocks noChangeArrowheads="1"/>
          </p:cNvSpPr>
          <p:nvPr/>
        </p:nvSpPr>
        <p:spPr bwMode="auto">
          <a:xfrm>
            <a:off x="838200" y="1066800"/>
            <a:ext cx="762901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dirty="0" smtClean="0">
                <a:cs typeface="Times New Roman" pitchFamily="18" charset="0"/>
              </a:rPr>
              <a:t> </a:t>
            </a:r>
            <a:r>
              <a:rPr lang="tr-TR" sz="3200" dirty="0"/>
              <a:t>Oda biçiminde mezarlar yapmış ve ölülerini </a:t>
            </a:r>
          </a:p>
          <a:p>
            <a:pPr eaLnBrk="0" hangingPunct="0"/>
            <a:r>
              <a:rPr lang="tr-TR" sz="3200" dirty="0"/>
              <a:t> </a:t>
            </a:r>
            <a:r>
              <a:rPr lang="tr-TR" sz="3200" dirty="0" smtClean="0"/>
              <a:t>eşyalarıyla </a:t>
            </a:r>
            <a:r>
              <a:rPr lang="tr-TR" sz="3200" dirty="0"/>
              <a:t>gömmüşlerdir. </a:t>
            </a:r>
            <a:endParaRPr lang="tr-TR" sz="3200" dirty="0">
              <a:cs typeface="Times New Roman" pitchFamily="18" charset="0"/>
            </a:endParaRPr>
          </a:p>
          <a:p>
            <a:pPr eaLnBrk="0" hangingPunct="0"/>
            <a:r>
              <a:rPr lang="tr-TR" sz="3200" dirty="0"/>
              <a:t> </a:t>
            </a:r>
            <a:endParaRPr lang="tr-TR" sz="3200" dirty="0">
              <a:cs typeface="Times New Roman" pitchFamily="18" charset="0"/>
            </a:endParaRPr>
          </a:p>
          <a:p>
            <a:pPr eaLnBrk="0" hangingPunct="0"/>
            <a:r>
              <a:rPr lang="tr-TR" sz="3200" u="sng" dirty="0" smtClean="0"/>
              <a:t>Ölümden  </a:t>
            </a:r>
            <a:r>
              <a:rPr lang="tr-TR" sz="3200" u="sng" dirty="0"/>
              <a:t>sonraki hayata inanmışlardır</a:t>
            </a:r>
            <a:r>
              <a:rPr lang="tr-TR" sz="3200" u="sng" dirty="0" smtClean="0"/>
              <a:t>.</a:t>
            </a:r>
            <a:endParaRPr lang="tr-TR" sz="3200" u="sng" dirty="0">
              <a:cs typeface="Times New Roman" pitchFamily="18" charset="0"/>
            </a:endParaRPr>
          </a:p>
        </p:txBody>
      </p:sp>
      <p:pic>
        <p:nvPicPr>
          <p:cNvPr id="3074" name="Picture 2" descr="C:\Users\MacBook Pro\Desktop\urartu_mez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73" y="3429000"/>
            <a:ext cx="2390775" cy="1790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cBook Pro\Desktop\urartu_meza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65443"/>
            <a:ext cx="2847012" cy="1790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23DBF-1875-4FEC-9AA6-FCFBA083E409}" type="slidenum">
              <a:rPr lang="tr-TR"/>
              <a:pPr>
                <a:defRPr/>
              </a:pPr>
              <a:t>8</a:t>
            </a:fld>
            <a:endParaRPr lang="tr-TR"/>
          </a:p>
        </p:txBody>
      </p:sp>
      <p:sp>
        <p:nvSpPr>
          <p:cNvPr id="16387" name="Dikdörtgen 2"/>
          <p:cNvSpPr>
            <a:spLocks noChangeArrowheads="1"/>
          </p:cNvSpPr>
          <p:nvPr/>
        </p:nvSpPr>
        <p:spPr bwMode="auto">
          <a:xfrm>
            <a:off x="152400" y="609600"/>
            <a:ext cx="88392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tr-TR" sz="3200" dirty="0">
                <a:solidFill>
                  <a:srgbClr val="3333FF"/>
                </a:solidFill>
              </a:rPr>
              <a:t>Ekonomik hayatta iş bölümü ve uzmanlaşmanın </a:t>
            </a:r>
            <a:r>
              <a:rPr lang="tr-TR" sz="3200" dirty="0" smtClean="0">
                <a:solidFill>
                  <a:srgbClr val="3333FF"/>
                </a:solidFill>
              </a:rPr>
              <a:t> </a:t>
            </a:r>
            <a:r>
              <a:rPr lang="tr-TR" sz="3200" dirty="0">
                <a:solidFill>
                  <a:srgbClr val="3333FF"/>
                </a:solidFill>
              </a:rPr>
              <a:t> </a:t>
            </a:r>
            <a:r>
              <a:rPr lang="tr-TR" sz="3200" dirty="0" smtClean="0">
                <a:solidFill>
                  <a:srgbClr val="3333FF"/>
                </a:solidFill>
              </a:rPr>
              <a:t>                           </a:t>
            </a:r>
          </a:p>
          <a:p>
            <a:r>
              <a:rPr lang="tr-TR" sz="3200" dirty="0" smtClean="0">
                <a:solidFill>
                  <a:srgbClr val="3333FF"/>
                </a:solidFill>
              </a:rPr>
              <a:t>                                  artması </a:t>
            </a:r>
          </a:p>
          <a:p>
            <a:r>
              <a:rPr lang="tr-TR" sz="2800" dirty="0" smtClean="0"/>
              <a:t>                   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>
                <a:solidFill>
                  <a:srgbClr val="FF0000"/>
                </a:solidFill>
              </a:rPr>
              <a:t>üretken-mesleki ve teknolojik eğitim)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026" name="Picture 2" descr="C:\Users\MacBook Pro\Desktop\yazi\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7" y="2426091"/>
            <a:ext cx="2413416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cBook Pro\Desktop\yazi\taram1111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9" y="4267200"/>
            <a:ext cx="2324101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MacBook Pro\Desktop\yazi\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26091"/>
            <a:ext cx="2438400" cy="1616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MacBook Pro\Desktop\yazi\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82" y="4343400"/>
            <a:ext cx="2365218" cy="17640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cBook Pro\Desktop\yazi\2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689" y="2426091"/>
            <a:ext cx="1652495" cy="1652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cBook Pro\Desktop\yazi\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63" y="4364383"/>
            <a:ext cx="2619375" cy="17430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80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2438400" y="2133600"/>
            <a:ext cx="518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hangingPunct="0">
              <a:buFont typeface="Wingdings" panose="05000000000000000000" pitchFamily="2" charset="2"/>
              <a:buChar char="Ø"/>
            </a:pPr>
            <a:r>
              <a:rPr lang="tr-TR" sz="3200" dirty="0" smtClean="0"/>
              <a:t>Mimari</a:t>
            </a:r>
          </a:p>
          <a:p>
            <a:pPr marL="914400" lvl="1" indent="-457200" eaLnBrk="0" hangingPunct="0">
              <a:buFont typeface="Wingdings" panose="05000000000000000000" pitchFamily="2" charset="2"/>
              <a:buChar char="Ø"/>
            </a:pPr>
            <a:r>
              <a:rPr lang="tr-TR" sz="3200" dirty="0" smtClean="0"/>
              <a:t>Maden işçiliği</a:t>
            </a:r>
          </a:p>
          <a:p>
            <a:pPr marL="1371600" lvl="2" indent="-457200" eaLnBrk="0" hangingPunct="0">
              <a:buFont typeface="Wingdings" panose="05000000000000000000" pitchFamily="2" charset="2"/>
              <a:buChar char="Ø"/>
            </a:pPr>
            <a:r>
              <a:rPr lang="tr-TR" sz="3200" dirty="0" smtClean="0"/>
              <a:t>Oymacılık </a:t>
            </a:r>
            <a:r>
              <a:rPr lang="tr-TR" sz="3200" dirty="0"/>
              <a:t>ve </a:t>
            </a:r>
            <a:endParaRPr lang="tr-TR" sz="3200" dirty="0" smtClean="0"/>
          </a:p>
          <a:p>
            <a:pPr marL="1828800" lvl="3" indent="-457200" eaLnBrk="0" hangingPunct="0">
              <a:buFont typeface="Wingdings" panose="05000000000000000000" pitchFamily="2" charset="2"/>
              <a:buChar char="Ø"/>
            </a:pPr>
            <a:r>
              <a:rPr lang="tr-TR" sz="3200" dirty="0" smtClean="0"/>
              <a:t>Resim sanatlarında</a:t>
            </a:r>
          </a:p>
          <a:p>
            <a:pPr eaLnBrk="0" hangingPunct="0"/>
            <a:r>
              <a:rPr lang="tr-TR" sz="3200" dirty="0" smtClean="0"/>
              <a:t> </a:t>
            </a:r>
          </a:p>
          <a:p>
            <a:pPr eaLnBrk="0" hangingPunct="0"/>
            <a:r>
              <a:rPr lang="tr-TR" sz="3200" dirty="0" smtClean="0"/>
              <a:t>ileri gitmişlerdir</a:t>
            </a:r>
            <a:r>
              <a:rPr lang="tr-TR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03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A7BD1E-CD8B-43C5-A183-5BE3482AFCAE}" type="slidenum">
              <a:rPr lang="tr-TR"/>
              <a:pPr>
                <a:defRPr/>
              </a:pPr>
              <a:t>81</a:t>
            </a:fld>
            <a:endParaRPr lang="tr-TR"/>
          </a:p>
        </p:txBody>
      </p:sp>
      <p:sp>
        <p:nvSpPr>
          <p:cNvPr id="67587" name="WordArt 4"/>
          <p:cNvSpPr>
            <a:spLocks noChangeArrowheads="1" noChangeShapeType="1" noTextEdit="1"/>
          </p:cNvSpPr>
          <p:nvPr/>
        </p:nvSpPr>
        <p:spPr bwMode="auto">
          <a:xfrm>
            <a:off x="2514600" y="2362200"/>
            <a:ext cx="3886200" cy="16002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tr-TR" sz="6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0"/>
                    </a:prstClr>
                  </a:outerShdw>
                </a:effectLst>
                <a:latin typeface="Times New Roman"/>
                <a:cs typeface="Times New Roman"/>
              </a:rPr>
              <a:t>İYON’LAR</a:t>
            </a:r>
            <a:endParaRPr lang="tr-TR" sz="6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acBook Pro\Desktop\İYON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339" y="1419076"/>
            <a:ext cx="7386637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82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 rot="20266131">
            <a:off x="5682417" y="2778370"/>
            <a:ext cx="1954959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URARTU’LAR</a:t>
            </a:r>
            <a:endParaRPr lang="tr-T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 rot="21051332">
            <a:off x="1466883" y="2477533"/>
            <a:ext cx="1230209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AİOL’LER</a:t>
            </a:r>
            <a:endParaRPr lang="tr-TR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8800" y="3810000"/>
            <a:ext cx="1184940" cy="33855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DOR’LAR</a:t>
            </a:r>
            <a:endParaRPr lang="tr-TR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Dikdörtgen 6"/>
          <p:cNvSpPr/>
          <p:nvPr/>
        </p:nvSpPr>
        <p:spPr>
          <a:xfrm rot="20641286">
            <a:off x="1778309" y="3113170"/>
            <a:ext cx="1519968" cy="40011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İYON’LAR</a:t>
            </a:r>
            <a:endParaRPr lang="tr-TR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83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79052-BFF4-4C50-8506-EA78B59930CB}" type="slidenum">
              <a:rPr lang="tr-TR"/>
              <a:pPr>
                <a:defRPr/>
              </a:pPr>
              <a:t>83</a:t>
            </a:fld>
            <a:endParaRPr lang="tr-TR"/>
          </a:p>
        </p:txBody>
      </p:sp>
      <p:sp>
        <p:nvSpPr>
          <p:cNvPr id="68611" name="Rectangle 1"/>
          <p:cNvSpPr>
            <a:spLocks noChangeArrowheads="1"/>
          </p:cNvSpPr>
          <p:nvPr/>
        </p:nvSpPr>
        <p:spPr bwMode="auto">
          <a:xfrm>
            <a:off x="914400" y="1905000"/>
            <a:ext cx="725371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dirty="0"/>
              <a:t>  M.Ö. 12.y.y.’da Yunanistan’da </a:t>
            </a:r>
            <a:r>
              <a:rPr lang="tr-TR" sz="3200" dirty="0" err="1"/>
              <a:t>Dor’ların</a:t>
            </a:r>
            <a:r>
              <a:rPr lang="tr-TR" sz="3200" dirty="0"/>
              <a:t> </a:t>
            </a:r>
          </a:p>
          <a:p>
            <a:pPr eaLnBrk="0" hangingPunct="0"/>
            <a:r>
              <a:rPr lang="tr-TR" sz="3200" dirty="0"/>
              <a:t>istilası ile Anadolu’ya göç eden </a:t>
            </a:r>
            <a:r>
              <a:rPr lang="tr-TR" sz="3200" b="1" dirty="0">
                <a:solidFill>
                  <a:srgbClr val="3333FF"/>
                </a:solidFill>
              </a:rPr>
              <a:t>Aka</a:t>
            </a:r>
            <a:r>
              <a:rPr lang="tr-TR" sz="3200" dirty="0"/>
              <a:t>’lar </a:t>
            </a:r>
          </a:p>
          <a:p>
            <a:pPr eaLnBrk="0" hangingPunct="0"/>
            <a:r>
              <a:rPr lang="tr-TR" sz="3200" dirty="0"/>
              <a:t>Batı Anadolu kıyılarına göç ederek burada </a:t>
            </a:r>
          </a:p>
          <a:p>
            <a:pPr eaLnBrk="0" hangingPunct="0"/>
            <a:r>
              <a:rPr lang="tr-TR" sz="3200" b="1" dirty="0">
                <a:solidFill>
                  <a:srgbClr val="3333FF"/>
                </a:solidFill>
              </a:rPr>
              <a:t>12 Şehir Devleti</a:t>
            </a:r>
            <a:r>
              <a:rPr lang="tr-TR" dirty="0">
                <a:solidFill>
                  <a:srgbClr val="3333FF"/>
                </a:solidFill>
              </a:rPr>
              <a:t>  </a:t>
            </a:r>
            <a:r>
              <a:rPr lang="tr-TR" sz="3200" dirty="0"/>
              <a:t>kurmuşlardır</a:t>
            </a:r>
            <a:r>
              <a:rPr lang="tr-TR" sz="3200" dirty="0" smtClean="0"/>
              <a:t>.</a:t>
            </a:r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8C8B6-F5BD-4B99-AC66-A3A5AE0523D6}" type="slidenum">
              <a:rPr lang="tr-TR"/>
              <a:pPr>
                <a:defRPr/>
              </a:pPr>
              <a:t>84</a:t>
            </a:fld>
            <a:endParaRPr lang="tr-TR"/>
          </a:p>
        </p:txBody>
      </p:sp>
      <p:sp>
        <p:nvSpPr>
          <p:cNvPr id="69635" name="Rectangle 1"/>
          <p:cNvSpPr>
            <a:spLocks noChangeArrowheads="1"/>
          </p:cNvSpPr>
          <p:nvPr/>
        </p:nvSpPr>
        <p:spPr bwMode="auto">
          <a:xfrm>
            <a:off x="1066800" y="1015396"/>
            <a:ext cx="7138493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dirty="0" err="1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İyon’ya</a:t>
            </a:r>
            <a:r>
              <a:rPr lang="tr-TR" sz="32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Bölgesinin önemli şehir devletleri</a:t>
            </a:r>
            <a:endParaRPr lang="tr-TR" sz="32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 err="1" smtClean="0">
                <a:ea typeface="Calibri" pitchFamily="34" charset="0"/>
                <a:cs typeface="Times New Roman" pitchFamily="18" charset="0"/>
              </a:rPr>
              <a:t>Miletos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:(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Milet)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               Ephesos:(</a:t>
            </a:r>
            <a:r>
              <a:rPr lang="tr-TR" sz="3200" dirty="0" err="1">
                <a:ea typeface="Calibri" pitchFamily="34" charset="0"/>
                <a:cs typeface="Times New Roman" pitchFamily="18" charset="0"/>
              </a:rPr>
              <a:t>Epos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)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tr-TR" sz="32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 err="1" smtClean="0">
                <a:ea typeface="Calibri" pitchFamily="34" charset="0"/>
                <a:cs typeface="Times New Roman" pitchFamily="18" charset="0"/>
              </a:rPr>
              <a:t>Simirna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:(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İzmir)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tr-TR" sz="3200" dirty="0" err="1" smtClean="0">
                <a:ea typeface="Calibri" pitchFamily="34" charset="0"/>
                <a:cs typeface="Times New Roman" pitchFamily="18" charset="0"/>
              </a:rPr>
              <a:t>Fokaia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:(Foça)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2" name="Picture 2" descr="C:\Users\MacBook Pro\Desktop\Mi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1752600" cy="1348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cBook Pro\Desktop\ef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2583873"/>
            <a:ext cx="1760537" cy="13187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acBook Pro\Desktop\Simirna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726" y="4572000"/>
            <a:ext cx="2001148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acBook Pro\Desktop\foka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658375"/>
            <a:ext cx="1815233" cy="13614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85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81000" y="457200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2400" dirty="0" err="1">
                <a:ea typeface="Calibri" pitchFamily="34" charset="0"/>
                <a:cs typeface="Times New Roman" pitchFamily="18" charset="0"/>
              </a:rPr>
              <a:t>Lebados</a:t>
            </a:r>
            <a:r>
              <a:rPr lang="tr-TR" sz="2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400" dirty="0" smtClean="0">
                <a:ea typeface="Calibri" pitchFamily="34" charset="0"/>
                <a:cs typeface="Times New Roman" pitchFamily="18" charset="0"/>
              </a:rPr>
              <a:t>:(Gümüldür) </a:t>
            </a:r>
            <a:r>
              <a:rPr lang="tr-TR" sz="2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400" dirty="0" smtClean="0">
                <a:ea typeface="Calibri" pitchFamily="34" charset="0"/>
                <a:cs typeface="Times New Roman" pitchFamily="18" charset="0"/>
              </a:rPr>
              <a:t>                  Kolophon:(</a:t>
            </a:r>
            <a:r>
              <a:rPr lang="tr-TR" sz="2400" dirty="0">
                <a:ea typeface="Calibri" pitchFamily="34" charset="0"/>
                <a:cs typeface="Times New Roman" pitchFamily="18" charset="0"/>
              </a:rPr>
              <a:t>Değirmendere)</a:t>
            </a:r>
          </a:p>
          <a:p>
            <a:pPr eaLnBrk="0" hangingPunct="0"/>
            <a:endParaRPr lang="tr-TR" sz="24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tr-TR" sz="2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tr-TR" sz="24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tr-TR" sz="2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tr-TR" sz="24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2400" dirty="0" err="1" smtClean="0">
                <a:ea typeface="Calibri" pitchFamily="34" charset="0"/>
                <a:cs typeface="Times New Roman" pitchFamily="18" charset="0"/>
              </a:rPr>
              <a:t>Kolozomensi</a:t>
            </a:r>
            <a:r>
              <a:rPr lang="tr-TR" sz="2400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tr-TR" sz="2400" dirty="0">
                <a:ea typeface="Calibri" pitchFamily="34" charset="0"/>
                <a:cs typeface="Times New Roman" pitchFamily="18" charset="0"/>
              </a:rPr>
              <a:t>(</a:t>
            </a:r>
            <a:r>
              <a:rPr lang="tr-TR" sz="2400" dirty="0" smtClean="0">
                <a:ea typeface="Calibri" pitchFamily="34" charset="0"/>
                <a:cs typeface="Times New Roman" pitchFamily="18" charset="0"/>
              </a:rPr>
              <a:t>Urla)</a:t>
            </a:r>
            <a:r>
              <a:rPr lang="tr-TR" sz="24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2400" dirty="0" smtClean="0">
                <a:ea typeface="Calibri" pitchFamily="34" charset="0"/>
                <a:cs typeface="Times New Roman" pitchFamily="18" charset="0"/>
              </a:rPr>
              <a:t>                             Myus:(</a:t>
            </a:r>
            <a:r>
              <a:rPr lang="tr-TR" sz="2400" dirty="0">
                <a:ea typeface="Calibri" pitchFamily="34" charset="0"/>
                <a:cs typeface="Times New Roman" pitchFamily="18" charset="0"/>
              </a:rPr>
              <a:t>Afşar)</a:t>
            </a:r>
          </a:p>
          <a:p>
            <a:pPr eaLnBrk="0" hangingPunct="0"/>
            <a:endParaRPr lang="tr-TR" sz="24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tr-TR" sz="2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tr-TR" sz="24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tr-TR" sz="24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2400" dirty="0" smtClean="0">
                <a:ea typeface="Calibri" pitchFamily="34" charset="0"/>
                <a:cs typeface="Times New Roman" pitchFamily="18" charset="0"/>
              </a:rPr>
              <a:t>                                    Didyma:(</a:t>
            </a:r>
            <a:r>
              <a:rPr lang="tr-TR" sz="2400" dirty="0">
                <a:ea typeface="Calibri" pitchFamily="34" charset="0"/>
                <a:cs typeface="Times New Roman" pitchFamily="18" charset="0"/>
              </a:rPr>
              <a:t>Didim)</a:t>
            </a:r>
          </a:p>
        </p:txBody>
      </p:sp>
      <p:pic>
        <p:nvPicPr>
          <p:cNvPr id="12" name="Picture 4" descr="C:\Users\MacBook Pro\Desktop\my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9" y="3420702"/>
            <a:ext cx="1489940" cy="1381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MacBook Pro\Desktop\didya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1747404" cy="1308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acBook Pro\Desktop\koloph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9" y="1209260"/>
            <a:ext cx="1733261" cy="1242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acBook Pro\Desktop\kolozomens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511" y="3420702"/>
            <a:ext cx="1721861" cy="1192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MacBook Pro\Desktop\Lebados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09260"/>
            <a:ext cx="1789112" cy="12014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93AB3-B300-4916-9C4E-CCB332A2279A}" type="slidenum">
              <a:rPr lang="tr-TR"/>
              <a:pPr>
                <a:defRPr/>
              </a:pPr>
              <a:t>86</a:t>
            </a:fld>
            <a:endParaRPr lang="tr-TR"/>
          </a:p>
        </p:txBody>
      </p:sp>
      <p:sp>
        <p:nvSpPr>
          <p:cNvPr id="70659" name="Rectangle 1"/>
          <p:cNvSpPr>
            <a:spLocks noChangeArrowheads="1"/>
          </p:cNvSpPr>
          <p:nvPr/>
        </p:nvSpPr>
        <p:spPr bwMode="auto">
          <a:xfrm>
            <a:off x="1371600" y="1752600"/>
            <a:ext cx="680987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*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Denizcilik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ve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deniz ticaretiyle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uğraşan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İyonlar çok başarılı olmuşlar ve </a:t>
            </a:r>
          </a:p>
          <a:p>
            <a:pPr eaLnBrk="0" hangingPunct="0"/>
            <a:r>
              <a:rPr lang="tr-TR" sz="3200" u="sng" dirty="0">
                <a:ea typeface="Calibri" pitchFamily="34" charset="0"/>
                <a:cs typeface="Times New Roman" pitchFamily="18" charset="0"/>
              </a:rPr>
              <a:t>Akdeniz Kıyılarında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bir çok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koloniler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kurmuşlardır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.</a:t>
            </a:r>
            <a:endParaRPr lang="tr-TR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0C716-9B2D-490B-8497-965E10DCD9BE}" type="slidenum">
              <a:rPr lang="tr-TR"/>
              <a:pPr>
                <a:defRPr/>
              </a:pPr>
              <a:t>87</a:t>
            </a:fld>
            <a:endParaRPr lang="tr-TR"/>
          </a:p>
        </p:txBody>
      </p:sp>
      <p:sp>
        <p:nvSpPr>
          <p:cNvPr id="71683" name="Rectangle 1"/>
          <p:cNvSpPr>
            <a:spLocks noChangeArrowheads="1"/>
          </p:cNvSpPr>
          <p:nvPr/>
        </p:nvSpPr>
        <p:spPr bwMode="auto">
          <a:xfrm>
            <a:off x="623740" y="1447800"/>
            <a:ext cx="8095486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Şehir Devletleri arasında siyasi birlik yoktur.</a:t>
            </a:r>
          </a:p>
          <a:p>
            <a:pPr eaLnBrk="0" hangingPunct="0"/>
            <a:endParaRPr lang="tr-TR" sz="20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Nedeni :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Özgürlüklerine düşkün olmaları ve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aralarındaki ticari rekabet olmasıdır.</a:t>
            </a:r>
          </a:p>
          <a:p>
            <a:pPr eaLnBrk="0" hangingPunct="0"/>
            <a:endParaRPr lang="tr-TR" sz="20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Çok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tanrılı dinlere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inanmışlardı . </a:t>
            </a:r>
            <a:r>
              <a:rPr lang="tr-TR" sz="3200" u="sng" dirty="0" smtClean="0">
                <a:ea typeface="Calibri" pitchFamily="34" charset="0"/>
                <a:cs typeface="Times New Roman" pitchFamily="18" charset="0"/>
              </a:rPr>
              <a:t>Öbür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dünyaya </a:t>
            </a:r>
          </a:p>
          <a:p>
            <a:pPr eaLnBrk="0" hangingPunct="0"/>
            <a:r>
              <a:rPr lang="tr-TR" sz="3200" u="sng" dirty="0">
                <a:ea typeface="Calibri" pitchFamily="34" charset="0"/>
                <a:cs typeface="Times New Roman" pitchFamily="18" charset="0"/>
              </a:rPr>
              <a:t>inanmamışlardır.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En önemli tanrıları </a:t>
            </a:r>
            <a:endParaRPr lang="tr-TR" sz="3200" dirty="0" smtClean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dirty="0">
                <a:solidFill>
                  <a:schemeClr val="folHlink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tr-TR" sz="3200" dirty="0" smtClean="0">
                <a:solidFill>
                  <a:schemeClr val="folHlink"/>
                </a:solidFill>
                <a:ea typeface="Calibri" pitchFamily="34" charset="0"/>
                <a:cs typeface="Times New Roman" pitchFamily="18" charset="0"/>
              </a:rPr>
              <a:t>                </a:t>
            </a:r>
            <a:r>
              <a:rPr lang="tr-TR" sz="3200" dirty="0" smtClean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Athena ve Artemis’tir</a:t>
            </a:r>
            <a:endParaRPr lang="tr-TR" sz="3200" dirty="0">
              <a:solidFill>
                <a:srgbClr val="3333FF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982DA-D7CA-4E5B-B923-63F4555CED1B}" type="slidenum">
              <a:rPr lang="tr-TR"/>
              <a:pPr>
                <a:defRPr/>
              </a:pPr>
              <a:t>88</a:t>
            </a:fld>
            <a:endParaRPr lang="tr-TR"/>
          </a:p>
        </p:txBody>
      </p:sp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533400" y="2399483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İyonlar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Fenike alfabesini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geliştirerek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İyon </a:t>
            </a:r>
          </a:p>
          <a:p>
            <a:pPr eaLnBrk="0" hangingPunct="0"/>
            <a:r>
              <a:rPr lang="tr-TR" sz="3200" u="sng" dirty="0">
                <a:ea typeface="Calibri" pitchFamily="34" charset="0"/>
                <a:cs typeface="Times New Roman" pitchFamily="18" charset="0"/>
              </a:rPr>
              <a:t>alfabesini oluşturmuşlardır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. Bu alfabe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Yunan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tr-TR" sz="3200" dirty="0">
                <a:ea typeface="Calibri" pitchFamily="34" charset="0"/>
                <a:cs typeface="Times New Roman" pitchFamily="18" charset="0"/>
              </a:rPr>
              <a:t>ve </a:t>
            </a:r>
            <a:r>
              <a:rPr lang="tr-TR" sz="3200" u="sng" dirty="0">
                <a:ea typeface="Calibri" pitchFamily="34" charset="0"/>
                <a:cs typeface="Times New Roman" pitchFamily="18" charset="0"/>
              </a:rPr>
              <a:t>Latin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alfabelerinin de temelini </a:t>
            </a: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oluşturmuştur.</a:t>
            </a:r>
            <a:endParaRPr lang="tr-TR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89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066800" y="1371600"/>
            <a:ext cx="6781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dirty="0"/>
              <a:t>İyon Şehir Devletlerinde </a:t>
            </a:r>
            <a:r>
              <a:rPr lang="tr-TR" sz="3200" u="sng" dirty="0"/>
              <a:t>üç tür yöntem </a:t>
            </a:r>
          </a:p>
          <a:p>
            <a:pPr eaLnBrk="0" hangingPunct="0"/>
            <a:r>
              <a:rPr lang="tr-TR" sz="3200" u="sng" dirty="0"/>
              <a:t>biçimi</a:t>
            </a:r>
            <a:r>
              <a:rPr lang="tr-TR" sz="3200" dirty="0"/>
              <a:t> görülmüştür:</a:t>
            </a:r>
          </a:p>
          <a:p>
            <a:pPr eaLnBrk="0" hangingPunct="0"/>
            <a:endParaRPr lang="tr-TR" sz="3200" dirty="0"/>
          </a:p>
          <a:p>
            <a:pPr eaLnBrk="0" hangingPunct="0"/>
            <a:r>
              <a:rPr lang="tr-TR" sz="3200" dirty="0"/>
              <a:t>1-Krallık</a:t>
            </a:r>
          </a:p>
          <a:p>
            <a:pPr eaLnBrk="0" hangingPunct="0"/>
            <a:r>
              <a:rPr lang="tr-TR" sz="3200" dirty="0"/>
              <a:t>2-Aristokrasi  (Oligarşi)</a:t>
            </a:r>
          </a:p>
          <a:p>
            <a:pPr eaLnBrk="0" hangingPunct="0"/>
            <a:r>
              <a:rPr lang="tr-TR" sz="3200" dirty="0"/>
              <a:t>3-Tiranlık  (Aristokrasi ile demokrasi </a:t>
            </a:r>
          </a:p>
          <a:p>
            <a:pPr eaLnBrk="0" hangingPunct="0"/>
            <a:r>
              <a:rPr lang="tr-TR" sz="3200" dirty="0"/>
              <a:t>arası yönetim biçimi)</a:t>
            </a:r>
          </a:p>
        </p:txBody>
      </p:sp>
    </p:spTree>
    <p:extLst>
      <p:ext uri="{BB962C8B-B14F-4D97-AF65-F5344CB8AC3E}">
        <p14:creationId xmlns:p14="http://schemas.microsoft.com/office/powerpoint/2010/main" val="391816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xfrm>
            <a:off x="6996301" y="6600031"/>
            <a:ext cx="1905000" cy="457200"/>
          </a:xfrm>
        </p:spPr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</a:t>
            </a:fld>
            <a:endParaRPr lang="tr-TR"/>
          </a:p>
        </p:txBody>
      </p:sp>
      <p:pic>
        <p:nvPicPr>
          <p:cNvPr id="2050" name="Picture 2" descr="C:\Users\MacBook Pro\Desktop\yazi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52252"/>
            <a:ext cx="2592796" cy="15272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cBook Pro\Desktop\yazi\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66" y="2632188"/>
            <a:ext cx="2382180" cy="1585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cBook Pro\Desktop\yazi\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00" y="2632188"/>
            <a:ext cx="2073979" cy="15534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MacBook Pro\Desktop\yazi\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100" y="4653756"/>
            <a:ext cx="2269332" cy="15128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91" y="778756"/>
            <a:ext cx="2559622" cy="15255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60" y="2611584"/>
            <a:ext cx="2505075" cy="16859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78" y="4621483"/>
            <a:ext cx="1911922" cy="15716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3" y="4648200"/>
            <a:ext cx="1686757" cy="1524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10" descr="C:\Users\MacBook Pro\Desktop\yazi\2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549" y="745902"/>
            <a:ext cx="2382180" cy="15509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7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D8ADD-E9C0-4797-AC75-AEAA0AA1628C}" type="slidenum">
              <a:rPr lang="tr-TR"/>
              <a:pPr>
                <a:defRPr/>
              </a:pPr>
              <a:t>90</a:t>
            </a:fld>
            <a:endParaRPr lang="tr-TR"/>
          </a:p>
        </p:txBody>
      </p:sp>
      <p:sp>
        <p:nvSpPr>
          <p:cNvPr id="73731" name="Rectangle 1"/>
          <p:cNvSpPr>
            <a:spLocks noChangeArrowheads="1"/>
          </p:cNvSpPr>
          <p:nvPr/>
        </p:nvSpPr>
        <p:spPr bwMode="auto">
          <a:xfrm>
            <a:off x="914400" y="1444869"/>
            <a:ext cx="7332457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tr-TR" sz="3200" dirty="0"/>
              <a:t>*</a:t>
            </a:r>
            <a:r>
              <a:rPr lang="tr-TR" sz="3200" dirty="0" err="1"/>
              <a:t>İyonya</a:t>
            </a:r>
            <a:r>
              <a:rPr lang="tr-TR" sz="3200" dirty="0"/>
              <a:t> </a:t>
            </a:r>
            <a:r>
              <a:rPr lang="tr-TR" sz="3200" dirty="0" smtClean="0"/>
              <a:t>zamanla </a:t>
            </a:r>
            <a:r>
              <a:rPr lang="tr-TR" sz="3200" u="sng" dirty="0" smtClean="0">
                <a:solidFill>
                  <a:srgbClr val="FF0000"/>
                </a:solidFill>
              </a:rPr>
              <a:t>ticaret</a:t>
            </a:r>
            <a:r>
              <a:rPr lang="tr-TR" sz="3200" dirty="0" smtClean="0"/>
              <a:t>  </a:t>
            </a:r>
            <a:r>
              <a:rPr lang="tr-TR" sz="3200" dirty="0"/>
              <a:t>ve </a:t>
            </a:r>
            <a:r>
              <a:rPr lang="tr-TR" sz="3200" u="sng" dirty="0" smtClean="0">
                <a:solidFill>
                  <a:srgbClr val="FF0000"/>
                </a:solidFill>
              </a:rPr>
              <a:t>kültür</a:t>
            </a:r>
            <a:r>
              <a:rPr lang="tr-TR" sz="3200" dirty="0" smtClean="0"/>
              <a:t> </a:t>
            </a:r>
            <a:r>
              <a:rPr lang="tr-TR" sz="3200" dirty="0"/>
              <a:t>merkezi </a:t>
            </a:r>
          </a:p>
          <a:p>
            <a:r>
              <a:rPr lang="tr-TR" sz="3200" dirty="0"/>
              <a:t>haline gelmiştir.</a:t>
            </a:r>
            <a:endParaRPr lang="tr-TR" sz="3200" b="1" dirty="0">
              <a:cs typeface="Times New Roman" pitchFamily="18" charset="0"/>
            </a:endParaRPr>
          </a:p>
          <a:p>
            <a:pPr eaLnBrk="0" hangingPunct="0"/>
            <a:endParaRPr lang="tr-TR" sz="1200" b="1" dirty="0">
              <a:cs typeface="Times New Roman" pitchFamily="18" charset="0"/>
            </a:endParaRPr>
          </a:p>
          <a:p>
            <a:pPr eaLnBrk="0" hangingPunct="0"/>
            <a:r>
              <a:rPr lang="tr-TR" sz="3200" b="1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Nedenleri:</a:t>
            </a:r>
            <a:r>
              <a:rPr lang="tr-TR" sz="3200" dirty="0">
                <a:solidFill>
                  <a:srgbClr val="3333FF"/>
                </a:solidFill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tr-TR" sz="1200" dirty="0">
              <a:solidFill>
                <a:schemeClr val="folHlink"/>
              </a:solidFill>
              <a:ea typeface="Calibri" pitchFamily="34" charset="0"/>
              <a:cs typeface="Times New Roman" pitchFamily="18" charset="0"/>
            </a:endParaRPr>
          </a:p>
          <a:p>
            <a:pPr marL="457200" indent="-457200" eaLnBrk="0" hangingPunct="0">
              <a:buFont typeface="Wingdings" pitchFamily="2" charset="2"/>
              <a:buChar char="ü"/>
            </a:pP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Diğer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uygarlıklardan yararlanmaları.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marL="914400" lvl="1" indent="-457200" eaLnBrk="0" hangingPunct="0">
              <a:buFont typeface="Wingdings" pitchFamily="2" charset="2"/>
              <a:buChar char="ü"/>
            </a:pP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Zengin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kaynaklara sahip olmaları.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marL="1371600" lvl="2" indent="-457200" eaLnBrk="0" hangingPunct="0">
              <a:buFont typeface="Wingdings" pitchFamily="2" charset="2"/>
              <a:buChar char="ü"/>
            </a:pPr>
            <a:r>
              <a:rPr lang="tr-TR" sz="3200" dirty="0" smtClean="0">
                <a:ea typeface="Calibri" pitchFamily="34" charset="0"/>
                <a:cs typeface="Times New Roman" pitchFamily="18" charset="0"/>
              </a:rPr>
              <a:t>Dini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baskının olmaması.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FB81C-6279-4DE4-81F7-72BB0642A3F5}" type="slidenum">
              <a:rPr lang="tr-TR"/>
              <a:pPr>
                <a:defRPr/>
              </a:pPr>
              <a:t>91</a:t>
            </a:fld>
            <a:endParaRPr lang="tr-TR"/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376136" y="1447800"/>
            <a:ext cx="8767864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tr-TR" sz="3200" dirty="0" smtClean="0"/>
              <a:t>Özgür </a:t>
            </a:r>
            <a:r>
              <a:rPr lang="tr-TR" sz="3200" dirty="0"/>
              <a:t>düşünceye sahip olmaları</a:t>
            </a:r>
            <a:r>
              <a:rPr lang="tr-TR" sz="3200" dirty="0" smtClean="0"/>
              <a:t>.</a:t>
            </a:r>
          </a:p>
          <a:p>
            <a:endParaRPr lang="tr-TR" sz="2000" dirty="0"/>
          </a:p>
          <a:p>
            <a:pPr marL="914400" lvl="1" indent="-457200">
              <a:buFont typeface="Wingdings" pitchFamily="2" charset="2"/>
              <a:buChar char="ü"/>
            </a:pPr>
            <a:r>
              <a:rPr lang="tr-TR" sz="3200" dirty="0" smtClean="0"/>
              <a:t>Ön </a:t>
            </a:r>
            <a:r>
              <a:rPr lang="tr-TR" sz="3200" dirty="0"/>
              <a:t>Asya’dan geçen ticaret yollarının </a:t>
            </a:r>
          </a:p>
          <a:p>
            <a:r>
              <a:rPr lang="tr-TR" sz="3200" dirty="0" smtClean="0"/>
              <a:t>         bitim </a:t>
            </a:r>
            <a:r>
              <a:rPr lang="tr-TR" sz="3200" dirty="0"/>
              <a:t>noktasında olması</a:t>
            </a:r>
            <a:r>
              <a:rPr lang="tr-TR" sz="3200" dirty="0" smtClean="0"/>
              <a:t>.</a:t>
            </a:r>
          </a:p>
          <a:p>
            <a:endParaRPr lang="tr-TR" sz="2000" dirty="0"/>
          </a:p>
          <a:p>
            <a:pPr marL="1371600" lvl="2" indent="-457200">
              <a:buFont typeface="Wingdings" pitchFamily="2" charset="2"/>
              <a:buChar char="ü"/>
            </a:pPr>
            <a:r>
              <a:rPr lang="tr-TR" sz="3200" b="1" dirty="0" smtClean="0">
                <a:solidFill>
                  <a:srgbClr val="3333FF"/>
                </a:solidFill>
              </a:rPr>
              <a:t>Polis</a:t>
            </a:r>
            <a:r>
              <a:rPr lang="tr-TR" sz="3200" b="1" dirty="0" smtClean="0"/>
              <a:t> </a:t>
            </a:r>
            <a:r>
              <a:rPr lang="tr-TR" sz="3200" dirty="0" smtClean="0"/>
              <a:t>adı </a:t>
            </a:r>
            <a:r>
              <a:rPr lang="tr-TR" sz="3200" dirty="0"/>
              <a:t>verilen iyon şehirleri </a:t>
            </a:r>
            <a:r>
              <a:rPr lang="tr-TR" sz="3200" dirty="0" smtClean="0"/>
              <a:t>giderek </a:t>
            </a:r>
            <a:endParaRPr lang="tr-TR" sz="3200" dirty="0"/>
          </a:p>
          <a:p>
            <a:r>
              <a:rPr lang="tr-TR" sz="3200" b="1" dirty="0" smtClean="0">
                <a:solidFill>
                  <a:srgbClr val="FF0000"/>
                </a:solidFill>
              </a:rPr>
              <a:t>            ‘Demokrasinin </a:t>
            </a:r>
            <a:r>
              <a:rPr lang="tr-TR" sz="3200" b="1" dirty="0">
                <a:solidFill>
                  <a:srgbClr val="FF0000"/>
                </a:solidFill>
              </a:rPr>
              <a:t>öncüsü’</a:t>
            </a:r>
            <a:r>
              <a:rPr lang="tr-TR" sz="3200" dirty="0">
                <a:solidFill>
                  <a:srgbClr val="FF0000"/>
                </a:solidFill>
              </a:rPr>
              <a:t> </a:t>
            </a:r>
            <a:r>
              <a:rPr lang="tr-TR" sz="3200" dirty="0"/>
              <a:t>olacak bir yönetim </a:t>
            </a:r>
          </a:p>
          <a:p>
            <a:r>
              <a:rPr lang="tr-TR" sz="3200" dirty="0" smtClean="0"/>
              <a:t>            biçimine </a:t>
            </a:r>
            <a:r>
              <a:rPr lang="tr-TR" sz="3200" dirty="0"/>
              <a:t>ulaşmışlardır</a:t>
            </a:r>
            <a:r>
              <a:rPr lang="tr-TR" sz="3200" dirty="0" smtClean="0"/>
              <a:t>.</a:t>
            </a:r>
            <a:endParaRPr lang="tr-TR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9F093-8A33-4240-95F7-DF2E462B6865}" type="slidenum">
              <a:rPr lang="tr-TR"/>
              <a:pPr>
                <a:defRPr/>
              </a:pPr>
              <a:t>92</a:t>
            </a:fld>
            <a:endParaRPr lang="tr-TR"/>
          </a:p>
        </p:txBody>
      </p:sp>
      <p:sp>
        <p:nvSpPr>
          <p:cNvPr id="75779" name="Rectangle 1"/>
          <p:cNvSpPr>
            <a:spLocks noChangeArrowheads="1"/>
          </p:cNvSpPr>
          <p:nvPr/>
        </p:nvSpPr>
        <p:spPr bwMode="auto">
          <a:xfrm>
            <a:off x="494265" y="990600"/>
            <a:ext cx="80032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457200" indent="-457200" eaLnBrk="0" hangingPunct="0">
              <a:buFont typeface="Wingdings" pitchFamily="2" charset="2"/>
              <a:buChar char="ü"/>
            </a:pPr>
            <a:r>
              <a:rPr lang="tr-TR" sz="3200" u="sng" dirty="0" smtClean="0"/>
              <a:t>Mimari</a:t>
            </a:r>
            <a:r>
              <a:rPr lang="tr-TR" sz="3200" dirty="0" smtClean="0"/>
              <a:t> </a:t>
            </a:r>
            <a:r>
              <a:rPr lang="tr-TR" sz="3200" dirty="0"/>
              <a:t>ve </a:t>
            </a:r>
            <a:r>
              <a:rPr lang="tr-TR" sz="3200" u="sng" dirty="0"/>
              <a:t>heykel</a:t>
            </a:r>
            <a:r>
              <a:rPr lang="tr-TR" sz="3200" dirty="0"/>
              <a:t> yapımında gelişmişlerdir.</a:t>
            </a:r>
          </a:p>
          <a:p>
            <a:pPr eaLnBrk="0" hangingPunct="0"/>
            <a:r>
              <a:rPr lang="tr-TR" sz="3200" u="sng" dirty="0"/>
              <a:t>Artemis Tapınağı</a:t>
            </a:r>
            <a:r>
              <a:rPr lang="tr-TR" sz="3200" dirty="0"/>
              <a:t> (Dünyanın yedi harikasından </a:t>
            </a:r>
          </a:p>
          <a:p>
            <a:pPr eaLnBrk="0" hangingPunct="0"/>
            <a:r>
              <a:rPr lang="tr-TR" sz="3200" dirty="0"/>
              <a:t>biri</a:t>
            </a:r>
            <a:r>
              <a:rPr lang="tr-TR" sz="3200" dirty="0" smtClean="0"/>
              <a:t>)</a:t>
            </a:r>
            <a:endParaRPr lang="tr-TR" sz="3200" dirty="0"/>
          </a:p>
        </p:txBody>
      </p:sp>
      <p:pic>
        <p:nvPicPr>
          <p:cNvPr id="7171" name="Picture 3" descr="C:\Users\MacBook Pro\Desktop\artemi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679" y="3810000"/>
            <a:ext cx="2996925" cy="2038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MacBook Pro\Desktop\artemis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76600"/>
            <a:ext cx="2247900" cy="20383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DD3884-DBD7-4FE3-9D7C-FC09ED197688}" type="slidenum">
              <a:rPr lang="tr-TR" smtClean="0"/>
              <a:pPr>
                <a:defRPr/>
              </a:pPr>
              <a:t>93</a:t>
            </a:fld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1219200" y="2133600"/>
            <a:ext cx="693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tr-TR" sz="3200" b="1" dirty="0">
                <a:solidFill>
                  <a:schemeClr val="tx2"/>
                </a:solidFill>
              </a:rPr>
              <a:t>Dikkat!</a:t>
            </a:r>
            <a:r>
              <a:rPr lang="tr-TR" sz="3200" b="1" dirty="0"/>
              <a:t> </a:t>
            </a:r>
            <a:r>
              <a:rPr lang="tr-TR" sz="3200" dirty="0"/>
              <a:t>İyon sitelerindeki </a:t>
            </a:r>
            <a:r>
              <a:rPr lang="tr-TR" sz="3200" u="sng" dirty="0">
                <a:solidFill>
                  <a:srgbClr val="3333FF"/>
                </a:solidFill>
              </a:rPr>
              <a:t>özgür </a:t>
            </a:r>
            <a:r>
              <a:rPr lang="tr-TR" sz="3200" u="sng" dirty="0" smtClean="0">
                <a:solidFill>
                  <a:srgbClr val="3333FF"/>
                </a:solidFill>
              </a:rPr>
              <a:t>ortam</a:t>
            </a:r>
            <a:r>
              <a:rPr lang="tr-TR" sz="3200" dirty="0" smtClean="0">
                <a:solidFill>
                  <a:srgbClr val="3333FF"/>
                </a:solidFill>
              </a:rPr>
              <a:t> </a:t>
            </a:r>
            <a:r>
              <a:rPr lang="tr-TR" sz="3200" dirty="0" smtClean="0"/>
              <a:t>; </a:t>
            </a:r>
            <a:endParaRPr lang="tr-TR" sz="3200" dirty="0"/>
          </a:p>
          <a:p>
            <a:pPr eaLnBrk="0" hangingPunct="0"/>
            <a:r>
              <a:rPr lang="tr-TR" sz="3200" dirty="0"/>
              <a:t>bireysel düşünce ve pozitif bilimlerde ilk </a:t>
            </a:r>
          </a:p>
          <a:p>
            <a:pPr eaLnBrk="0" hangingPunct="0"/>
            <a:r>
              <a:rPr lang="tr-TR" sz="3200" dirty="0"/>
              <a:t>çağın birçok düşünür ve bilim adamının </a:t>
            </a:r>
          </a:p>
          <a:p>
            <a:pPr eaLnBrk="0" hangingPunct="0"/>
            <a:r>
              <a:rPr lang="tr-TR" sz="3200" dirty="0"/>
              <a:t>burada yetişmesine neden olmuştur.</a:t>
            </a:r>
          </a:p>
        </p:txBody>
      </p:sp>
    </p:spTree>
    <p:extLst>
      <p:ext uri="{BB962C8B-B14F-4D97-AF65-F5344CB8AC3E}">
        <p14:creationId xmlns:p14="http://schemas.microsoft.com/office/powerpoint/2010/main" val="14515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64B4A-09C2-405D-882D-A796A61CAED3}" type="slidenum">
              <a:rPr lang="tr-TR"/>
              <a:pPr>
                <a:defRPr/>
              </a:pPr>
              <a:t>94</a:t>
            </a:fld>
            <a:endParaRPr lang="tr-TR"/>
          </a:p>
        </p:txBody>
      </p:sp>
      <p:sp>
        <p:nvSpPr>
          <p:cNvPr id="76803" name="Rectangle 1"/>
          <p:cNvSpPr>
            <a:spLocks noChangeArrowheads="1"/>
          </p:cNvSpPr>
          <p:nvPr/>
        </p:nvSpPr>
        <p:spPr bwMode="auto">
          <a:xfrm>
            <a:off x="457200" y="1066989"/>
            <a:ext cx="827399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dirty="0"/>
              <a:t>                </a:t>
            </a:r>
            <a:r>
              <a:rPr lang="tr-TR" sz="3200" b="1" dirty="0"/>
              <a:t>        </a:t>
            </a:r>
            <a:r>
              <a:rPr lang="tr-TR" sz="3200" b="1" dirty="0">
                <a:solidFill>
                  <a:srgbClr val="3333FF"/>
                </a:solidFill>
              </a:rPr>
              <a:t>Bunların </a:t>
            </a:r>
            <a:r>
              <a:rPr lang="tr-TR" sz="3200" b="1" dirty="0" err="1">
                <a:solidFill>
                  <a:srgbClr val="3333FF"/>
                </a:solidFill>
              </a:rPr>
              <a:t>başlıcaları</a:t>
            </a:r>
            <a:r>
              <a:rPr lang="tr-TR" sz="3200" b="1" dirty="0">
                <a:solidFill>
                  <a:srgbClr val="3333FF"/>
                </a:solidFill>
              </a:rPr>
              <a:t>:</a:t>
            </a:r>
          </a:p>
          <a:p>
            <a:pPr eaLnBrk="0" hangingPunct="0"/>
            <a:endParaRPr lang="tr-TR" sz="3200" dirty="0">
              <a:solidFill>
                <a:schemeClr val="folHlink"/>
              </a:solidFill>
            </a:endParaRPr>
          </a:p>
          <a:p>
            <a:pPr eaLnBrk="0" hangingPunct="0"/>
            <a:r>
              <a:rPr lang="tr-TR" sz="3200" b="1" dirty="0" err="1">
                <a:solidFill>
                  <a:schemeClr val="tx2"/>
                </a:solidFill>
              </a:rPr>
              <a:t>Thales</a:t>
            </a:r>
            <a:r>
              <a:rPr lang="tr-TR" sz="3200" b="1" dirty="0">
                <a:solidFill>
                  <a:schemeClr val="tx2"/>
                </a:solidFill>
              </a:rPr>
              <a:t> </a:t>
            </a:r>
            <a:r>
              <a:rPr lang="tr-TR" sz="3200" b="1" dirty="0"/>
              <a:t>          :</a:t>
            </a:r>
            <a:r>
              <a:rPr lang="tr-TR" sz="3200" dirty="0"/>
              <a:t> Çağın en önemli matematik </a:t>
            </a:r>
          </a:p>
          <a:p>
            <a:pPr eaLnBrk="0" hangingPunct="0"/>
            <a:r>
              <a:rPr lang="tr-TR" sz="3200" dirty="0"/>
              <a:t>ve Astronomi bilginidir. Güneş Tutulmasını </a:t>
            </a:r>
          </a:p>
          <a:p>
            <a:pPr eaLnBrk="0" hangingPunct="0"/>
            <a:r>
              <a:rPr lang="tr-TR" sz="3200" dirty="0"/>
              <a:t>önceden hesaplamıştır. M.Ö.585</a:t>
            </a:r>
          </a:p>
          <a:p>
            <a:pPr eaLnBrk="0" hangingPunct="0"/>
            <a:endParaRPr lang="tr-TR" sz="3200" dirty="0"/>
          </a:p>
          <a:p>
            <a:pPr eaLnBrk="0" hangingPunct="0"/>
            <a:r>
              <a:rPr lang="tr-TR" sz="3200" b="1" dirty="0" err="1">
                <a:solidFill>
                  <a:schemeClr val="tx2"/>
                </a:solidFill>
              </a:rPr>
              <a:t>Hemeros</a:t>
            </a:r>
            <a:r>
              <a:rPr lang="tr-TR" sz="3200" b="1" dirty="0"/>
              <a:t>         : </a:t>
            </a:r>
            <a:r>
              <a:rPr lang="tr-TR" sz="3200" dirty="0" err="1"/>
              <a:t>İliada</a:t>
            </a:r>
            <a:r>
              <a:rPr lang="tr-TR" sz="3200" dirty="0"/>
              <a:t> ve </a:t>
            </a:r>
            <a:r>
              <a:rPr lang="tr-TR" sz="3200" dirty="0" err="1"/>
              <a:t>Odysseia</a:t>
            </a:r>
            <a:r>
              <a:rPr lang="tr-TR" sz="3200" dirty="0"/>
              <a:t> </a:t>
            </a:r>
            <a:r>
              <a:rPr lang="tr-TR" sz="3200" dirty="0" smtClean="0"/>
              <a:t>destanlarının </a:t>
            </a:r>
          </a:p>
          <a:p>
            <a:pPr eaLnBrk="0" hangingPunct="0"/>
            <a:r>
              <a:rPr lang="tr-TR" sz="3200" dirty="0" smtClean="0"/>
              <a:t>yazarı  </a:t>
            </a:r>
            <a:r>
              <a:rPr lang="tr-TR" sz="3200" dirty="0"/>
              <a:t>(İzmir)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04F68-8CB1-4CC4-A5A8-52D1A29DAF91}" type="slidenum">
              <a:rPr lang="tr-TR"/>
              <a:pPr>
                <a:defRPr/>
              </a:pPr>
              <a:t>95</a:t>
            </a:fld>
            <a:endParaRPr lang="tr-TR"/>
          </a:p>
        </p:txBody>
      </p:sp>
      <p:sp>
        <p:nvSpPr>
          <p:cNvPr id="77827" name="Rectangle 1"/>
          <p:cNvSpPr>
            <a:spLocks noChangeArrowheads="1"/>
          </p:cNvSpPr>
          <p:nvPr/>
        </p:nvSpPr>
        <p:spPr bwMode="auto">
          <a:xfrm>
            <a:off x="1143000" y="1676400"/>
            <a:ext cx="71405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tr-TR" sz="3200" b="1" dirty="0" err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Diogenes</a:t>
            </a:r>
            <a:r>
              <a:rPr lang="tr-TR" sz="3200" b="1" dirty="0">
                <a:ea typeface="Calibri" pitchFamily="34" charset="0"/>
                <a:cs typeface="Times New Roman" pitchFamily="18" charset="0"/>
              </a:rPr>
              <a:t>         :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Filozof  (Sinop)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 err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Heredotas</a:t>
            </a:r>
            <a:r>
              <a:rPr lang="tr-TR" sz="3200" b="1" dirty="0">
                <a:ea typeface="Calibri" pitchFamily="34" charset="0"/>
                <a:cs typeface="Times New Roman" pitchFamily="18" charset="0"/>
              </a:rPr>
              <a:t>       : 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Tarihin babası   (Bodrum)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tr-TR" sz="3200" b="1" dirty="0" err="1">
                <a:solidFill>
                  <a:schemeClr val="tx2"/>
                </a:solidFill>
                <a:ea typeface="Calibri" pitchFamily="34" charset="0"/>
                <a:cs typeface="Times New Roman" pitchFamily="18" charset="0"/>
              </a:rPr>
              <a:t>Anaksimenes</a:t>
            </a:r>
            <a:r>
              <a:rPr lang="tr-TR" sz="3200" b="1" dirty="0">
                <a:ea typeface="Calibri" pitchFamily="34" charset="0"/>
                <a:cs typeface="Times New Roman" pitchFamily="18" charset="0"/>
              </a:rPr>
              <a:t>  :</a:t>
            </a:r>
            <a:r>
              <a:rPr lang="tr-TR" sz="3200" dirty="0">
                <a:ea typeface="Calibri" pitchFamily="34" charset="0"/>
                <a:cs typeface="Times New Roman" pitchFamily="18" charset="0"/>
              </a:rPr>
              <a:t> Filozof ve fizikçi  (Milet)</a:t>
            </a:r>
          </a:p>
          <a:p>
            <a:pPr eaLnBrk="0" hangingPunct="0"/>
            <a:endParaRPr lang="tr-TR" sz="32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ADB87-3E4A-4A46-9101-452E309C6C40}" type="slidenum">
              <a:rPr lang="tr-TR"/>
              <a:pPr>
                <a:defRPr/>
              </a:pPr>
              <a:t>96</a:t>
            </a:fld>
            <a:endParaRPr lang="tr-TR"/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457200" y="1676400"/>
            <a:ext cx="7467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sz="3200" b="1" dirty="0" err="1">
                <a:solidFill>
                  <a:schemeClr val="tx2"/>
                </a:solidFill>
              </a:rPr>
              <a:t>Galenes</a:t>
            </a:r>
            <a:r>
              <a:rPr lang="tr-TR" sz="3200" b="1" dirty="0"/>
              <a:t>           : </a:t>
            </a:r>
            <a:r>
              <a:rPr lang="tr-TR" sz="3200" dirty="0"/>
              <a:t>Tıp Bilimcisi </a:t>
            </a:r>
            <a:r>
              <a:rPr lang="tr-TR" sz="3200" dirty="0" smtClean="0"/>
              <a:t>(</a:t>
            </a:r>
            <a:r>
              <a:rPr lang="tr-TR" sz="3200" dirty="0"/>
              <a:t>Bergama)</a:t>
            </a:r>
          </a:p>
          <a:p>
            <a:endParaRPr lang="tr-TR" sz="3200" dirty="0"/>
          </a:p>
          <a:p>
            <a:r>
              <a:rPr lang="tr-TR" sz="3200" b="1" dirty="0" err="1">
                <a:solidFill>
                  <a:schemeClr val="tx2"/>
                </a:solidFill>
              </a:rPr>
              <a:t>Heraclitos</a:t>
            </a:r>
            <a:r>
              <a:rPr lang="tr-TR" sz="3200" b="1" dirty="0"/>
              <a:t>       :</a:t>
            </a:r>
            <a:r>
              <a:rPr lang="tr-TR" sz="3200" dirty="0"/>
              <a:t> Ünlü doğa düşünürü </a:t>
            </a:r>
            <a:r>
              <a:rPr lang="tr-TR" sz="3200" dirty="0" smtClean="0"/>
              <a:t>(</a:t>
            </a:r>
            <a:r>
              <a:rPr lang="tr-TR" sz="3200" dirty="0"/>
              <a:t>Efes)</a:t>
            </a:r>
          </a:p>
          <a:p>
            <a:endParaRPr lang="tr-TR" sz="3200" dirty="0"/>
          </a:p>
          <a:p>
            <a:r>
              <a:rPr lang="tr-TR" sz="3200" b="1" dirty="0" err="1">
                <a:solidFill>
                  <a:schemeClr val="tx2"/>
                </a:solidFill>
              </a:rPr>
              <a:t>Arianus</a:t>
            </a:r>
            <a:r>
              <a:rPr lang="tr-TR" sz="3200" b="1" dirty="0"/>
              <a:t>           : </a:t>
            </a:r>
            <a:r>
              <a:rPr lang="tr-TR" sz="3200" dirty="0"/>
              <a:t>Büyük İskender’in ünlü    </a:t>
            </a:r>
          </a:p>
          <a:p>
            <a:r>
              <a:rPr lang="tr-TR" sz="3200" dirty="0"/>
              <a:t>                           </a:t>
            </a:r>
            <a:r>
              <a:rPr lang="tr-TR" sz="3200" dirty="0" smtClean="0"/>
              <a:t>tarihçisi (İzmit</a:t>
            </a:r>
            <a:r>
              <a:rPr lang="tr-TR" sz="32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4B597-FE72-4D32-AAB5-1F7852B1F342}" type="slidenum">
              <a:rPr lang="tr-TR"/>
              <a:pPr>
                <a:defRPr/>
              </a:pPr>
              <a:t>97</a:t>
            </a:fld>
            <a:endParaRPr lang="tr-TR"/>
          </a:p>
        </p:txBody>
      </p:sp>
      <p:sp>
        <p:nvSpPr>
          <p:cNvPr id="79875" name="Rectangle 1"/>
          <p:cNvSpPr>
            <a:spLocks noChangeArrowheads="1"/>
          </p:cNvSpPr>
          <p:nvPr/>
        </p:nvSpPr>
        <p:spPr bwMode="auto">
          <a:xfrm>
            <a:off x="1295400" y="2057400"/>
            <a:ext cx="76777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 eaLnBrk="0" hangingPunct="0">
              <a:buFont typeface="Wingdings" pitchFamily="2" charset="2"/>
              <a:buChar char="Ø"/>
            </a:pPr>
            <a:r>
              <a:rPr lang="tr-TR" sz="3200" dirty="0" smtClean="0">
                <a:solidFill>
                  <a:schemeClr val="tx2"/>
                </a:solidFill>
              </a:rPr>
              <a:t>Sırayla </a:t>
            </a:r>
            <a:r>
              <a:rPr lang="tr-TR" sz="3200" u="sng" dirty="0" smtClean="0">
                <a:solidFill>
                  <a:schemeClr val="tx2"/>
                </a:solidFill>
              </a:rPr>
              <a:t>Lidya </a:t>
            </a:r>
            <a:r>
              <a:rPr lang="tr-TR" sz="3200" dirty="0" smtClean="0">
                <a:solidFill>
                  <a:schemeClr val="tx2"/>
                </a:solidFill>
              </a:rPr>
              <a:t>– </a:t>
            </a:r>
            <a:r>
              <a:rPr lang="tr-TR" sz="3200" u="sng" dirty="0" smtClean="0">
                <a:solidFill>
                  <a:schemeClr val="tx2"/>
                </a:solidFill>
              </a:rPr>
              <a:t>Pers </a:t>
            </a:r>
            <a:r>
              <a:rPr lang="tr-TR" sz="3200" dirty="0" smtClean="0">
                <a:solidFill>
                  <a:schemeClr val="tx2"/>
                </a:solidFill>
              </a:rPr>
              <a:t>– </a:t>
            </a:r>
            <a:r>
              <a:rPr lang="tr-TR" sz="3200" u="sng" dirty="0" err="1" smtClean="0">
                <a:solidFill>
                  <a:schemeClr val="tx2"/>
                </a:solidFill>
              </a:rPr>
              <a:t>Hellen</a:t>
            </a:r>
            <a:r>
              <a:rPr lang="tr-TR" sz="3200" dirty="0" smtClean="0">
                <a:solidFill>
                  <a:schemeClr val="tx2"/>
                </a:solidFill>
              </a:rPr>
              <a:t> </a:t>
            </a:r>
            <a:r>
              <a:rPr lang="tr-TR" sz="3200" dirty="0">
                <a:solidFill>
                  <a:schemeClr val="tx2"/>
                </a:solidFill>
              </a:rPr>
              <a:t>ve </a:t>
            </a:r>
            <a:r>
              <a:rPr lang="tr-TR" sz="3200" u="sng" dirty="0">
                <a:solidFill>
                  <a:schemeClr val="tx2"/>
                </a:solidFill>
              </a:rPr>
              <a:t>Roma</a:t>
            </a:r>
            <a:r>
              <a:rPr lang="tr-TR" sz="3200" dirty="0">
                <a:solidFill>
                  <a:schemeClr val="tx2"/>
                </a:solidFill>
              </a:rPr>
              <a:t> </a:t>
            </a:r>
          </a:p>
          <a:p>
            <a:pPr eaLnBrk="0" hangingPunct="0"/>
            <a:r>
              <a:rPr lang="tr-TR" sz="3200" dirty="0">
                <a:solidFill>
                  <a:schemeClr val="tx2"/>
                </a:solidFill>
              </a:rPr>
              <a:t>   egemenliğine girmiştir</a:t>
            </a:r>
            <a:r>
              <a:rPr lang="tr-TR" sz="3200" dirty="0" smtClean="0">
                <a:solidFill>
                  <a:schemeClr val="tx2"/>
                </a:solidFill>
              </a:rPr>
              <a:t>.</a:t>
            </a:r>
            <a:endParaRPr lang="tr-TR" sz="3200" dirty="0">
              <a:solidFill>
                <a:schemeClr val="tx2"/>
              </a:solidFill>
            </a:endParaRP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609600" y="3276600"/>
            <a:ext cx="836350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tr-TR" sz="4000" b="1" dirty="0" smtClean="0">
                <a:solidFill>
                  <a:srgbClr val="3333FF"/>
                </a:solidFill>
              </a:rPr>
              <a:t>İyon + yunan + roma = </a:t>
            </a:r>
            <a:r>
              <a:rPr lang="tr-TR" sz="4000" b="1" dirty="0">
                <a:solidFill>
                  <a:srgbClr val="3333FF"/>
                </a:solidFill>
              </a:rPr>
              <a:t>Batı uygarlığı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6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26009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ezinti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2307</TotalTime>
  <Words>1687</Words>
  <Application>Microsoft Office PowerPoint</Application>
  <PresentationFormat>Ekran Gösterisi (4:3)</PresentationFormat>
  <Paragraphs>496</Paragraphs>
  <Slides>97</Slides>
  <Notes>64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97</vt:i4>
      </vt:variant>
    </vt:vector>
  </HeadingPairs>
  <TitlesOfParts>
    <vt:vector size="99" baseType="lpstr">
      <vt:lpstr>Gezinti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ezgi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ezgi</dc:creator>
  <cp:lastModifiedBy>DREAM</cp:lastModifiedBy>
  <cp:revision>303</cp:revision>
  <cp:lastPrinted>2012-10-18T13:33:50Z</cp:lastPrinted>
  <dcterms:created xsi:type="dcterms:W3CDTF">2008-09-18T16:58:56Z</dcterms:created>
  <dcterms:modified xsi:type="dcterms:W3CDTF">2020-10-03T20:51:27Z</dcterms:modified>
</cp:coreProperties>
</file>