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12" r:id="rId2"/>
  </p:sldMasterIdLst>
  <p:notesMasterIdLst>
    <p:notesMasterId r:id="rId173"/>
  </p:notesMasterIdLst>
  <p:sldIdLst>
    <p:sldId id="346" r:id="rId3"/>
    <p:sldId id="310" r:id="rId4"/>
    <p:sldId id="311" r:id="rId5"/>
    <p:sldId id="312" r:id="rId6"/>
    <p:sldId id="313" r:id="rId7"/>
    <p:sldId id="314" r:id="rId8"/>
    <p:sldId id="404" r:id="rId9"/>
    <p:sldId id="315" r:id="rId10"/>
    <p:sldId id="405" r:id="rId11"/>
    <p:sldId id="316" r:id="rId12"/>
    <p:sldId id="406" r:id="rId13"/>
    <p:sldId id="317" r:id="rId14"/>
    <p:sldId id="318" r:id="rId15"/>
    <p:sldId id="319" r:id="rId16"/>
    <p:sldId id="407" r:id="rId17"/>
    <p:sldId id="320" r:id="rId18"/>
    <p:sldId id="322" r:id="rId19"/>
    <p:sldId id="323" r:id="rId20"/>
    <p:sldId id="408" r:id="rId21"/>
    <p:sldId id="324" r:id="rId22"/>
    <p:sldId id="409" r:id="rId23"/>
    <p:sldId id="325" r:id="rId24"/>
    <p:sldId id="326" r:id="rId25"/>
    <p:sldId id="410" r:id="rId26"/>
    <p:sldId id="327" r:id="rId27"/>
    <p:sldId id="369" r:id="rId28"/>
    <p:sldId id="329" r:id="rId29"/>
    <p:sldId id="411" r:id="rId30"/>
    <p:sldId id="330" r:id="rId31"/>
    <p:sldId id="412" r:id="rId32"/>
    <p:sldId id="331" r:id="rId33"/>
    <p:sldId id="332" r:id="rId34"/>
    <p:sldId id="333" r:id="rId35"/>
    <p:sldId id="334" r:id="rId36"/>
    <p:sldId id="413" r:id="rId37"/>
    <p:sldId id="335" r:id="rId38"/>
    <p:sldId id="414" r:id="rId39"/>
    <p:sldId id="336" r:id="rId40"/>
    <p:sldId id="370" r:id="rId41"/>
    <p:sldId id="337" r:id="rId42"/>
    <p:sldId id="338" r:id="rId43"/>
    <p:sldId id="339" r:id="rId44"/>
    <p:sldId id="371" r:id="rId45"/>
    <p:sldId id="340" r:id="rId46"/>
    <p:sldId id="341" r:id="rId47"/>
    <p:sldId id="372" r:id="rId48"/>
    <p:sldId id="415" r:id="rId49"/>
    <p:sldId id="342" r:id="rId50"/>
    <p:sldId id="416" r:id="rId51"/>
    <p:sldId id="417" r:id="rId52"/>
    <p:sldId id="418" r:id="rId53"/>
    <p:sldId id="512" r:id="rId54"/>
    <p:sldId id="419" r:id="rId55"/>
    <p:sldId id="420" r:id="rId56"/>
    <p:sldId id="421" r:id="rId57"/>
    <p:sldId id="422" r:id="rId58"/>
    <p:sldId id="423" r:id="rId59"/>
    <p:sldId id="424" r:id="rId60"/>
    <p:sldId id="425" r:id="rId61"/>
    <p:sldId id="426" r:id="rId62"/>
    <p:sldId id="513" r:id="rId63"/>
    <p:sldId id="427" r:id="rId64"/>
    <p:sldId id="428" r:id="rId65"/>
    <p:sldId id="429" r:id="rId66"/>
    <p:sldId id="514" r:id="rId67"/>
    <p:sldId id="430" r:id="rId68"/>
    <p:sldId id="515" r:id="rId69"/>
    <p:sldId id="431" r:id="rId70"/>
    <p:sldId id="432" r:id="rId71"/>
    <p:sldId id="516" r:id="rId72"/>
    <p:sldId id="433" r:id="rId73"/>
    <p:sldId id="434" r:id="rId74"/>
    <p:sldId id="517" r:id="rId75"/>
    <p:sldId id="435" r:id="rId76"/>
    <p:sldId id="436" r:id="rId77"/>
    <p:sldId id="437" r:id="rId78"/>
    <p:sldId id="438" r:id="rId79"/>
    <p:sldId id="439" r:id="rId80"/>
    <p:sldId id="440" r:id="rId81"/>
    <p:sldId id="518" r:id="rId82"/>
    <p:sldId id="441" r:id="rId83"/>
    <p:sldId id="442" r:id="rId84"/>
    <p:sldId id="443" r:id="rId85"/>
    <p:sldId id="444" r:id="rId86"/>
    <p:sldId id="519" r:id="rId87"/>
    <p:sldId id="545" r:id="rId88"/>
    <p:sldId id="445" r:id="rId89"/>
    <p:sldId id="446" r:id="rId90"/>
    <p:sldId id="521" r:id="rId91"/>
    <p:sldId id="447" r:id="rId92"/>
    <p:sldId id="448" r:id="rId93"/>
    <p:sldId id="449" r:id="rId94"/>
    <p:sldId id="450" r:id="rId95"/>
    <p:sldId id="451" r:id="rId96"/>
    <p:sldId id="522" r:id="rId97"/>
    <p:sldId id="452" r:id="rId98"/>
    <p:sldId id="523" r:id="rId99"/>
    <p:sldId id="453" r:id="rId100"/>
    <p:sldId id="454" r:id="rId101"/>
    <p:sldId id="455" r:id="rId102"/>
    <p:sldId id="456" r:id="rId103"/>
    <p:sldId id="457" r:id="rId104"/>
    <p:sldId id="458" r:id="rId105"/>
    <p:sldId id="524" r:id="rId106"/>
    <p:sldId id="525" r:id="rId107"/>
    <p:sldId id="459" r:id="rId108"/>
    <p:sldId id="460" r:id="rId109"/>
    <p:sldId id="526" r:id="rId110"/>
    <p:sldId id="461" r:id="rId111"/>
    <p:sldId id="527" r:id="rId112"/>
    <p:sldId id="462" r:id="rId113"/>
    <p:sldId id="463" r:id="rId114"/>
    <p:sldId id="528" r:id="rId115"/>
    <p:sldId id="464" r:id="rId116"/>
    <p:sldId id="465" r:id="rId117"/>
    <p:sldId id="466" r:id="rId118"/>
    <p:sldId id="467" r:id="rId119"/>
    <p:sldId id="468" r:id="rId120"/>
    <p:sldId id="469" r:id="rId121"/>
    <p:sldId id="470" r:id="rId122"/>
    <p:sldId id="529" r:id="rId123"/>
    <p:sldId id="471" r:id="rId124"/>
    <p:sldId id="472" r:id="rId125"/>
    <p:sldId id="473" r:id="rId126"/>
    <p:sldId id="530" r:id="rId127"/>
    <p:sldId id="474" r:id="rId128"/>
    <p:sldId id="475" r:id="rId129"/>
    <p:sldId id="531" r:id="rId130"/>
    <p:sldId id="476" r:id="rId131"/>
    <p:sldId id="477" r:id="rId132"/>
    <p:sldId id="532" r:id="rId133"/>
    <p:sldId id="478" r:id="rId134"/>
    <p:sldId id="479" r:id="rId135"/>
    <p:sldId id="480" r:id="rId136"/>
    <p:sldId id="535" r:id="rId137"/>
    <p:sldId id="481" r:id="rId138"/>
    <p:sldId id="482" r:id="rId139"/>
    <p:sldId id="483" r:id="rId140"/>
    <p:sldId id="484" r:id="rId141"/>
    <p:sldId id="536" r:id="rId142"/>
    <p:sldId id="537" r:id="rId143"/>
    <p:sldId id="538" r:id="rId144"/>
    <p:sldId id="487" r:id="rId145"/>
    <p:sldId id="488" r:id="rId146"/>
    <p:sldId id="489" r:id="rId147"/>
    <p:sldId id="539" r:id="rId148"/>
    <p:sldId id="490" r:id="rId149"/>
    <p:sldId id="491" r:id="rId150"/>
    <p:sldId id="492" r:id="rId151"/>
    <p:sldId id="493" r:id="rId152"/>
    <p:sldId id="494" r:id="rId153"/>
    <p:sldId id="495" r:id="rId154"/>
    <p:sldId id="496" r:id="rId155"/>
    <p:sldId id="497" r:id="rId156"/>
    <p:sldId id="498" r:id="rId157"/>
    <p:sldId id="499" r:id="rId158"/>
    <p:sldId id="500" r:id="rId159"/>
    <p:sldId id="540" r:id="rId160"/>
    <p:sldId id="501" r:id="rId161"/>
    <p:sldId id="541" r:id="rId162"/>
    <p:sldId id="502" r:id="rId163"/>
    <p:sldId id="503" r:id="rId164"/>
    <p:sldId id="542" r:id="rId165"/>
    <p:sldId id="504" r:id="rId166"/>
    <p:sldId id="543" r:id="rId167"/>
    <p:sldId id="505" r:id="rId168"/>
    <p:sldId id="544" r:id="rId169"/>
    <p:sldId id="506" r:id="rId170"/>
    <p:sldId id="507" r:id="rId171"/>
    <p:sldId id="508" r:id="rId1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rahim" initials="i" lastIdx="1" clrIdx="0">
    <p:extLst>
      <p:ext uri="{19B8F6BF-5375-455C-9EA6-DF929625EA0E}">
        <p15:presenceInfo xmlns:p15="http://schemas.microsoft.com/office/powerpoint/2012/main" xmlns="" userId="9787788cbb6710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290" autoAdjust="0"/>
  </p:normalViewPr>
  <p:slideViewPr>
    <p:cSldViewPr>
      <p:cViewPr varScale="1">
        <p:scale>
          <a:sx n="72" d="100"/>
          <a:sy n="72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presProps" Target="presProps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77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commentAuthors" Target="commentAuthor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8-10T20:20:19.436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389A2A-7F37-4C45-B1EC-11976BE6DD34}" type="datetimeFigureOut">
              <a:rPr lang="tr-TR"/>
              <a:pPr>
                <a:defRPr/>
              </a:pPr>
              <a:t>22.11.2020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516693-7B39-4FEE-AF85-1FC65B88F6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920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17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98322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71332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56842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4485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00429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29047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18827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186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22886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35556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63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66202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72771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96145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6832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07216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48981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98555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34004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7417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46458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235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49493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58300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31762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5115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76507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76837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08587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11111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42241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81729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6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300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906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97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588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1188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301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52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833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335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51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2068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DFD196-8C60-419A-9B6D-50DFE2967471}" type="slidenum">
              <a:rPr lang="tr-TR" smtClean="0">
                <a:latin typeface="Arial" charset="0"/>
              </a:rPr>
              <a:pPr eaLnBrk="1" hangingPunct="1"/>
              <a:t>31</a:t>
            </a:fld>
            <a:endParaRPr lang="tr-T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34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967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755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022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235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516693-7B39-4FEE-AF85-1FC65B88F69E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9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414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40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567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991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875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372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11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97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024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608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311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792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01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2754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950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9178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922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942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353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6198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63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60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801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49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1057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7117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2549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5885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0404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0473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642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3077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0275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3275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90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6245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0314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4943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0008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3851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1242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7892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516693-7B39-4FEE-AF85-1FC65B88F69E}" type="slidenum">
              <a:rPr lang="tr-TR" smtClean="0"/>
              <a:pPr>
                <a:defRPr/>
              </a:pPr>
              <a:t>86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1273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4778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5512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60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4216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39285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4586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5127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200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9555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2761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2171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2518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5902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33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0030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6190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5762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6463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65620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05897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82280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9507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5106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6372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44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67895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89569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9498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03892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7543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91092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42512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2336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7522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6713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55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5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3EC79-EF16-4D18-A825-D13A43DDFD0C}" type="datetime1">
              <a:rPr lang="tr-TR" smtClean="0"/>
              <a:t>22.11.2020</a:t>
            </a:fld>
            <a:endParaRPr lang="tr-TR"/>
          </a:p>
        </p:txBody>
      </p:sp>
      <p:sp>
        <p:nvSpPr>
          <p:cNvPr id="6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FF9C-00D1-4C44-BC48-1533B9A7D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DEB671-2D4C-4CD7-A504-8159F975DD53}" type="datetime1">
              <a:rPr lang="tr-TR" smtClean="0"/>
              <a:t>22.11.2020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3610-9ED1-40B8-95F3-947A9D925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411FC-89D9-4F80-AE70-041D352F7619}" type="datetime1">
              <a:rPr lang="tr-TR" smtClean="0"/>
              <a:t>22.11.2020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BCB7-858D-4752-96CA-8F98282F479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25D9C-404F-4BA1-A154-29FED2EC764E}" type="datetime1">
              <a:rPr lang="tr-TR" smtClean="0"/>
              <a:t>22.11.2020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BE74E-D728-4C5B-8A9B-344272F6E43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289B3-BC59-4B93-BFCE-B6A03D2FABAC}" type="datetime1">
              <a:rPr lang="tr-TR" smtClean="0"/>
              <a:t>22.11.2020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4FA9F-C1E7-4C24-ABA8-0B50D0D8E0C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76A5B-B9EF-48A4-9120-831A491CD035}" type="datetime1">
              <a:rPr lang="tr-TR" smtClean="0"/>
              <a:t>22.11.2020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3556-3FFE-4238-A4E1-62BD1C69E50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4901D-F595-420D-B97E-08FA152EC021}" type="datetime1">
              <a:rPr lang="tr-TR" smtClean="0"/>
              <a:t>22.11.2020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3B0AC-0B65-40D3-8FAE-EAFCFE4A9D9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F8933-CCEF-49B1-99C7-489EA3C66A47}" type="datetime1">
              <a:rPr lang="tr-TR" smtClean="0"/>
              <a:t>22.11.2020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9B789-4FBF-44FF-9371-5C61C05AF76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88A4A-97FA-4EAC-993F-8C0B4292AE06}" type="datetime1">
              <a:rPr lang="tr-TR" smtClean="0"/>
              <a:t>22.11.2020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F7436-0ACD-497C-9516-F53BCCD97141}" type="datetime1">
              <a:rPr lang="tr-TR" smtClean="0"/>
              <a:t>22.11.2020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73323-EC1E-45B6-842A-F842CC382F9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D070D-2D16-44DB-948D-89F67631052F}" type="datetime1">
              <a:rPr lang="tr-TR" smtClean="0"/>
              <a:t>22.11.2020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F9F2D3-972B-4E71-8855-DF6E9086A93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1A42E-6EBA-4611-9D64-57C2B56CC6FC}" type="datetime1">
              <a:rPr lang="tr-TR" smtClean="0"/>
              <a:t>22.11.2020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8A891-30F4-4301-8003-357410A40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CDA5D-0E4B-4092-95A8-B695CA623B89}" type="datetime1">
              <a:rPr lang="tr-TR" smtClean="0"/>
              <a:t>22.11.2020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88F1F-E78F-4459-BE29-F9B6F1728A0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C1D42-9190-47EF-AEAC-40975D60D7C8}" type="datetime1">
              <a:rPr lang="tr-TR" smtClean="0"/>
              <a:t>22.11.2020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7099B-D519-4F82-B047-A530B2703A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48C46-25AD-417D-AD50-20BE2F8AD6B1}" type="datetime1">
              <a:rPr lang="tr-TR" smtClean="0"/>
              <a:t>22.11.2020</a:t>
            </a:fld>
            <a:endParaRPr lang="tr-TR"/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28E3-F515-4990-AEB0-608F5F33A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534D-F3DD-4B60-B755-269BC058C214}" type="datetime1">
              <a:rPr lang="tr-TR" smtClean="0"/>
              <a:t>22.11.2020</a:t>
            </a:fld>
            <a:endParaRPr lang="tr-TR"/>
          </a:p>
        </p:txBody>
      </p:sp>
      <p:sp>
        <p:nvSpPr>
          <p:cNvPr id="6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57C0-62F8-4400-9C9C-681D4B662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E1CB85-1030-4C81-96A8-51728C04909C}" type="datetime1">
              <a:rPr lang="tr-TR" smtClean="0"/>
              <a:t>22.11.2020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91E4-AED6-4375-AA26-BA7ADF12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8DE3-5212-485D-8493-C0669DB272E4}" type="datetime1">
              <a:rPr lang="tr-TR" smtClean="0"/>
              <a:t>22.11.2020</a:t>
            </a:fld>
            <a:endParaRPr lang="tr-TR"/>
          </a:p>
        </p:txBody>
      </p:sp>
      <p:sp>
        <p:nvSpPr>
          <p:cNvPr id="4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170C-4E7C-446B-A29B-75AA4AC7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0CF6B-67BD-4916-A4F9-5D8F2DEDD2DB}" type="datetime1">
              <a:rPr lang="tr-TR" smtClean="0"/>
              <a:t>22.11.2020</a:t>
            </a:fld>
            <a:endParaRPr lang="tr-TR"/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DFE3-6952-42C9-B4B0-808E85801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41BFB-A552-4744-84FD-52123C3BD8A7}" type="datetime1">
              <a:rPr lang="tr-TR" smtClean="0"/>
              <a:t>22.11.2020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BEDC-942E-404B-919C-1616F41CF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DF0E-90DB-472E-90D2-E08C7C869917}" type="datetime1">
              <a:rPr lang="tr-TR" smtClean="0"/>
              <a:t>22.11.2020</a:t>
            </a:fld>
            <a:endParaRPr lang="tr-TR"/>
          </a:p>
        </p:txBody>
      </p:sp>
      <p:sp>
        <p:nvSpPr>
          <p:cNvPr id="5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BDE3-3860-492F-AA40-3CC9EBA43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38E27"/>
                </a:solidFill>
                <a:latin typeface="Arial" charset="0"/>
              </a:defRPr>
            </a:lvl1pPr>
          </a:lstStyle>
          <a:p>
            <a:pPr>
              <a:defRPr/>
            </a:pPr>
            <a:fld id="{46BB70A3-AD70-448E-8966-32FFD4486D1E}" type="datetime1">
              <a:rPr lang="tr-TR" smtClean="0"/>
              <a:t>22.11.2020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38E2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5E55917-6F52-41EC-9853-5ADB3B742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79" r:id="rId4"/>
    <p:sldLayoutId id="2147483795" r:id="rId5"/>
    <p:sldLayoutId id="2147483780" r:id="rId6"/>
    <p:sldLayoutId id="2147483796" r:id="rId7"/>
    <p:sldLayoutId id="2147483797" r:id="rId8"/>
    <p:sldLayoutId id="2147483781" r:id="rId9"/>
    <p:sldLayoutId id="2147483798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6BB70A3-AD70-448E-8966-32FFD4486D1E}" type="datetime1">
              <a:rPr lang="tr-TR" smtClean="0"/>
              <a:t>22.11.2020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5E55917-6F52-41EC-9853-5ADB3B742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6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8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1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5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0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0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6B7B0-6F1F-4F39-B882-6E3064B66B92}" type="slidenum">
              <a:rPr lang="tr-TR"/>
              <a:pPr>
                <a:defRPr/>
              </a:pPr>
              <a:t>1</a:t>
            </a:fld>
            <a:endParaRPr lang="tr-TR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417670" y="1828800"/>
            <a:ext cx="44181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6000" b="1" dirty="0">
                <a:solidFill>
                  <a:srgbClr val="3333FF"/>
                </a:solidFill>
              </a:rPr>
              <a:t>KÜLTÜR </a:t>
            </a:r>
          </a:p>
          <a:p>
            <a:pPr algn="ctr"/>
            <a:r>
              <a:rPr lang="tr-TR" sz="6000" b="1" dirty="0">
                <a:solidFill>
                  <a:srgbClr val="3333FF"/>
                </a:solidFill>
              </a:rPr>
              <a:t>VE</a:t>
            </a:r>
          </a:p>
          <a:p>
            <a:pPr algn="ctr"/>
            <a:r>
              <a:rPr lang="tr-TR" sz="6000" b="1" dirty="0">
                <a:solidFill>
                  <a:srgbClr val="3333FF"/>
                </a:solidFill>
              </a:rPr>
              <a:t>UYGARLIK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E34FF-6B09-441C-AF1E-70AD12CDF822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87043" name="Rectangle 1"/>
          <p:cNvSpPr>
            <a:spLocks noChangeArrowheads="1"/>
          </p:cNvSpPr>
          <p:nvPr/>
        </p:nvSpPr>
        <p:spPr bwMode="auto">
          <a:xfrm>
            <a:off x="457200" y="838200"/>
            <a:ext cx="77155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solidFill>
                  <a:schemeClr val="tx2"/>
                </a:solidFill>
              </a:rPr>
              <a:t>                           Yunanistan’da:</a:t>
            </a:r>
          </a:p>
          <a:p>
            <a:pPr eaLnBrk="0" hangingPunct="0"/>
            <a:endParaRPr lang="tr-TR" sz="3200" dirty="0"/>
          </a:p>
          <a:p>
            <a:pPr eaLnBrk="0" hangingPunct="0">
              <a:buFontTx/>
              <a:buChar char="•"/>
            </a:pPr>
            <a:r>
              <a:rPr lang="tr-TR" sz="3200" dirty="0"/>
              <a:t>Uzun yıllar </a:t>
            </a:r>
            <a:r>
              <a:rPr lang="tr-TR" sz="3200" u="sng" dirty="0">
                <a:solidFill>
                  <a:srgbClr val="FF0000"/>
                </a:solidFill>
              </a:rPr>
              <a:t>şehir devletleri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halinde yönetildi.</a:t>
            </a:r>
          </a:p>
          <a:p>
            <a:pPr eaLnBrk="0" hangingPunct="0">
              <a:buFontTx/>
              <a:buChar char="•"/>
            </a:pPr>
            <a:r>
              <a:rPr lang="tr-TR" sz="3200" dirty="0"/>
              <a:t>Aralarındaki </a:t>
            </a:r>
            <a:r>
              <a:rPr lang="tr-TR" sz="3200" dirty="0">
                <a:solidFill>
                  <a:srgbClr val="FF0000"/>
                </a:solidFill>
              </a:rPr>
              <a:t>rekabet</a:t>
            </a:r>
            <a:r>
              <a:rPr lang="tr-TR" sz="3200" dirty="0"/>
              <a:t> merkezi krallıkları </a:t>
            </a:r>
          </a:p>
          <a:p>
            <a:pPr eaLnBrk="0" hangingPunct="0"/>
            <a:r>
              <a:rPr lang="tr-TR" sz="3200" dirty="0"/>
              <a:t>  engelledi.</a:t>
            </a:r>
          </a:p>
        </p:txBody>
      </p:sp>
      <p:pic>
        <p:nvPicPr>
          <p:cNvPr id="4" name="Picture 2" descr="C:\Users\MacBook Pro\Desktop\atinaan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789362" cy="2838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685800" y="2438400"/>
            <a:ext cx="7696200" cy="198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fromWordArt="1">
            <a:prstTxWarp prst="textCascadeDown">
              <a:avLst/>
            </a:prstTxWarp>
          </a:bodyPr>
          <a:lstStyle/>
          <a:p>
            <a:pPr algn="ctr"/>
            <a:r>
              <a:rPr lang="tr-TR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İTALYA'DA   RÖNESANS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7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836901" y="1219200"/>
            <a:ext cx="784541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Edebiyat Alanında:</a:t>
            </a:r>
            <a:r>
              <a:rPr lang="tr-TR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Rönesans Hareketleri ilk önce Ed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ebiyat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ve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cs typeface="Calibri" pitchFamily="34" charset="0"/>
              </a:rPr>
              <a:t>düşünce alanlarında başlar.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cs typeface="Calibri" pitchFamily="34" charset="0"/>
              </a:rPr>
              <a:t>Hümanistler Ortaçağın </a:t>
            </a:r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skolastik düşüncesini </a:t>
            </a:r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cs typeface="Calibri" pitchFamily="34" charset="0"/>
              </a:rPr>
              <a:t>yıkıp yerine </a:t>
            </a:r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pozitif düşünceyi 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koyarlar.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talya’da Rönesans Hümanistler tarafından </a:t>
            </a:r>
            <a:endParaRPr lang="tr-T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başlatılmıştır.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250825" y="838200"/>
            <a:ext cx="930652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Hümanistler:</a:t>
            </a:r>
            <a:r>
              <a:rPr lang="tr-TR" sz="3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Eski çağın Yunan ve Latin dillerinin ve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cs typeface="Calibri" pitchFamily="34" charset="0"/>
              </a:rPr>
              <a:t>Edebiyatının bilginleridir.</a:t>
            </a:r>
          </a:p>
          <a:p>
            <a:endParaRPr lang="tr-TR" sz="1200" dirty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tr-TR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Hümanistlerin ünlüleri: </a:t>
            </a:r>
          </a:p>
          <a:p>
            <a:pPr eaLnBrk="0" hangingPunct="0"/>
            <a:endParaRPr lang="tr-TR" sz="1200" b="1" dirty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tr-TR" sz="3200" dirty="0" err="1">
                <a:latin typeface="Times New Roman" pitchFamily="18" charset="0"/>
                <a:cs typeface="Calibri" pitchFamily="34" charset="0"/>
              </a:rPr>
              <a:t>Dante,Petrork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, Makyavel , </a:t>
            </a:r>
            <a:r>
              <a:rPr lang="tr-TR" sz="3200" dirty="0" err="1">
                <a:latin typeface="Times New Roman" pitchFamily="18" charset="0"/>
                <a:cs typeface="Calibri" pitchFamily="34" charset="0"/>
              </a:rPr>
              <a:t>Gişarden,Tosso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,</a:t>
            </a:r>
            <a:r>
              <a:rPr lang="tr-TR" sz="3200" dirty="0" err="1">
                <a:latin typeface="Times New Roman" pitchFamily="18" charset="0"/>
                <a:cs typeface="Calibri" pitchFamily="34" charset="0"/>
              </a:rPr>
              <a:t>Bokaçius</a:t>
            </a:r>
            <a:endParaRPr lang="tr-TR" sz="3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102</a:t>
            </a:fld>
            <a:endParaRPr lang="tr-T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26" y="4373909"/>
            <a:ext cx="199534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 descr="C:\Users\MacBook Pro\Desktop\hüman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7375"/>
            <a:ext cx="1232221" cy="1740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acBook Pro\Desktop\Dan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15753"/>
            <a:ext cx="1283850" cy="1554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3447" y="1284252"/>
            <a:ext cx="92011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Güzel Sanatlar Alanında:</a:t>
            </a:r>
          </a:p>
          <a:p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Resimde 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Leonardo Vinci , Rafa el , </a:t>
            </a: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Mikel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Angelo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103</a:t>
            </a:fld>
            <a:endParaRPr lang="tr-TR"/>
          </a:p>
        </p:txBody>
      </p:sp>
      <p:pic>
        <p:nvPicPr>
          <p:cNvPr id="8195" name="Picture 3" descr="C:\Users\MacBook Pro\Desktop\leonardavinc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398"/>
            <a:ext cx="1620078" cy="2456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cBook Pro\Desktop\Ressam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99819"/>
            <a:ext cx="4115681" cy="2438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acBook Pro\Desktop\Mikelanj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90607"/>
            <a:ext cx="1581902" cy="2438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81000" y="1603512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002060"/>
                </a:solidFill>
                <a:cs typeface="Calibri" pitchFamily="34" charset="0"/>
              </a:rPr>
              <a:t>Mimarlık da  </a:t>
            </a:r>
            <a:r>
              <a:rPr lang="tr-TR" sz="3200" b="1" dirty="0">
                <a:cs typeface="Calibri" pitchFamily="34" charset="0"/>
              </a:rPr>
              <a:t>: </a:t>
            </a:r>
            <a:r>
              <a:rPr lang="tr-TR" sz="3200" dirty="0" err="1">
                <a:cs typeface="Calibri" pitchFamily="34" charset="0"/>
              </a:rPr>
              <a:t>Mikel</a:t>
            </a:r>
            <a:r>
              <a:rPr lang="tr-TR" sz="3200" dirty="0">
                <a:cs typeface="Calibri" pitchFamily="34" charset="0"/>
              </a:rPr>
              <a:t> Angelo , </a:t>
            </a:r>
            <a:r>
              <a:rPr lang="tr-TR" sz="3200" dirty="0" err="1">
                <a:cs typeface="Calibri" pitchFamily="34" charset="0"/>
              </a:rPr>
              <a:t>Bromont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9218" name="Picture 2" descr="C:\Users\MacBook Pro\Desktop\Mikelanj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234315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cBook Pro\Desktop\mikelanj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78" y="3862387"/>
            <a:ext cx="2428875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066800" y="1447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 err="1">
                <a:solidFill>
                  <a:srgbClr val="002060"/>
                </a:solidFill>
                <a:cs typeface="Calibri" pitchFamily="34" charset="0"/>
              </a:rPr>
              <a:t>Heykeltraşlık</a:t>
            </a:r>
            <a:r>
              <a:rPr lang="tr-TR" sz="3200" b="1" dirty="0">
                <a:solidFill>
                  <a:srgbClr val="002060"/>
                </a:solidFill>
                <a:cs typeface="Calibri" pitchFamily="34" charset="0"/>
              </a:rPr>
              <a:t> da</a:t>
            </a:r>
            <a:r>
              <a:rPr lang="tr-TR" sz="3200" b="1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tr-TR" sz="3200" b="1" dirty="0">
                <a:cs typeface="Calibri" pitchFamily="34" charset="0"/>
              </a:rPr>
              <a:t>:</a:t>
            </a:r>
            <a:r>
              <a:rPr lang="tr-TR" sz="3200" dirty="0" err="1">
                <a:cs typeface="Calibri" pitchFamily="34" charset="0"/>
              </a:rPr>
              <a:t>Mikel</a:t>
            </a:r>
            <a:r>
              <a:rPr lang="tr-TR" sz="3200" dirty="0">
                <a:cs typeface="Calibri" pitchFamily="34" charset="0"/>
              </a:rPr>
              <a:t> Angelo , </a:t>
            </a:r>
            <a:r>
              <a:rPr lang="tr-TR" sz="3200" dirty="0" err="1">
                <a:cs typeface="Calibri" pitchFamily="34" charset="0"/>
              </a:rPr>
              <a:t>Donetello</a:t>
            </a:r>
            <a:r>
              <a:rPr lang="tr-TR" sz="3200" dirty="0">
                <a:cs typeface="Calibri" pitchFamily="34" charset="0"/>
              </a:rPr>
              <a:t> ,</a:t>
            </a:r>
          </a:p>
          <a:p>
            <a:pPr eaLnBrk="0" hangingPunct="0"/>
            <a:r>
              <a:rPr lang="tr-TR" sz="3200" dirty="0">
                <a:cs typeface="Calibri" pitchFamily="34" charset="0"/>
              </a:rPr>
              <a:t>                                  </a:t>
            </a:r>
            <a:r>
              <a:rPr lang="tr-TR" sz="3200" dirty="0" err="1">
                <a:cs typeface="Calibri" pitchFamily="34" charset="0"/>
              </a:rPr>
              <a:t>Giberdi</a:t>
            </a:r>
            <a:endParaRPr lang="tr-TR" sz="3200" dirty="0">
              <a:cs typeface="Calibri" pitchFamily="34" charset="0"/>
            </a:endParaRPr>
          </a:p>
        </p:txBody>
      </p:sp>
      <p:pic>
        <p:nvPicPr>
          <p:cNvPr id="10242" name="Picture 2" descr="C:\Users\MacBook Pro\Desktop\mikelanj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5" y="3062960"/>
            <a:ext cx="1371600" cy="1377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cBook Pro\Desktop\giber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9" y="4463095"/>
            <a:ext cx="1582295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acBook Pro\Desktop\donetell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66712"/>
            <a:ext cx="1463665" cy="1895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 rot="542099">
            <a:off x="511801" y="1268414"/>
            <a:ext cx="8137525" cy="424973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fromWordArt="1">
            <a:prstTxWarp prst="textWave1">
              <a:avLst/>
            </a:prstTxWarp>
          </a:bodyPr>
          <a:lstStyle/>
          <a:p>
            <a:pPr algn="ctr"/>
            <a:r>
              <a:rPr lang="tr-TR" sz="3600" b="1" kern="1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DİĞER ÜLKELERDE </a:t>
            </a:r>
          </a:p>
          <a:p>
            <a:pPr algn="ctr"/>
            <a:r>
              <a:rPr lang="tr-TR" sz="3600" b="1" kern="1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RÖNESANS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2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990600"/>
            <a:ext cx="835978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Fransa’da: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tr-T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Rönesans en çok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mimaride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etkili olur.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Mimar Piyer </a:t>
            </a: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Lesko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birçok saray ve şato yapar.</a:t>
            </a:r>
          </a:p>
          <a:p>
            <a:endParaRPr lang="tr-T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107</a:t>
            </a:fld>
            <a:endParaRPr lang="tr-TR"/>
          </a:p>
        </p:txBody>
      </p:sp>
      <p:pic>
        <p:nvPicPr>
          <p:cNvPr id="3074" name="Picture 2" descr="C:\Users\MacBook Pro\Desktop\louvremüz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cBook Pro\Desktop\louvremüzes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690554" cy="180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108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5534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acBook Pro\Desktop\romeojul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0037"/>
            <a:ext cx="1885950" cy="242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cBook Pro\Desktop\ham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257425" cy="2028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465244" y="2133600"/>
            <a:ext cx="86563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Almanya’da: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Burada da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Hümanizm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ile başlar. </a:t>
            </a: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Erasmus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, </a:t>
            </a: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Löklen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 Martin </a:t>
            </a: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Luter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ünlü hümanistlerdir.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Almanya’da</a:t>
            </a:r>
            <a:r>
              <a:rPr lang="tr-TR" sz="3200" dirty="0">
                <a:solidFill>
                  <a:schemeClr val="folHlin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reform hareketleriyle iç içe gelişir.</a:t>
            </a:r>
          </a:p>
          <a:p>
            <a:endParaRPr lang="tr-TR" sz="2000" dirty="0">
              <a:solidFill>
                <a:schemeClr val="folHlin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109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0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90600" y="16002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</a:rPr>
              <a:t>Polis</a:t>
            </a:r>
            <a:r>
              <a:rPr lang="tr-TR" sz="3200" dirty="0"/>
              <a:t> adı verilen devletler zaman zaman </a:t>
            </a:r>
          </a:p>
          <a:p>
            <a:pPr eaLnBrk="0" hangingPunct="0"/>
            <a:r>
              <a:rPr lang="tr-TR" sz="3200" dirty="0"/>
              <a:t> 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u="sng" dirty="0">
                <a:solidFill>
                  <a:srgbClr val="FF0000"/>
                </a:solidFill>
              </a:rPr>
              <a:t>Konfederasyon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denemeleri yaptılar.</a:t>
            </a:r>
            <a:endParaRPr lang="tr-TR" sz="1200" dirty="0"/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u="sng" dirty="0" err="1">
                <a:solidFill>
                  <a:srgbClr val="FF0000"/>
                </a:solidFill>
              </a:rPr>
              <a:t>Kolonicilik</a:t>
            </a:r>
            <a:r>
              <a:rPr lang="tr-TR" sz="3200" dirty="0"/>
              <a:t> ve ekonominin canlanması </a:t>
            </a:r>
            <a:endParaRPr lang="tr-TR" sz="3200" b="1" dirty="0"/>
          </a:p>
          <a:p>
            <a:pPr eaLnBrk="0" hangingPunct="0"/>
            <a:r>
              <a:rPr lang="tr-TR" sz="3200" b="1" dirty="0"/>
              <a:t>  </a:t>
            </a:r>
            <a:r>
              <a:rPr lang="tr-TR" sz="3200" b="1" dirty="0">
                <a:solidFill>
                  <a:srgbClr val="FF0000"/>
                </a:solidFill>
              </a:rPr>
              <a:t>“Tiranlık”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yönetimini doğurdu.</a:t>
            </a:r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dirty="0"/>
              <a:t>Dünyada ilk kez </a:t>
            </a:r>
            <a:r>
              <a:rPr lang="tr-TR" sz="3200" dirty="0">
                <a:solidFill>
                  <a:srgbClr val="FF0000"/>
                </a:solidFill>
              </a:rPr>
              <a:t>demokrasiye geçiş </a:t>
            </a:r>
            <a:r>
              <a:rPr lang="tr-TR" sz="3200" dirty="0"/>
              <a:t>görüldü.</a:t>
            </a:r>
          </a:p>
        </p:txBody>
      </p:sp>
    </p:spTree>
    <p:extLst>
      <p:ext uri="{BB962C8B-B14F-4D97-AF65-F5344CB8AC3E}">
        <p14:creationId xmlns:p14="http://schemas.microsoft.com/office/powerpoint/2010/main" val="13509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38200" y="1219200"/>
            <a:ext cx="7391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cs typeface="Calibri" pitchFamily="34" charset="0"/>
              </a:rPr>
              <a:t>İspanya’da:</a:t>
            </a:r>
            <a:r>
              <a:rPr lang="tr-TR" sz="3200" b="1" dirty="0">
                <a:cs typeface="Calibri" pitchFamily="34" charset="0"/>
              </a:rPr>
              <a:t> </a:t>
            </a:r>
            <a:endParaRPr lang="tr-TR" sz="3200" b="1" dirty="0">
              <a:cs typeface="Times New Roman" pitchFamily="18" charset="0"/>
            </a:endParaRPr>
          </a:p>
          <a:p>
            <a:pPr eaLnBrk="0" hangingPunct="0"/>
            <a:endParaRPr lang="tr-TR" sz="1200" b="1" dirty="0"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Burada da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Edebiyatla</a:t>
            </a:r>
            <a:r>
              <a:rPr lang="tr-TR" sz="3200" dirty="0">
                <a:cs typeface="Times New Roman" pitchFamily="18" charset="0"/>
              </a:rPr>
              <a:t> başlar.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cs typeface="Calibri" pitchFamily="34" charset="0"/>
              </a:rPr>
              <a:t>Don </a:t>
            </a:r>
            <a:r>
              <a:rPr lang="tr-TR" sz="3200" dirty="0" err="1">
                <a:cs typeface="Calibri" pitchFamily="34" charset="0"/>
              </a:rPr>
              <a:t>Kişot</a:t>
            </a:r>
            <a:r>
              <a:rPr lang="tr-TR" sz="3200" dirty="0">
                <a:cs typeface="Calibri" pitchFamily="34" charset="0"/>
              </a:rPr>
              <a:t> adlı eserin yazarı </a:t>
            </a:r>
            <a:r>
              <a:rPr lang="tr-TR" sz="3200" b="1" dirty="0" err="1">
                <a:solidFill>
                  <a:srgbClr val="3333FF"/>
                </a:solidFill>
                <a:cs typeface="Calibri" pitchFamily="34" charset="0"/>
              </a:rPr>
              <a:t>Servantes</a:t>
            </a:r>
            <a:r>
              <a:rPr lang="tr-TR" sz="3200" b="1" dirty="0">
                <a:cs typeface="Calibri" pitchFamily="34" charset="0"/>
              </a:rPr>
              <a:t> </a:t>
            </a:r>
            <a:r>
              <a:rPr lang="tr-TR" sz="3200" dirty="0">
                <a:cs typeface="Calibri" pitchFamily="34" charset="0"/>
              </a:rPr>
              <a:t> bu </a:t>
            </a:r>
          </a:p>
          <a:p>
            <a:pPr eaLnBrk="0" hangingPunct="0"/>
            <a:r>
              <a:rPr lang="tr-TR" sz="3200" dirty="0">
                <a:cs typeface="Calibri" pitchFamily="34" charset="0"/>
              </a:rPr>
              <a:t>dönemde yetişmiştir.</a:t>
            </a:r>
            <a:endParaRPr lang="tr-TR" sz="3200" dirty="0"/>
          </a:p>
        </p:txBody>
      </p:sp>
      <p:pic>
        <p:nvPicPr>
          <p:cNvPr id="4099" name="Picture 3" descr="C:\Users\MacBook Pro\Desktop\donkiş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72515"/>
            <a:ext cx="2314559" cy="2283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C:\Users\MacBook Pro\Desktop\servan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31193"/>
            <a:ext cx="1600200" cy="2144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7272338" cy="2736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fromWordArt="1">
            <a:prstTxWarp prst="textDoubleWave1">
              <a:avLst/>
            </a:prstTxWarp>
          </a:bodyPr>
          <a:lstStyle/>
          <a:p>
            <a:pPr algn="ctr"/>
            <a:r>
              <a:rPr lang="tr-TR" sz="5400" b="1" kern="1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BİLİM ALANINDA</a:t>
            </a:r>
          </a:p>
          <a:p>
            <a:pPr algn="ctr"/>
            <a:r>
              <a:rPr lang="tr-TR" sz="5400" b="1" kern="1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RÖNESANS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4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533400" y="1669196"/>
            <a:ext cx="82573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Polonyalı </a:t>
            </a:r>
            <a:r>
              <a:rPr lang="tr-T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Kopernik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; Dünyanın yuvarlak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Olduğunu , güneş etrafında döndüğünü ve güneş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sistemini kanıtladı.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112</a:t>
            </a:fld>
            <a:endParaRPr lang="tr-TR"/>
          </a:p>
        </p:txBody>
      </p:sp>
      <p:pic>
        <p:nvPicPr>
          <p:cNvPr id="5122" name="Picture 2" descr="C:\Users\MacBook Pro\Desktop\koper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2057400" cy="2397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cBook Pro\Desktop\güneşsisste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77093"/>
            <a:ext cx="2059662" cy="1463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600200" y="1295400"/>
            <a:ext cx="7162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Küçük kan dolaşımı bulundu.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Bilimde deney yöntemi gelişti.</a:t>
            </a:r>
          </a:p>
        </p:txBody>
      </p:sp>
      <p:pic>
        <p:nvPicPr>
          <p:cNvPr id="6146" name="Picture 2" descr="C:\Users\MacBook Pro\Desktop\küçükkandolaşım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13885"/>
            <a:ext cx="1524000" cy="2340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cBook Pro\Desktop\deney ya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18278"/>
            <a:ext cx="2105025" cy="2171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971550" y="765175"/>
            <a:ext cx="77771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</a:rPr>
              <a:t>Not: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  <a:p>
            <a:endParaRPr lang="tr-TR" sz="3200" dirty="0">
              <a:latin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</a:rPr>
              <a:t>Rönesans hareketleri dünya ya 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</a:rPr>
              <a:t>yeni bir görüş ve düşünüş</a:t>
            </a:r>
            <a:r>
              <a:rPr lang="tr-TR" sz="3200" dirty="0">
                <a:latin typeface="Times New Roman" pitchFamily="18" charset="0"/>
              </a:rPr>
              <a:t> açısı getirmiştir. </a:t>
            </a:r>
          </a:p>
          <a:p>
            <a:endParaRPr lang="tr-TR" sz="3200" dirty="0">
              <a:latin typeface="Times New Roman" pitchFamily="18" charset="0"/>
            </a:endParaRPr>
          </a:p>
          <a:p>
            <a:r>
              <a:rPr lang="tr-TR" sz="3200" dirty="0">
                <a:solidFill>
                  <a:srgbClr val="FF0000"/>
                </a:solidFill>
                <a:latin typeface="Times New Roman" pitchFamily="18" charset="0"/>
              </a:rPr>
              <a:t>Dogmatizmin</a:t>
            </a:r>
            <a:r>
              <a:rPr lang="tr-TR" sz="3200" dirty="0">
                <a:latin typeface="Times New Roman" pitchFamily="18" charset="0"/>
              </a:rPr>
              <a:t> dar kalıpları kırılmış, düşün, bilim ve sanat dünyaya ve insana açılmıştır.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7632700" cy="3455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fromWordArt="1">
            <a:prstTxWarp prst="textDeflateInflate">
              <a:avLst/>
            </a:prstTxWarp>
          </a:bodyPr>
          <a:lstStyle/>
          <a:p>
            <a:pPr algn="ctr"/>
            <a:r>
              <a:rPr lang="tr-TR" sz="4800" b="1" kern="10" dirty="0">
                <a:ln w="10541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latin typeface="Times New Roman"/>
                <a:cs typeface="Times New Roman"/>
              </a:rPr>
              <a:t>RÖNESANSIN</a:t>
            </a:r>
          </a:p>
          <a:p>
            <a:pPr algn="ctr"/>
            <a:r>
              <a:rPr lang="tr-TR" sz="4800" b="1" kern="10" dirty="0">
                <a:ln w="10541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SONUÇLARI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6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33400" y="1524000"/>
            <a:ext cx="842730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Skolastik düşünce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yıkılmış,onun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yerine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tr-TR" sz="32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rasyonel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pozitif düşünce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almıştır.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2- Dinsel konular 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tartışmaya açılmış ve </a:t>
            </a:r>
            <a:r>
              <a:rPr lang="tr-TR" sz="3200" u="sng" dirty="0" err="1">
                <a:latin typeface="Times New Roman" pitchFamily="18" charset="0"/>
                <a:cs typeface="Calibri" pitchFamily="34" charset="0"/>
              </a:rPr>
              <a:t>Reform’a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Calibri" pitchFamily="34" charset="0"/>
              </a:rPr>
              <a:t>    neden olmuştur.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3-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Bilim</a:t>
            </a:r>
            <a:r>
              <a:rPr lang="tr-TR" sz="3200" dirty="0">
                <a:solidFill>
                  <a:schemeClr val="folHlink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ve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Tekniğin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gelişmesine yol açmıştır.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4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50824" y="1676400"/>
            <a:ext cx="875271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Eğitim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Öğretime</a:t>
            </a:r>
            <a:r>
              <a:rPr lang="tr-TR" sz="3200" dirty="0">
                <a:solidFill>
                  <a:schemeClr val="folHlin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önem verildi.</a:t>
            </a:r>
          </a:p>
          <a:p>
            <a:endParaRPr lang="tr-TR" sz="3200" dirty="0">
              <a:solidFill>
                <a:schemeClr val="folHlin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5-Soylular ve halk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sınıfları arasındaki </a:t>
            </a:r>
            <a:r>
              <a:rPr lang="tr-TR" sz="32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çelişkiler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derinleş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6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-Avrupa’nın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sosyal yapısında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ve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ahlak anlayışında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Calibri" pitchFamily="34" charset="0"/>
              </a:rPr>
              <a:t>   değişiklikler oldu.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4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048000" y="1295400"/>
            <a:ext cx="24625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REFORM</a:t>
            </a:r>
            <a:endParaRPr lang="tr-TR" sz="4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00063" y="2785299"/>
            <a:ext cx="81900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Yeniçağın başlarında Rönesans Hareketlerine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paralel olarak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Hıristiyanlığın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tr-TR" sz="32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Katolik’</a:t>
            </a:r>
            <a:r>
              <a:rPr lang="tr-TR" sz="32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mezhebinde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yapılan yeni düzenlemeler ve inanç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özgürlüğünün gerçekleşmesine Reform denir.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4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1981200" y="1600200"/>
            <a:ext cx="541366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 err="1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Reform’un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Nedenleri :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Katolik </a:t>
            </a:r>
            <a:r>
              <a:rPr lang="tr-TR" sz="32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kiliselerinin bozulması</a:t>
            </a:r>
          </a:p>
          <a:p>
            <a:pPr eaLnBrk="0" hangingPunct="0"/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tr-TR" sz="32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Endüljons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sorunu</a:t>
            </a:r>
          </a:p>
          <a:p>
            <a:pPr eaLnBrk="0" hangingPunct="0"/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Halkın </a:t>
            </a:r>
            <a:r>
              <a:rPr lang="tr-TR" sz="32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yoksulluğu</a:t>
            </a: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8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D3719-662B-419A-8433-9974AE7294AE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88067" name="Rectangle 1"/>
          <p:cNvSpPr>
            <a:spLocks noChangeArrowheads="1"/>
          </p:cNvSpPr>
          <p:nvPr/>
        </p:nvSpPr>
        <p:spPr bwMode="auto">
          <a:xfrm>
            <a:off x="304800" y="1498788"/>
            <a:ext cx="786785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cs typeface="Times New Roman" pitchFamily="18" charset="0"/>
              </a:rPr>
              <a:t>                              </a:t>
            </a:r>
            <a:r>
              <a:rPr lang="tr-TR" sz="3200" b="1" dirty="0">
                <a:solidFill>
                  <a:srgbClr val="3333FF"/>
                </a:solidFill>
                <a:cs typeface="Times New Roman" pitchFamily="18" charset="0"/>
              </a:rPr>
              <a:t>HUKUK</a:t>
            </a:r>
          </a:p>
          <a:p>
            <a:pPr eaLnBrk="0" hangingPunct="0"/>
            <a:endParaRPr lang="tr-TR" sz="32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1.  Hukuk fikri ve adaletin üstünlüğü ilkesi ilk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o</a:t>
            </a:r>
            <a:r>
              <a:rPr lang="tr-TR" sz="3200" dirty="0">
                <a:cs typeface="Calibri" pitchFamily="34" charset="0"/>
              </a:rPr>
              <a:t>larak</a:t>
            </a:r>
            <a:r>
              <a:rPr lang="tr-TR" sz="3200" dirty="0">
                <a:cs typeface="Times New Roman" pitchFamily="18" charset="0"/>
              </a:rPr>
              <a:t>: </a:t>
            </a:r>
            <a:r>
              <a:rPr lang="tr-TR" sz="3200" dirty="0">
                <a:solidFill>
                  <a:srgbClr val="3333FF"/>
                </a:solidFill>
              </a:rPr>
              <a:t>Mezopotamya’da </a:t>
            </a:r>
            <a:r>
              <a:rPr lang="tr-TR" sz="3200" dirty="0"/>
              <a:t>gelişmiştir</a:t>
            </a:r>
          </a:p>
          <a:p>
            <a:pPr eaLnBrk="0" hangingPunct="0"/>
            <a:endParaRPr lang="tr-TR" sz="3200" dirty="0">
              <a:cs typeface="Times New Roman" pitchFamily="18" charset="0"/>
            </a:endParaRPr>
          </a:p>
          <a:p>
            <a:pPr eaLnBrk="0" hangingPunct="0"/>
            <a:r>
              <a:rPr lang="tr-TR" sz="3200" dirty="0"/>
              <a:t>2.  Dünyanın bilinen ilk yazılı kanunları</a:t>
            </a:r>
          </a:p>
          <a:p>
            <a:pPr eaLnBrk="0" hangingPunct="0"/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M.Ö. 2750-Sümerler-Urgakina </a:t>
            </a:r>
            <a:r>
              <a:rPr lang="tr-TR" sz="3200" dirty="0">
                <a:cs typeface="Times New Roman" pitchFamily="18" charset="0"/>
              </a:rPr>
              <a:t>tarafından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hazırlanmıştır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609600" y="2057400"/>
            <a:ext cx="833433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Haçlı seferlerinin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din adamlarının itibarını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sarsması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0" hangingPunct="0">
              <a:buFont typeface="Arial" panose="020B0604020202020204" pitchFamily="34" charset="0"/>
              <a:buChar char="•"/>
            </a:pP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Rönesans’ın skolastik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düşünceyi </a:t>
            </a: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yıkması</a:t>
            </a:r>
          </a:p>
          <a:p>
            <a:pPr eaLnBrk="0" hangingPunct="0"/>
            <a:endParaRPr lang="tr-TR" sz="12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marL="2286000" lvl="4" indent="-457200" eaLnBrk="0" hangingPunct="0">
              <a:buFont typeface="Arial" panose="020B0604020202020204" pitchFamily="34" charset="0"/>
              <a:buChar char="•"/>
            </a:pP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Matbaa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kağıdın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bulunuşu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2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3716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tr-TR" sz="3200" u="sng" dirty="0">
                <a:cs typeface="Times New Roman" pitchFamily="18" charset="0"/>
              </a:rPr>
              <a:t>İncil’in</a:t>
            </a:r>
            <a:r>
              <a:rPr lang="tr-TR" sz="3200" dirty="0">
                <a:cs typeface="Times New Roman" pitchFamily="18" charset="0"/>
              </a:rPr>
              <a:t> Avrupa dillerine çevrilmesi.</a:t>
            </a:r>
            <a:r>
              <a:rPr lang="tr-TR" sz="3200" b="1" dirty="0">
                <a:latin typeface="Calibri" pitchFamily="34" charset="0"/>
              </a:rPr>
              <a:t> </a:t>
            </a:r>
          </a:p>
          <a:p>
            <a:pPr eaLnBrk="0" hangingPunct="0"/>
            <a:endParaRPr lang="tr-TR" sz="3200" b="1" dirty="0">
              <a:latin typeface="Calibri" pitchFamily="34" charset="0"/>
            </a:endParaRPr>
          </a:p>
          <a:p>
            <a:pPr eaLnBrk="0" hangingPunct="0"/>
            <a:r>
              <a:rPr lang="tr-TR" sz="3200" b="1" dirty="0">
                <a:latin typeface="Calibri" pitchFamily="34" charset="0"/>
              </a:rPr>
              <a:t>Not: </a:t>
            </a:r>
            <a:r>
              <a:rPr lang="tr-TR" sz="3200" dirty="0">
                <a:latin typeface="Calibri" pitchFamily="34" charset="0"/>
              </a:rPr>
              <a:t>İncil’i İbraniceden Almancaya ilk kez </a:t>
            </a:r>
          </a:p>
          <a:p>
            <a:pPr eaLnBrk="0" hangingPunct="0"/>
            <a:r>
              <a:rPr lang="tr-TR" sz="3200" dirty="0">
                <a:latin typeface="Calibri" pitchFamily="34" charset="0"/>
              </a:rPr>
              <a:t>çeviren düşünür Alman Martin </a:t>
            </a:r>
            <a:r>
              <a:rPr lang="tr-TR" sz="3200" dirty="0" err="1">
                <a:latin typeface="Calibri" pitchFamily="34" charset="0"/>
              </a:rPr>
              <a:t>Luter’dir</a:t>
            </a:r>
            <a:r>
              <a:rPr lang="tr-TR" sz="3200" dirty="0">
                <a:latin typeface="Calibri" pitchFamily="34" charset="0"/>
              </a:rPr>
              <a:t>. </a:t>
            </a:r>
          </a:p>
        </p:txBody>
      </p:sp>
      <p:pic>
        <p:nvPicPr>
          <p:cNvPr id="1026" name="Picture 2" descr="C:\Users\MacBook Pro\Desktop\MatinL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1819137" cy="1955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72735" y="1143000"/>
            <a:ext cx="8444940" cy="501675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tr-TR" sz="8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Reform Hareketleri </a:t>
            </a:r>
          </a:p>
          <a:p>
            <a:pPr algn="ctr">
              <a:defRPr/>
            </a:pPr>
            <a:r>
              <a:rPr lang="tr-TR" sz="8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Neden </a:t>
            </a:r>
          </a:p>
          <a:p>
            <a:pPr algn="ctr">
              <a:defRPr/>
            </a:pPr>
            <a:r>
              <a:rPr lang="tr-TR" sz="8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Önce Almanya’da </a:t>
            </a:r>
          </a:p>
          <a:p>
            <a:pPr algn="ctr">
              <a:defRPr/>
            </a:pPr>
            <a:r>
              <a:rPr lang="tr-TR" sz="8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Başlamıştır?</a:t>
            </a:r>
            <a:endParaRPr lang="tr-TR" sz="8000" dirty="0">
              <a:ln w="10160">
                <a:solidFill>
                  <a:schemeClr val="accent1"/>
                </a:solidFill>
                <a:prstDash val="solid"/>
              </a:ln>
              <a:solidFill>
                <a:srgbClr val="3333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9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1066800" y="2209800"/>
            <a:ext cx="746390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Almanya’da siyasi birliğin olmaması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Katolik kilisenin baskısı</a:t>
            </a: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Almanya’da toprakların büyük bölümünün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kiliselerin elinde olması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1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871330" y="2057400"/>
            <a:ext cx="761618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Matbaanın ilk kez Almanya’da kullanılması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İncil’in ilk kez Almancaya çevrilmesi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Almanya’nın Osmanlı ve Fransızlarla savaş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halinde olması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6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57200" y="2133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Almanya’da kilise ve Reform taraftarları arasında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25 yıl süren bir iç savaş   yaşanır.  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Sonuçta :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Reformcular kazanır. İki taraf arasında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1555 yılında </a:t>
            </a:r>
            <a:r>
              <a:rPr lang="tr-TR" sz="3200" u="sng" dirty="0" err="1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Ogsburg</a:t>
            </a:r>
            <a:r>
              <a:rPr lang="tr-TR" sz="3200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 Antlaşması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imzalanır.</a:t>
            </a:r>
            <a:endParaRPr lang="tr-TR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609600" y="1447800"/>
            <a:ext cx="795762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Buna göre :  </a:t>
            </a:r>
          </a:p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Lutherin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mezhebi olan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Protestanlık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resmen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kabul edilir.</a:t>
            </a:r>
          </a:p>
          <a:p>
            <a:pPr eaLnBrk="0" hangingPunct="0"/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Alman prensleri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istedikleri mezhebi seçmekte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özgür olurlar.</a:t>
            </a:r>
          </a:p>
          <a:p>
            <a:pPr eaLnBrk="0" hangingPunct="0"/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Yaşadığı prensliğin mezhebini kabul etmeyen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köylüler , göç etme hakkına sahip olurlar.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9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533400" y="1295400"/>
            <a:ext cx="82076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Fransa’da  :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Reformun öncüsü Kalven’dir.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1598’de </a:t>
            </a:r>
            <a:r>
              <a:rPr lang="tr-TR" sz="3200" b="1" dirty="0" err="1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Nont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Fermanı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ile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Kalvenizm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mezhebi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resmen tanındı. Protestanlık da serbest bırakıldı.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127</a:t>
            </a:fld>
            <a:endParaRPr lang="tr-TR"/>
          </a:p>
        </p:txBody>
      </p:sp>
      <p:pic>
        <p:nvPicPr>
          <p:cNvPr id="2050" name="Picture 2" descr="C:\Users\MacBook Pro\Desktop\kal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1524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 Pro\Desktop\nantferman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2009775" cy="2276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00100" y="1371600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İngiltere’de :</a:t>
            </a:r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200" dirty="0" err="1">
                <a:ea typeface="Calibri" pitchFamily="34" charset="0"/>
                <a:cs typeface="Times New Roman" pitchFamily="18" charset="0"/>
              </a:rPr>
              <a:t>Reform’a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Kral VIII Henry önderlik eder. 1536 ‘da Anglikan kilisesi kurulur ve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Anglikanizm Mezhebi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resmen kabul edilir.   </a:t>
            </a:r>
          </a:p>
        </p:txBody>
      </p:sp>
      <p:pic>
        <p:nvPicPr>
          <p:cNvPr id="3074" name="Picture 2" descr="C:\Users\MacBook Pro\Desktop\kralHen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15407"/>
            <a:ext cx="2676525" cy="1704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98212" y="1905000"/>
            <a:ext cx="8188588" cy="37240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tr-TR" sz="4800" b="1" dirty="0">
                <a:ln w="1905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Reform Hareketleri Ortodoks </a:t>
            </a:r>
          </a:p>
          <a:p>
            <a:pPr algn="ctr">
              <a:defRPr/>
            </a:pPr>
            <a:r>
              <a:rPr lang="tr-TR" sz="4800" b="1" dirty="0">
                <a:ln w="1905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Kilisesini</a:t>
            </a:r>
          </a:p>
          <a:p>
            <a:pPr algn="ctr">
              <a:defRPr/>
            </a:pPr>
            <a:r>
              <a:rPr lang="tr-TR" sz="4800" b="1" dirty="0">
                <a:ln w="1905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Etkilememiştir. </a:t>
            </a:r>
          </a:p>
          <a:p>
            <a:pPr algn="ctr">
              <a:defRPr/>
            </a:pPr>
            <a:endParaRPr lang="tr-TR" sz="3200" b="1" dirty="0">
              <a:ln w="1905">
                <a:solidFill>
                  <a:srgbClr val="3333FF"/>
                </a:solidFill>
              </a:ln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sz="6000" b="1" dirty="0">
                <a:ln w="1905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Neden?</a:t>
            </a:r>
            <a:endParaRPr lang="tr-TR" sz="6000" b="1" dirty="0">
              <a:ln w="1905">
                <a:solidFill>
                  <a:srgbClr val="3333FF"/>
                </a:solidFill>
              </a:ln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4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282B3-D316-4290-BE53-F65D95942719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89091" name="Rectangle 1"/>
          <p:cNvSpPr>
            <a:spLocks noChangeArrowheads="1"/>
          </p:cNvSpPr>
          <p:nvPr/>
        </p:nvSpPr>
        <p:spPr bwMode="auto">
          <a:xfrm>
            <a:off x="762000" y="1219200"/>
            <a:ext cx="829246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3.  Sümer kanunları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 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M.Ö. 24. Yüzyılda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yazılı hale getirilmiştir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4.  Sümer kanunlarının özellikleri: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  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Bu kanunlar insanidir. Daha çok para cezaları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konulmuştur.</a:t>
            </a:r>
          </a:p>
        </p:txBody>
      </p:sp>
      <p:pic>
        <p:nvPicPr>
          <p:cNvPr id="6150" name="Picture 6" descr="C:\Users\MacBook Pro\Desktop\Sümerl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0673"/>
            <a:ext cx="2444550" cy="2249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572826" y="2438400"/>
            <a:ext cx="855772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Bu sırada Ortodoks kilisesinin bulunduğu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İstanbul Türklerin elindeydi.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Osm. Dev. Ortodoks halkı kilisenin istismarından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korumuştur.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2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38200" y="22098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İstanbul ortaçağ Avrupa’sındaki </a:t>
            </a:r>
            <a:r>
              <a:rPr lang="tr-TR" sz="3200" b="1" dirty="0">
                <a:solidFill>
                  <a:srgbClr val="3333FF"/>
                </a:solidFill>
                <a:cs typeface="Times New Roman" pitchFamily="18" charset="0"/>
              </a:rPr>
              <a:t>Skolastik felsefeden</a:t>
            </a:r>
            <a:r>
              <a:rPr lang="tr-TR" sz="3200" dirty="0">
                <a:cs typeface="Times New Roman" pitchFamily="18" charset="0"/>
              </a:rPr>
              <a:t> etkilenmemiştir</a:t>
            </a:r>
          </a:p>
          <a:p>
            <a:pPr eaLnBrk="0" hangingPunct="0"/>
            <a:endParaRPr lang="tr-TR" sz="3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b="1" u="sng" dirty="0">
                <a:cs typeface="Times New Roman" pitchFamily="18" charset="0"/>
              </a:rPr>
              <a:t>İskoçya’da Kalvenizm yayıldı</a:t>
            </a:r>
            <a:r>
              <a:rPr lang="tr-TR" sz="3200" dirty="0">
                <a:cs typeface="Times New Roman" pitchFamily="18" charset="0"/>
              </a:rPr>
              <a:t>. Bu mezhebe </a:t>
            </a: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  <a:cs typeface="Times New Roman" pitchFamily="18" charset="0"/>
              </a:rPr>
              <a:t>Presbiteryen</a:t>
            </a:r>
            <a:r>
              <a:rPr lang="tr-TR" sz="3200" b="1" dirty="0"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adı verildi. </a:t>
            </a:r>
            <a:r>
              <a:rPr lang="tr-TR" sz="3200" b="1" u="sng" dirty="0">
                <a:cs typeface="Times New Roman" pitchFamily="18" charset="0"/>
              </a:rPr>
              <a:t>İsveç , Norveç </a:t>
            </a:r>
            <a:r>
              <a:rPr lang="tr-TR" sz="3200" dirty="0">
                <a:cs typeface="Times New Roman" pitchFamily="18" charset="0"/>
              </a:rPr>
              <a:t>ve </a:t>
            </a:r>
          </a:p>
          <a:p>
            <a:pPr eaLnBrk="0" hangingPunct="0"/>
            <a:r>
              <a:rPr lang="tr-TR" sz="3200" b="1" u="sng" dirty="0">
                <a:cs typeface="Times New Roman" pitchFamily="18" charset="0"/>
              </a:rPr>
              <a:t>Danimarka</a:t>
            </a:r>
            <a:r>
              <a:rPr lang="tr-TR" sz="3200" dirty="0">
                <a:cs typeface="Times New Roman" pitchFamily="18" charset="0"/>
              </a:rPr>
              <a:t>’da da </a:t>
            </a:r>
            <a:r>
              <a:rPr lang="tr-TR" sz="3200" b="1" dirty="0">
                <a:solidFill>
                  <a:srgbClr val="3333FF"/>
                </a:solidFill>
                <a:cs typeface="Times New Roman" pitchFamily="18" charset="0"/>
              </a:rPr>
              <a:t>Protestanlık</a:t>
            </a:r>
            <a:r>
              <a:rPr lang="tr-TR" sz="3200" dirty="0">
                <a:cs typeface="Times New Roman" pitchFamily="18" charset="0"/>
              </a:rPr>
              <a:t> yayıldı.</a:t>
            </a:r>
          </a:p>
        </p:txBody>
      </p:sp>
    </p:spTree>
    <p:extLst>
      <p:ext uri="{BB962C8B-B14F-4D97-AF65-F5344CB8AC3E}">
        <p14:creationId xmlns:p14="http://schemas.microsoft.com/office/powerpoint/2010/main" val="8848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3400" y="3124200"/>
            <a:ext cx="8440132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REFORMUN SUNUÇLARI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>
                <a:cs typeface="Times New Roman" pitchFamily="18" charset="0"/>
              </a:rPr>
              <a:pPr>
                <a:defRPr/>
              </a:pPr>
              <a:t>132</a:t>
            </a:fld>
            <a:endParaRPr lang="tr-T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1066800" y="2055912"/>
            <a:ext cx="733066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Avrupa’da yeni mezhepler ortaya çıktı ve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böylece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mezhep birliği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bozuldu.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Katolik kilisesi kendisine çekidüzen verir.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Bu amaçla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Cizvit tarikatı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kurulur.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80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304800" y="2743200"/>
            <a:ext cx="87525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Prensler ve köylüler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kilisenin mallarına el koyarlar</a:t>
            </a:r>
            <a:r>
              <a:rPr lang="tr-TR" sz="3200" dirty="0">
                <a:cs typeface="Times New Roman" pitchFamily="18" charset="0"/>
              </a:rPr>
              <a:t>.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Eğitim-öğretim kilisenin denetiminden çıkarılarak </a:t>
            </a:r>
          </a:p>
          <a:p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laik eğitim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başlar.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8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219200" y="26670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Kilisenin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kültür ve düşünce </a:t>
            </a:r>
            <a:r>
              <a:rPr lang="tr-TR" sz="3200" dirty="0">
                <a:cs typeface="Times New Roman" pitchFamily="18" charset="0"/>
              </a:rPr>
              <a:t>üzerindeki baskısı azalır.</a:t>
            </a:r>
          </a:p>
          <a:p>
            <a:pPr eaLnBrk="0" hangingPunct="0"/>
            <a:endParaRPr lang="tr-TR" sz="3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Protestan krallar ve prensler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din işlerini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kendilerine bağlarlar.</a:t>
            </a:r>
          </a:p>
        </p:txBody>
      </p:sp>
    </p:spTree>
    <p:extLst>
      <p:ext uri="{BB962C8B-B14F-4D97-AF65-F5344CB8AC3E}">
        <p14:creationId xmlns:p14="http://schemas.microsoft.com/office/powerpoint/2010/main" val="25244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Dikdörtgen"/>
          <p:cNvSpPr>
            <a:spLocks noChangeArrowheads="1"/>
          </p:cNvSpPr>
          <p:nvPr/>
        </p:nvSpPr>
        <p:spPr bwMode="auto">
          <a:xfrm>
            <a:off x="609600" y="1828800"/>
            <a:ext cx="838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Not: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Reform Hareketleri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, Osmanlı Hıristiyan azınlıkları arasında etkili olamadı. 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cs typeface="Times New Roman" pitchFamily="18" charset="0"/>
              </a:rPr>
              <a:t>  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Kanuni Süleyman Avrupa’yı zayıflatma adına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Protestanlık hareketlerini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desteklemiştir.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0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47800" y="3048000"/>
            <a:ext cx="626434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33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AVRUPA TARİHİ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333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6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04800" y="1828800"/>
            <a:ext cx="868410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tr-TR" sz="3200" b="1" dirty="0" err="1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Mutlakiyet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Siyasi iktidarın kayıtsız şartsız bir hükümdarın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elinde bulunduğu yönetim şeklidir. 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Yani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yasama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yürütme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yargı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gücünün tek elde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toplanmasıdır.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7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1371600" y="1828800"/>
            <a:ext cx="6638356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tr-TR" sz="3200" b="1" dirty="0" err="1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Parlamenterizm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 </a:t>
            </a:r>
          </a:p>
          <a:p>
            <a:endParaRPr lang="tr-TR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Halk tarafından seçilen 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meclislerin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Millet adına kanun yapma </a:t>
            </a:r>
          </a:p>
          <a:p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8800" lvl="3" indent="-457200">
              <a:buFont typeface="Wingdings" pitchFamily="2" charset="2"/>
              <a:buChar char="Ø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Hükümeti denetleme </a:t>
            </a:r>
          </a:p>
          <a:p>
            <a:pPr lvl="3"/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yetkisine sahip olduğu rejimin adıdır.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8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8DECE-3F1C-43EB-B1A4-CE907BDAA9E4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90115" name="Rectangle 1"/>
          <p:cNvSpPr>
            <a:spLocks noChangeArrowheads="1"/>
          </p:cNvSpPr>
          <p:nvPr/>
        </p:nvSpPr>
        <p:spPr bwMode="auto">
          <a:xfrm>
            <a:off x="498855" y="1220688"/>
            <a:ext cx="780694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ea typeface="Calibri" pitchFamily="34" charset="0"/>
                <a:cs typeface="Times New Roman" pitchFamily="18" charset="0"/>
              </a:rPr>
              <a:t>5.  Mezopotamya Hukukunun en ünlü örneği :</a:t>
            </a:r>
          </a:p>
          <a:p>
            <a:r>
              <a:rPr lang="tr-TR" sz="3200" dirty="0">
                <a:ea typeface="Calibri" pitchFamily="34" charset="0"/>
                <a:cs typeface="Times New Roman" pitchFamily="18" charset="0"/>
              </a:rPr>
              <a:t>     </a:t>
            </a:r>
            <a:r>
              <a:rPr lang="tr-TR" sz="3200" dirty="0" err="1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Hammurabi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Kanunları </a:t>
            </a:r>
            <a:r>
              <a:rPr lang="tr-TR" sz="3200" dirty="0" err="1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dır</a:t>
            </a:r>
            <a:endParaRPr lang="tr-TR" sz="32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  <a:p>
            <a:endParaRPr lang="tr-TR" sz="12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6.  </a:t>
            </a:r>
            <a:r>
              <a:rPr lang="tr-TR" sz="3200" dirty="0" err="1">
                <a:ea typeface="Calibri" pitchFamily="34" charset="0"/>
                <a:cs typeface="Times New Roman" pitchFamily="18" charset="0"/>
              </a:rPr>
              <a:t>Hammurabi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: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Bütün Mezopotamya’yı egemenliği altına </a:t>
            </a: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alarak büyük bir imparatorluk kuran</a:t>
            </a:r>
          </a:p>
          <a:p>
            <a:pPr eaLnBrk="0" hangingPunct="0">
              <a:buFontTx/>
              <a:buAutoNum type="arabicPeriod"/>
            </a:pP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Babil kralıdır.</a:t>
            </a:r>
          </a:p>
        </p:txBody>
      </p:sp>
      <p:pic>
        <p:nvPicPr>
          <p:cNvPr id="7170" name="Picture 2" descr="C:\Users\MacBook Pro\Desktop\Hambura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29" y="4741312"/>
            <a:ext cx="1538686" cy="179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22860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ea typeface="Calibri" pitchFamily="34" charset="0"/>
                <a:cs typeface="Times New Roman" pitchFamily="18" charset="0"/>
              </a:rPr>
              <a:t>Bu rejimde ;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Yasama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Yürütme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birbirinden </a:t>
            </a:r>
          </a:p>
          <a:p>
            <a:r>
              <a:rPr lang="tr-TR" sz="3200" dirty="0">
                <a:ea typeface="Calibri" pitchFamily="34" charset="0"/>
                <a:cs typeface="Times New Roman" pitchFamily="18" charset="0"/>
              </a:rPr>
              <a:t>ayrı ve birbirine eşittir.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Yargı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ise bağımsızdır.</a:t>
            </a:r>
          </a:p>
        </p:txBody>
      </p:sp>
    </p:spTree>
    <p:extLst>
      <p:ext uri="{BB962C8B-B14F-4D97-AF65-F5344CB8AC3E}">
        <p14:creationId xmlns:p14="http://schemas.microsoft.com/office/powerpoint/2010/main" val="32438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90600" y="2133600"/>
            <a:ext cx="8534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16. Ve 17. Yüzyıllarda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Deniz ticaret yollarının değişmesi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Feodalitenin zayıflaması 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Sömürgecilik hareketinin hız kazanması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Güçlü merkezi yönetimlere ihtiyaç duyulması</a:t>
            </a:r>
          </a:p>
        </p:txBody>
      </p:sp>
    </p:spTree>
    <p:extLst>
      <p:ext uri="{BB962C8B-B14F-4D97-AF65-F5344CB8AC3E}">
        <p14:creationId xmlns:p14="http://schemas.microsoft.com/office/powerpoint/2010/main" val="4634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609600" y="1907976"/>
            <a:ext cx="8458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r-TR" sz="3200" dirty="0">
                <a:ea typeface="Calibri" pitchFamily="34" charset="0"/>
                <a:cs typeface="Times New Roman" pitchFamily="18" charset="0"/>
              </a:rPr>
              <a:t>   Avrupa’da milli kralları ve merkezi yönetimleri     güçlendirmiştir.</a:t>
            </a:r>
          </a:p>
          <a:p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 Bu gelişmelerin sonucu olarak ,  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 </a:t>
            </a:r>
            <a:r>
              <a:rPr lang="tr-TR" sz="3200" dirty="0" err="1">
                <a:solidFill>
                  <a:srgbClr val="3333FF"/>
                </a:solidFill>
                <a:cs typeface="Times New Roman" pitchFamily="18" charset="0"/>
              </a:rPr>
              <a:t>Mutlakiyet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 yönetimi 17. yüzyılda bütün Avrupa’ya </a:t>
            </a:r>
            <a:r>
              <a:rPr lang="tr-TR" sz="3200" dirty="0" err="1">
                <a:solidFill>
                  <a:srgbClr val="3333FF"/>
                </a:solidFill>
                <a:cs typeface="Times New Roman" pitchFamily="18" charset="0"/>
              </a:rPr>
              <a:t>eğemen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 olmuştur.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9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533400" y="2057400"/>
            <a:ext cx="843032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AYDINLANMA DÖNEMİ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Rönesans ve Reform sonucu Avrupa’da görüş ve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düşüncelerin değişmesi</a:t>
            </a:r>
          </a:p>
          <a:p>
            <a:pPr eaLnBrk="0" hangingPunct="0"/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Zenginleşen Burjuvaların Eğitim ve Kültüre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önem vermesi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4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838200" y="2667000"/>
            <a:ext cx="81289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Pozitif bilimlerin gelişmesi</a:t>
            </a:r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Birçok düşünürün yetişmesi ve bunların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Eşitlik , Hürriyet , Adalet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kavramları üzerine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pek çok eserler vermeleri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642938" y="1963350"/>
            <a:ext cx="8331127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Akıl ve Bilim sayesinde iyi bir toplum ve iyi bir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yönetim yaratılabileceği düşüncesinin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yaygınlaşması</a:t>
            </a:r>
          </a:p>
          <a:p>
            <a:pPr eaLnBrk="0" hangingPunct="0"/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18.y.y.da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Aydınlanma çağı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denilen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 yeni bir dönemi başlatmıştır.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5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24070" y="2133600"/>
            <a:ext cx="8610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Bu çağda Reformcu görüşler hızla güçlendi ve   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yaygınlaştı.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 err="1">
                <a:ea typeface="Calibri" pitchFamily="34" charset="0"/>
                <a:cs typeface="Times New Roman" pitchFamily="18" charset="0"/>
              </a:rPr>
              <a:t>Mutlakıyetçiliğin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katı ilkeleri giderek yumuşatıldı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İnsana değer veren bir anlayış gelişmeye başladı.</a:t>
            </a:r>
          </a:p>
          <a:p>
            <a:pPr eaLnBrk="0" hangingPunct="0">
              <a:buFontTx/>
              <a:buChar char="•"/>
            </a:pPr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236019" y="1981200"/>
            <a:ext cx="89303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Aydınlanma Felsefesinin Dayandığı Temel İlkeler: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+mj-lt"/>
              <a:buAutoNum type="arabicPeriod"/>
            </a:pP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Akılcılık</a:t>
            </a:r>
          </a:p>
          <a:p>
            <a:pPr marL="514350" indent="-514350" eaLnBrk="0" hangingPunct="0">
              <a:buFont typeface="+mj-lt"/>
              <a:buAutoNum type="arabicPeriod"/>
            </a:pPr>
            <a:endParaRPr lang="tr-TR" sz="32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+mj-lt"/>
              <a:buAutoNum type="arabicPeriod"/>
            </a:pP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Bilimsel Yöntem (Deney-gözlem-şüphe)</a:t>
            </a:r>
          </a:p>
          <a:p>
            <a:pPr marL="514350" indent="-514350" eaLnBrk="0" hangingPunct="0">
              <a:buFont typeface="+mj-lt"/>
              <a:buAutoNum type="arabicPeriod"/>
            </a:pPr>
            <a:endParaRPr lang="tr-TR" sz="32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buFont typeface="+mj-lt"/>
              <a:buAutoNum type="arabicPeriod"/>
            </a:pP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Laiklik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7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1500188" y="1857247"/>
            <a:ext cx="543931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İnsana ve kendine güvenme</a:t>
            </a:r>
          </a:p>
          <a:p>
            <a:endParaRPr lang="tr-TR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Özgürlük</a:t>
            </a:r>
          </a:p>
          <a:p>
            <a:pPr eaLnBrk="0" hangingPunct="0"/>
            <a:endParaRPr lang="tr-TR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Yaygın Eğitim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2597426" y="1904999"/>
            <a:ext cx="41264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Hurafelerle Savaş</a:t>
            </a:r>
          </a:p>
          <a:p>
            <a:pPr eaLnBrk="0" hangingPunct="0">
              <a:tabLst>
                <a:tab pos="1371600" algn="l"/>
              </a:tabLst>
            </a:pPr>
            <a:endParaRPr lang="tr-TR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Hoşgörü</a:t>
            </a:r>
          </a:p>
          <a:p>
            <a:pPr eaLnBrk="0" hangingPunct="0">
              <a:tabLst>
                <a:tab pos="1371600" algn="l"/>
              </a:tabLst>
            </a:pPr>
            <a:endParaRPr lang="tr-TR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Hukuk Devleti olma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8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2192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7.  </a:t>
            </a:r>
            <a:r>
              <a:rPr lang="tr-TR" sz="3200" dirty="0" err="1">
                <a:ea typeface="Calibri" pitchFamily="34" charset="0"/>
                <a:cs typeface="Times New Roman" pitchFamily="18" charset="0"/>
              </a:rPr>
              <a:t>Hammurabi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Kanunlarının özelliği :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Çok sert yasalardır. Kısasa-kısas yasaları </a:t>
            </a: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benimsenmiştir. Ölüm cezaları uygulanır.</a:t>
            </a:r>
            <a:endParaRPr lang="tr-TR" sz="32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4" name="Picture 2" descr="C:\Users\MacBook Pro\Desktop\hamburab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66" y="3810000"/>
            <a:ext cx="2000334" cy="2045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914400" y="1600200"/>
            <a:ext cx="7543800" cy="3733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AYDINLANMANIN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ÇEŞİTLİ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GÖRÜŞLERİ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5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990600" y="2057400"/>
            <a:ext cx="77612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Aydınlanma Çağının Devlet Görüşü: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Devlet kutsal bir varlık değildir. </a:t>
            </a:r>
          </a:p>
          <a:p>
            <a:pPr>
              <a:tabLst>
                <a:tab pos="1371600" algn="l"/>
              </a:tabLst>
            </a:pPr>
            <a:r>
              <a:rPr lang="tr-TR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Varlık nedeni: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Halka hizmet etmek , bireyin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refahını sağlamak , hak ve özgürlükleri güven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altına almaktır.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6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1219200" y="1524000"/>
            <a:ext cx="701326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Aydınlanma Çağının Dinsel Görüşü: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Özgür bir devlette :</a:t>
            </a:r>
          </a:p>
          <a:p>
            <a:pPr>
              <a:tabLst>
                <a:tab pos="1371600" algn="l"/>
              </a:tabLst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Din özgürlüğü olmalıdır.</a:t>
            </a:r>
          </a:p>
          <a:p>
            <a:pPr>
              <a:tabLst>
                <a:tab pos="1371600" algn="l"/>
              </a:tabLst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Devlet din işlerine karışmamalıdır.</a:t>
            </a:r>
          </a:p>
          <a:p>
            <a:pPr>
              <a:tabLst>
                <a:tab pos="1371600" algn="l"/>
              </a:tabLst>
            </a:pPr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Devletin dini olmamalıdır</a:t>
            </a:r>
          </a:p>
          <a:p>
            <a:pPr>
              <a:tabLst>
                <a:tab pos="1371600" algn="l"/>
              </a:tabLst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Bütün dinler karşısında tarafsız olmalıdır.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8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152400" y="1598807"/>
            <a:ext cx="935942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Aydınlanma Çağının Eğitim Görüşü: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100" dirty="0">
                <a:latin typeface="Times New Roman" pitchFamily="18" charset="0"/>
                <a:cs typeface="Times New Roman" pitchFamily="18" charset="0"/>
              </a:rPr>
              <a:t>Aydınlanmacılara göre , insan aldığı eğitim ne ise oydu.</a:t>
            </a:r>
          </a:p>
          <a:p>
            <a:pPr>
              <a:tabLst>
                <a:tab pos="1371600" algn="l"/>
              </a:tabLst>
            </a:pPr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Yani; </a:t>
            </a:r>
          </a:p>
          <a:p>
            <a:pPr>
              <a:tabLst>
                <a:tab pos="1371600" algn="l"/>
              </a:tabLst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İnsana ve aklına eğitimle istenilen şekil verilebilirdi.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1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790571" y="1600200"/>
            <a:ext cx="75376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Eğitim:</a:t>
            </a:r>
          </a:p>
          <a:p>
            <a:pPr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Bedensel</a:t>
            </a:r>
          </a:p>
          <a:p>
            <a:pPr eaLnBrk="0" hangingPunct="0">
              <a:tabLst>
                <a:tab pos="1371600" algn="l"/>
              </a:tabLst>
            </a:pPr>
            <a:endParaRPr lang="tr-TR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Zihinsel</a:t>
            </a:r>
          </a:p>
          <a:p>
            <a:pPr eaLnBrk="0" hangingPunct="0">
              <a:tabLst>
                <a:tab pos="1371600" algn="l"/>
              </a:tabLst>
            </a:pPr>
            <a:endParaRPr lang="tr-TR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Pragmatik (Yararcı) olmalıydı.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1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647700" y="1785492"/>
            <a:ext cx="84960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Ayrıca Eğitim:</a:t>
            </a:r>
          </a:p>
          <a:p>
            <a:pPr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Bireyin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yeteneklerini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geliştirmeli.</a:t>
            </a:r>
          </a:p>
          <a:p>
            <a:pPr eaLnBrk="0" hangingPunct="0"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Özgür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Eşit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Laik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olmalı</a:t>
            </a:r>
          </a:p>
          <a:p>
            <a:pPr eaLnBrk="0" hangingPunct="0"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Eğitim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Deney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yaşantılarla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desteklenmelidir.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1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304800" y="2743200"/>
            <a:ext cx="8559800" cy="1912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prstTxWarp prst="textDeflate">
              <a:avLst/>
            </a:prstTxWarp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6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SANAYİ  İNKILÂBI </a:t>
            </a:r>
          </a:p>
          <a:p>
            <a:pPr>
              <a:tabLst>
                <a:tab pos="1371600" algn="l"/>
              </a:tabLst>
            </a:pPr>
            <a:r>
              <a:rPr lang="tr-TR" sz="36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tr-TR" sz="36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</a:t>
            </a:r>
          </a:p>
          <a:p>
            <a:pPr>
              <a:tabLst>
                <a:tab pos="1371600" algn="l"/>
              </a:tabLst>
            </a:pPr>
            <a:r>
              <a:rPr lang="tr-TR" sz="36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SÖMÜRGECİLİK</a:t>
            </a:r>
            <a:endParaRPr lang="tr-TR" sz="3600" dirty="0">
              <a:solidFill>
                <a:srgbClr val="3333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1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866539" y="2362200"/>
            <a:ext cx="78516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Not: </a:t>
            </a:r>
          </a:p>
          <a:p>
            <a:pPr>
              <a:tabLst>
                <a:tab pos="1371600" algn="l"/>
              </a:tabLst>
            </a:pPr>
            <a:endParaRPr lang="tr-TR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 XVIII yüzyılda ilk olarak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İngiltere’de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başlamış ve daha sonra tüm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Avrupa ülkelerine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yayılmıştır.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8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42497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1371600" algn="l"/>
              </a:tabLst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*Aletin yerini makinenin alması ile çıkan bu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gelişmedeki en önemli etken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buhar gücünün sanayide kullanılmasıdır.</a:t>
            </a:r>
            <a:endParaRPr lang="tr-TR" sz="32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 descr="C:\Users\MacBook Pro\Desktop\buharmakinas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112168" cy="2872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457200" y="1295400"/>
            <a:ext cx="8809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Nedeni:</a:t>
            </a:r>
          </a:p>
          <a:p>
            <a:pPr>
              <a:tabLst>
                <a:tab pos="1371600" algn="l"/>
              </a:tabLst>
            </a:pPr>
            <a:endParaRPr lang="tr-TR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1.Rönesans ve Reform hareketlerinin yol açtığı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özgür düşüncenin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Bilim ve Teknik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alanında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gelişmeleri doğurması.</a:t>
            </a:r>
          </a:p>
          <a:p>
            <a:pPr eaLnBrk="0" hangingPunct="0"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2.Coğrafi keşiflerin başlattığı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Sömürgecilik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hareketleri ile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Ticaret alanında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büyük gelişmelerin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olması.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1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75D3-97DC-4C34-A712-ABDCC33AC826}" type="slidenum">
              <a:rPr lang="tr-TR"/>
              <a:pPr>
                <a:defRPr/>
              </a:pPr>
              <a:t>16</a:t>
            </a:fld>
            <a:endParaRPr lang="tr-TR"/>
          </a:p>
        </p:txBody>
      </p:sp>
      <p:sp>
        <p:nvSpPr>
          <p:cNvPr id="91139" name="Rectangle 1"/>
          <p:cNvSpPr>
            <a:spLocks noChangeArrowheads="1"/>
          </p:cNvSpPr>
          <p:nvPr/>
        </p:nvSpPr>
        <p:spPr bwMode="auto">
          <a:xfrm>
            <a:off x="838200" y="1447800"/>
            <a:ext cx="81201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/>
              <a:t>8.  Hititler ve İbraniler:</a:t>
            </a:r>
          </a:p>
          <a:p>
            <a:pPr eaLnBrk="0" hangingPunct="0"/>
            <a:endParaRPr lang="tr-TR" sz="1200" dirty="0"/>
          </a:p>
          <a:p>
            <a:pPr eaLnBrk="0" hangingPunct="0"/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 err="1">
                <a:solidFill>
                  <a:srgbClr val="3333FF"/>
                </a:solidFill>
              </a:rPr>
              <a:t>Hammurabi</a:t>
            </a:r>
            <a:r>
              <a:rPr lang="tr-TR" sz="3200" dirty="0">
                <a:solidFill>
                  <a:srgbClr val="3333FF"/>
                </a:solidFill>
              </a:rPr>
              <a:t> Kanunlarından yararlanmışlardır</a:t>
            </a:r>
          </a:p>
          <a:p>
            <a:pPr eaLnBrk="0" hangingPunct="0"/>
            <a:r>
              <a:rPr lang="tr-TR" sz="3200" dirty="0">
                <a:solidFill>
                  <a:schemeClr val="folHlink"/>
                </a:solidFill>
              </a:rPr>
              <a:t> </a:t>
            </a:r>
          </a:p>
          <a:p>
            <a:pPr eaLnBrk="0" hangingPunct="0"/>
            <a:r>
              <a:rPr lang="tr-TR" sz="3200" dirty="0">
                <a:solidFill>
                  <a:schemeClr val="tx2"/>
                </a:solidFill>
              </a:rPr>
              <a:t>Not:</a:t>
            </a:r>
          </a:p>
          <a:p>
            <a:pPr eaLnBrk="0" hangingPunct="0"/>
            <a:endParaRPr lang="tr-TR" sz="1200" dirty="0">
              <a:solidFill>
                <a:schemeClr val="folHlink"/>
              </a:solidFill>
            </a:endParaRPr>
          </a:p>
          <a:p>
            <a:pPr eaLnBrk="0" hangingPunct="0"/>
            <a:r>
              <a:rPr lang="tr-TR" sz="3200" dirty="0">
                <a:solidFill>
                  <a:srgbClr val="3333FF"/>
                </a:solidFill>
              </a:rPr>
              <a:t>Hititler ilk dönemlerde </a:t>
            </a:r>
            <a:r>
              <a:rPr lang="tr-TR" sz="3200" dirty="0" err="1">
                <a:solidFill>
                  <a:srgbClr val="FF0000"/>
                </a:solidFill>
              </a:rPr>
              <a:t>Urgakina</a:t>
            </a:r>
            <a:r>
              <a:rPr lang="tr-TR" sz="3200" dirty="0">
                <a:solidFill>
                  <a:schemeClr val="folHlink"/>
                </a:solidFill>
              </a:rPr>
              <a:t> , </a:t>
            </a:r>
            <a:r>
              <a:rPr lang="tr-TR" sz="3200" dirty="0">
                <a:solidFill>
                  <a:srgbClr val="3333FF"/>
                </a:solidFill>
              </a:rPr>
              <a:t>İmparatorluk</a:t>
            </a:r>
            <a:r>
              <a:rPr lang="tr-TR" sz="3200" dirty="0">
                <a:solidFill>
                  <a:schemeClr val="folHlink"/>
                </a:solidFill>
              </a:rPr>
              <a:t> </a:t>
            </a:r>
          </a:p>
          <a:p>
            <a:pPr eaLnBrk="0" hangingPunct="0"/>
            <a:r>
              <a:rPr lang="tr-TR" sz="3200" dirty="0">
                <a:solidFill>
                  <a:srgbClr val="3333FF"/>
                </a:solidFill>
              </a:rPr>
              <a:t>döneminde ise </a:t>
            </a:r>
            <a:r>
              <a:rPr lang="tr-TR" sz="3200" dirty="0" err="1">
                <a:solidFill>
                  <a:srgbClr val="FF0000"/>
                </a:solidFill>
              </a:rPr>
              <a:t>Hammurabi</a:t>
            </a:r>
            <a:r>
              <a:rPr lang="tr-TR" sz="3200" dirty="0">
                <a:solidFill>
                  <a:schemeClr val="folHlink"/>
                </a:solidFill>
              </a:rPr>
              <a:t> </a:t>
            </a:r>
            <a:r>
              <a:rPr lang="tr-TR" sz="3200" dirty="0">
                <a:solidFill>
                  <a:srgbClr val="3333FF"/>
                </a:solidFill>
              </a:rPr>
              <a:t>Kanunlarını</a:t>
            </a:r>
          </a:p>
          <a:p>
            <a:pPr eaLnBrk="0" hangingPunct="0"/>
            <a:r>
              <a:rPr lang="tr-TR" sz="3200" dirty="0">
                <a:solidFill>
                  <a:srgbClr val="3333FF"/>
                </a:solidFill>
              </a:rPr>
              <a:t>Daha yoğun kullanmışlardır.</a:t>
            </a:r>
          </a:p>
          <a:p>
            <a:pPr eaLnBrk="0" hangingPunct="0"/>
            <a:r>
              <a:rPr lang="tr-TR" sz="3200" dirty="0">
                <a:solidFill>
                  <a:schemeClr val="folHlink"/>
                </a:solidFill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85800" y="12192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1371600" algn="l"/>
              </a:tabLst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Bu gelişmelerin sonucunda zenginleşen Avrupa’nın Teknik gelişmeleri üretim alanına uygulamasıyla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Sanayi Devrimi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doğmuştur.</a:t>
            </a:r>
          </a:p>
        </p:txBody>
      </p:sp>
      <p:pic>
        <p:nvPicPr>
          <p:cNvPr id="2050" name="Picture 2" descr="C:\Users\MacBook Pro\Desktop\sana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4003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 Pro\Desktop\sanay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74401"/>
            <a:ext cx="2590800" cy="1940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152400" y="2005059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Sonuçları:</a:t>
            </a:r>
          </a:p>
          <a:p>
            <a:pPr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Üretimde makineleşme seri üretimi doğurdu.</a:t>
            </a:r>
          </a:p>
          <a:p>
            <a:pPr eaLnBrk="0" hangingPunct="0"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Üretim patlaması uluslar arası ticareti hızlandırdı.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897350" y="2514600"/>
            <a:ext cx="741741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1371600" algn="l"/>
              </a:tabLst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Büyük şirketler kuruldu. Sermaye birikimi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  yoğunlaştı.</a:t>
            </a:r>
          </a:p>
          <a:p>
            <a:pPr eaLnBrk="0" hangingPunct="0">
              <a:tabLst>
                <a:tab pos="1371600" algn="l"/>
              </a:tabLst>
            </a:pPr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1371600" algn="l"/>
              </a:tabLst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Yeni bir sosyal sınıf doğdu (işçi sınıfı)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7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73741" y="2209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tabLst>
                <a:tab pos="1371600" algn="l"/>
              </a:tabLst>
            </a:pPr>
            <a:r>
              <a:rPr lang="tr-TR" sz="3200" dirty="0">
                <a:cs typeface="Times New Roman" pitchFamily="18" charset="0"/>
              </a:rPr>
              <a:t>Köyden kente göç başladı , kentleşme hızlandı,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cs typeface="Times New Roman" pitchFamily="18" charset="0"/>
              </a:rPr>
              <a:t> dünyanın ilk gecekonduları  meydana geldi.</a:t>
            </a:r>
          </a:p>
          <a:p>
            <a:pPr>
              <a:tabLst>
                <a:tab pos="1371600" algn="l"/>
              </a:tabLst>
            </a:pPr>
            <a:endParaRPr lang="tr-TR" sz="3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371600" algn="l"/>
              </a:tabLst>
            </a:pPr>
            <a:r>
              <a:rPr lang="tr-TR" sz="3200" dirty="0">
                <a:cs typeface="Times New Roman" pitchFamily="18" charset="0"/>
              </a:rPr>
              <a:t>Hammadde ve Pazar ihtiyacı doğdu.</a:t>
            </a:r>
          </a:p>
          <a:p>
            <a:pPr eaLnBrk="0" hangingPunct="0">
              <a:tabLst>
                <a:tab pos="1371600" algn="l"/>
              </a:tabLst>
            </a:pPr>
            <a:endParaRPr lang="tr-TR" sz="3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371600" algn="l"/>
              </a:tabLst>
            </a:pPr>
            <a:r>
              <a:rPr lang="tr-TR" sz="3200" dirty="0">
                <a:cs typeface="Times New Roman" pitchFamily="18" charset="0"/>
              </a:rPr>
              <a:t>Sanayileşen ülkeler arasında rekabet başladı.</a:t>
            </a:r>
          </a:p>
        </p:txBody>
      </p:sp>
    </p:spTree>
    <p:extLst>
      <p:ext uri="{BB962C8B-B14F-4D97-AF65-F5344CB8AC3E}">
        <p14:creationId xmlns:p14="http://schemas.microsoft.com/office/powerpoint/2010/main" val="2753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457200" y="2590800"/>
            <a:ext cx="85619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Sömürgecilik faaliyetleri hızlandı.</a:t>
            </a:r>
          </a:p>
          <a:p>
            <a:pPr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Emek ve sermaye arasındaki çelişkiler yoğunlaştı,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2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90600" y="24384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  <a:tabLst>
                <a:tab pos="1371600" algn="l"/>
              </a:tabLst>
            </a:pPr>
            <a:r>
              <a:rPr lang="tr-TR" sz="3200" dirty="0">
                <a:cs typeface="Times New Roman" pitchFamily="18" charset="0"/>
              </a:rPr>
              <a:t>işsizlik biryandan artarken öte yandan teknolojik yenilikler çoğaldı.</a:t>
            </a:r>
          </a:p>
          <a:p>
            <a:pPr eaLnBrk="0" hangingPunct="0">
              <a:buFont typeface="Arial" charset="0"/>
              <a:buChar char="•"/>
              <a:tabLst>
                <a:tab pos="1371600" algn="l"/>
              </a:tabLst>
            </a:pPr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1371600" algn="l"/>
              </a:tabLst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Sosyalizm ve Liberalizm gibi düşünce akımları ortaya çıktı.</a:t>
            </a:r>
          </a:p>
        </p:txBody>
      </p:sp>
    </p:spTree>
    <p:extLst>
      <p:ext uri="{BB962C8B-B14F-4D97-AF65-F5344CB8AC3E}">
        <p14:creationId xmlns:p14="http://schemas.microsoft.com/office/powerpoint/2010/main" val="29516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152400" y="1600200"/>
            <a:ext cx="92605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Not: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1371600" algn="l"/>
              </a:tabLst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1. Bu gelişmeler </a:t>
            </a:r>
            <a:r>
              <a:rPr lang="tr-TR" sz="3200" u="sng" dirty="0">
                <a:solidFill>
                  <a:srgbClr val="3333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Avrupa’da Sendikaların</a:t>
            </a:r>
            <a:r>
              <a:rPr lang="tr-TR" sz="3200" dirty="0">
                <a:solidFill>
                  <a:srgbClr val="3333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u="sng" dirty="0">
                <a:solidFill>
                  <a:srgbClr val="3333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doğmasına yol açmıştır.</a:t>
            </a:r>
          </a:p>
          <a:p>
            <a:pPr eaLnBrk="0" hangingPunct="0">
              <a:tabLst>
                <a:tab pos="1371600" algn="l"/>
              </a:tabLst>
            </a:pP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2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85800" y="26670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1371600" algn="l"/>
              </a:tabLst>
            </a:pPr>
            <a:r>
              <a:rPr lang="tr-TR" sz="3200" dirty="0">
                <a:latin typeface="Arial Black" pitchFamily="34" charset="0"/>
                <a:ea typeface="Calibri" pitchFamily="34" charset="0"/>
                <a:cs typeface="Arabic Typesetting" pitchFamily="66" charset="-78"/>
              </a:rPr>
              <a:t>2. Bilim ve Teknolojik alanlardaki gelişmeleri izleyemeyen ve gerekli sermaye birikimi olmayan </a:t>
            </a:r>
            <a:r>
              <a:rPr lang="tr-TR" sz="3200" dirty="0">
                <a:solidFill>
                  <a:srgbClr val="3333FF"/>
                </a:solidFill>
                <a:latin typeface="Arial Black" pitchFamily="34" charset="0"/>
                <a:ea typeface="Calibri" pitchFamily="34" charset="0"/>
                <a:cs typeface="Arabic Typesetting" pitchFamily="66" charset="-78"/>
              </a:rPr>
              <a:t>Osmanlı Devleti </a:t>
            </a:r>
            <a:r>
              <a:rPr lang="tr-TR" sz="32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abic Typesetting" pitchFamily="66" charset="-78"/>
              </a:rPr>
              <a:t>sanayi devriminin dışında kalmıştır. </a:t>
            </a:r>
          </a:p>
        </p:txBody>
      </p:sp>
    </p:spTree>
    <p:extLst>
      <p:ext uri="{BB962C8B-B14F-4D97-AF65-F5344CB8AC3E}">
        <p14:creationId xmlns:p14="http://schemas.microsoft.com/office/powerpoint/2010/main" val="5868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Dikdörtgen"/>
          <p:cNvSpPr>
            <a:spLocks noChangeArrowheads="1"/>
          </p:cNvSpPr>
          <p:nvPr/>
        </p:nvSpPr>
        <p:spPr bwMode="auto">
          <a:xfrm>
            <a:off x="1143000" y="2514600"/>
            <a:ext cx="78581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1371600" algn="l"/>
              </a:tabLst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Bunun sonucu olarak da :</a:t>
            </a:r>
          </a:p>
          <a:p>
            <a:pPr eaLnBrk="0" hangingPunct="0">
              <a:tabLst>
                <a:tab pos="1371600" algn="l"/>
              </a:tabLst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 typeface="Wingdings" pitchFamily="2" charset="2"/>
              <a:buChar char="ü"/>
              <a:tabLst>
                <a:tab pos="1371600" algn="l"/>
              </a:tabLst>
            </a:pP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Yerli sanayisi çökmüş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eaLnBrk="0" hangingPunct="0">
              <a:tabLst>
                <a:tab pos="1371600" algn="l"/>
              </a:tabLst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0" hangingPunct="0">
              <a:buFont typeface="Wingdings" pitchFamily="2" charset="2"/>
              <a:buChar char="ü"/>
              <a:tabLst>
                <a:tab pos="1371600" algn="l"/>
              </a:tabLst>
            </a:pP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Batılıların ucuz ham madde ve açık pazarı haline gelmiş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6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169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90600" y="2438400"/>
            <a:ext cx="78651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itchFamily="2" charset="2"/>
              <a:buChar char="ü"/>
              <a:tabLst>
                <a:tab pos="1371600" algn="l"/>
              </a:tabLst>
            </a:pPr>
            <a:r>
              <a:rPr lang="tr-TR" sz="3200" u="sng" dirty="0">
                <a:solidFill>
                  <a:srgbClr val="3333FF"/>
                </a:solidFill>
                <a:cs typeface="Times New Roman" pitchFamily="18" charset="0"/>
              </a:rPr>
              <a:t>Lonca teşkilatı önemini kaybetmiş</a:t>
            </a:r>
          </a:p>
          <a:p>
            <a:pPr eaLnBrk="0" hangingPunct="0">
              <a:tabLst>
                <a:tab pos="1371600" algn="l"/>
              </a:tabLst>
            </a:pPr>
            <a:endParaRPr lang="tr-TR" sz="1200" u="sng" dirty="0">
              <a:solidFill>
                <a:srgbClr val="3333FF"/>
              </a:solidFill>
              <a:cs typeface="Times New Roman" pitchFamily="18" charset="0"/>
            </a:endParaRPr>
          </a:p>
          <a:p>
            <a:pPr marL="914400" lvl="1" indent="-457200" eaLnBrk="0" hangingPunct="0">
              <a:buFont typeface="Wingdings" pitchFamily="2" charset="2"/>
              <a:buChar char="ü"/>
              <a:tabLst>
                <a:tab pos="1371600" algn="l"/>
              </a:tabLst>
            </a:pPr>
            <a:r>
              <a:rPr lang="tr-TR" sz="3200" u="sng" dirty="0">
                <a:solidFill>
                  <a:srgbClr val="3333FF"/>
                </a:solidFill>
                <a:cs typeface="Times New Roman" pitchFamily="18" charset="0"/>
              </a:rPr>
              <a:t>İşsizlik artmış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 ve </a:t>
            </a:r>
          </a:p>
          <a:p>
            <a:pPr eaLnBrk="0" hangingPunct="0">
              <a:tabLst>
                <a:tab pos="1371600" algn="l"/>
              </a:tabLst>
            </a:pPr>
            <a:endParaRPr lang="tr-TR" sz="1200" dirty="0">
              <a:solidFill>
                <a:srgbClr val="3333FF"/>
              </a:solidFill>
              <a:cs typeface="Times New Roman" pitchFamily="18" charset="0"/>
            </a:endParaRPr>
          </a:p>
          <a:p>
            <a:pPr marL="1371600" lvl="2" indent="-457200" eaLnBrk="0" hangingPunct="0">
              <a:buFont typeface="Wingdings" pitchFamily="2" charset="2"/>
              <a:buChar char="ü"/>
              <a:tabLst>
                <a:tab pos="1371600" algn="l"/>
              </a:tabLst>
            </a:pPr>
            <a:r>
              <a:rPr lang="tr-TR" sz="3200" u="sng" dirty="0">
                <a:solidFill>
                  <a:srgbClr val="3333FF"/>
                </a:solidFill>
                <a:cs typeface="Times New Roman" pitchFamily="18" charset="0"/>
              </a:rPr>
              <a:t>Dışa bağımlı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 bir çeşit </a:t>
            </a:r>
            <a:r>
              <a:rPr lang="tr-TR" sz="3200" u="sng" dirty="0">
                <a:solidFill>
                  <a:srgbClr val="3333FF"/>
                </a:solidFill>
                <a:cs typeface="Times New Roman" pitchFamily="18" charset="0"/>
              </a:rPr>
              <a:t>yarı sömürge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         </a:t>
            </a:r>
          </a:p>
          <a:p>
            <a:pPr eaLnBrk="0" hangingPunct="0">
              <a:tabLst>
                <a:tab pos="1371600" algn="l"/>
              </a:tabLst>
            </a:pP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              durumuna düşmüştür.</a:t>
            </a:r>
          </a:p>
        </p:txBody>
      </p:sp>
    </p:spTree>
    <p:extLst>
      <p:ext uri="{BB962C8B-B14F-4D97-AF65-F5344CB8AC3E}">
        <p14:creationId xmlns:p14="http://schemas.microsoft.com/office/powerpoint/2010/main" val="23266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7BA2E-B5C5-4C76-A2FD-CE218897130B}" type="slidenum">
              <a:rPr lang="tr-TR"/>
              <a:pPr>
                <a:defRPr/>
              </a:pPr>
              <a:t>17</a:t>
            </a:fld>
            <a:endParaRPr lang="tr-TR"/>
          </a:p>
        </p:txBody>
      </p:sp>
      <p:sp>
        <p:nvSpPr>
          <p:cNvPr id="92163" name="Rectangle 1"/>
          <p:cNvSpPr>
            <a:spLocks noChangeArrowheads="1"/>
          </p:cNvSpPr>
          <p:nvPr/>
        </p:nvSpPr>
        <p:spPr bwMode="auto">
          <a:xfrm>
            <a:off x="457200" y="609600"/>
            <a:ext cx="9829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3200" b="1" dirty="0"/>
              <a:t>                         </a:t>
            </a:r>
            <a:r>
              <a:rPr lang="tr-TR" sz="3200" b="1" dirty="0">
                <a:solidFill>
                  <a:schemeClr val="tx2"/>
                </a:solidFill>
              </a:rPr>
              <a:t>DİN ve İNANIŞ</a:t>
            </a:r>
            <a:r>
              <a:rPr lang="tr-TR" sz="3200" b="1" dirty="0"/>
              <a:t> </a:t>
            </a:r>
          </a:p>
          <a:p>
            <a:pPr eaLnBrk="0" hangingPunct="0"/>
            <a:endParaRPr lang="tr-TR" sz="1200" dirty="0"/>
          </a:p>
          <a:p>
            <a:pPr eaLnBrk="0" hangingPunct="0"/>
            <a:r>
              <a:rPr lang="tr-TR" sz="3200" b="1" dirty="0"/>
              <a:t>                                </a:t>
            </a:r>
            <a:r>
              <a:rPr lang="tr-TR" sz="3200" b="1" dirty="0">
                <a:solidFill>
                  <a:srgbClr val="3333FF"/>
                </a:solidFill>
              </a:rPr>
              <a:t>Mısır:</a:t>
            </a:r>
          </a:p>
          <a:p>
            <a:pPr eaLnBrk="0" hangingPunct="0"/>
            <a:endParaRPr lang="tr-TR" sz="2800" dirty="0"/>
          </a:p>
          <a:p>
            <a:pPr eaLnBrk="0" hangingPunct="0">
              <a:buFontTx/>
              <a:buChar char="•"/>
            </a:pPr>
            <a:r>
              <a:rPr lang="tr-TR" sz="2800" dirty="0"/>
              <a:t>Mısırın dini çok tanrılıdır. En büyüğü </a:t>
            </a:r>
          </a:p>
          <a:p>
            <a:pPr eaLnBrk="0" hangingPunct="0"/>
            <a:r>
              <a:rPr lang="tr-TR" sz="2800" b="1" dirty="0"/>
              <a:t>        </a:t>
            </a:r>
            <a:r>
              <a:rPr lang="tr-TR" sz="2800" b="1" dirty="0">
                <a:solidFill>
                  <a:srgbClr val="3333FF"/>
                </a:solidFill>
              </a:rPr>
              <a:t>Aman </a:t>
            </a:r>
            <a:r>
              <a:rPr lang="tr-TR" sz="2800" b="1" dirty="0" err="1">
                <a:solidFill>
                  <a:srgbClr val="3333FF"/>
                </a:solidFill>
              </a:rPr>
              <a:t>Ra</a:t>
            </a:r>
            <a:r>
              <a:rPr lang="tr-TR" sz="2800" b="1" dirty="0">
                <a:solidFill>
                  <a:srgbClr val="3333FF"/>
                </a:solidFill>
              </a:rPr>
              <a:t> , </a:t>
            </a:r>
            <a:r>
              <a:rPr lang="tr-TR" sz="2800" b="1" dirty="0" err="1">
                <a:solidFill>
                  <a:srgbClr val="3333FF"/>
                </a:solidFill>
              </a:rPr>
              <a:t>İsis</a:t>
            </a:r>
            <a:r>
              <a:rPr lang="tr-TR" sz="2800" b="1" dirty="0">
                <a:solidFill>
                  <a:srgbClr val="3333FF"/>
                </a:solidFill>
              </a:rPr>
              <a:t> , </a:t>
            </a:r>
            <a:r>
              <a:rPr lang="tr-TR" sz="2800" b="1" dirty="0" err="1">
                <a:solidFill>
                  <a:srgbClr val="3333FF"/>
                </a:solidFill>
              </a:rPr>
              <a:t>Osiris</a:t>
            </a:r>
            <a:r>
              <a:rPr lang="tr-TR" sz="2800" b="1" dirty="0">
                <a:solidFill>
                  <a:srgbClr val="008000"/>
                </a:solidFill>
              </a:rPr>
              <a:t> </a:t>
            </a:r>
            <a:endParaRPr lang="tr-TR" sz="2800" dirty="0">
              <a:solidFill>
                <a:srgbClr val="008000"/>
              </a:solidFill>
            </a:endParaRPr>
          </a:p>
          <a:p>
            <a:pPr eaLnBrk="0" hangingPunct="0">
              <a:buFontTx/>
              <a:buChar char="•"/>
            </a:pPr>
            <a:r>
              <a:rPr lang="tr-TR" sz="2800" dirty="0"/>
              <a:t>Tanrılarını önce hayvan şeklinde-sonra insan şeklinde </a:t>
            </a:r>
          </a:p>
          <a:p>
            <a:pPr eaLnBrk="0" hangingPunct="0"/>
            <a:r>
              <a:rPr lang="tr-TR" sz="2800" dirty="0"/>
              <a:t>tasvir etmişlerdir. Bazen insanları da tanrılaştırmışlardır.</a:t>
            </a:r>
          </a:p>
        </p:txBody>
      </p:sp>
      <p:pic>
        <p:nvPicPr>
          <p:cNvPr id="9218" name="Picture 2" descr="C:\Users\MacBook Pro\Desktop\Amon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410560"/>
            <a:ext cx="1252571" cy="2009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9219" name="Picture 3" descr="C:\Users\MacBook Pro\Desktop\i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254950"/>
            <a:ext cx="1091093" cy="2175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9220" name="Picture 4" descr="C:\Users\MacBook Pro\Desktop\osir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84" y="4410560"/>
            <a:ext cx="1671276" cy="1598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170</a:t>
            </a:fld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63436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C:\Users\MacBook Pro\Desktop\sevrharita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1752600"/>
            <a:ext cx="6705600" cy="4807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cBook Pro\Desktop\turkiyeharitasi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2" y="1828800"/>
            <a:ext cx="7344344" cy="41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2F664-7227-48A2-BBCE-8ED778316A5F}" type="slidenum">
              <a:rPr lang="tr-TR"/>
              <a:pPr>
                <a:defRPr/>
              </a:pPr>
              <a:t>18</a:t>
            </a:fld>
            <a:endParaRPr lang="tr-TR"/>
          </a:p>
        </p:txBody>
      </p:sp>
      <p:sp>
        <p:nvSpPr>
          <p:cNvPr id="93187" name="Rectangle 1"/>
          <p:cNvSpPr>
            <a:spLocks noChangeArrowheads="1"/>
          </p:cNvSpPr>
          <p:nvPr/>
        </p:nvSpPr>
        <p:spPr bwMode="auto">
          <a:xfrm>
            <a:off x="1219200" y="914400"/>
            <a:ext cx="67249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/>
              <a:t>Mısırlılar insanların </a:t>
            </a:r>
            <a:r>
              <a:rPr lang="tr-TR" sz="3200" dirty="0">
                <a:solidFill>
                  <a:srgbClr val="3333FF"/>
                </a:solidFill>
              </a:rPr>
              <a:t>öldükten sonra da </a:t>
            </a:r>
          </a:p>
          <a:p>
            <a:pPr eaLnBrk="0" hangingPunct="0"/>
            <a:r>
              <a:rPr lang="tr-TR" sz="3200" dirty="0">
                <a:solidFill>
                  <a:srgbClr val="008000"/>
                </a:solidFill>
              </a:rPr>
              <a:t>  </a:t>
            </a:r>
            <a:r>
              <a:rPr lang="tr-TR" sz="3200" dirty="0">
                <a:solidFill>
                  <a:srgbClr val="3333FF"/>
                </a:solidFill>
              </a:rPr>
              <a:t>yaşayacağına</a:t>
            </a:r>
            <a:r>
              <a:rPr lang="tr-TR" sz="3200" dirty="0"/>
              <a:t> inanmışlardır.</a:t>
            </a:r>
          </a:p>
          <a:p>
            <a:pPr eaLnBrk="0" hangingPunct="0"/>
            <a:endParaRPr lang="tr-TR" sz="3200" dirty="0"/>
          </a:p>
          <a:p>
            <a:pPr eaLnBrk="0" hangingPunct="0"/>
            <a:r>
              <a:rPr lang="tr-TR" sz="3200" dirty="0"/>
              <a:t>   *Bu yüzden </a:t>
            </a:r>
            <a:r>
              <a:rPr lang="tr-TR" sz="3200" dirty="0">
                <a:solidFill>
                  <a:srgbClr val="3333FF"/>
                </a:solidFill>
              </a:rPr>
              <a:t>Anıt Mezar </a:t>
            </a:r>
            <a:r>
              <a:rPr lang="tr-TR" sz="3200" dirty="0"/>
              <a:t>mimarisini </a:t>
            </a:r>
          </a:p>
          <a:p>
            <a:pPr eaLnBrk="0" hangingPunct="0"/>
            <a:r>
              <a:rPr lang="tr-TR" sz="3200" dirty="0"/>
              <a:t>     geliştirmişlerdir.</a:t>
            </a:r>
          </a:p>
        </p:txBody>
      </p:sp>
      <p:pic>
        <p:nvPicPr>
          <p:cNvPr id="10242" name="Picture 2" descr="C:\Users\MacBook Pro\Desktop\anıtmez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887651" cy="236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cBook Pro\Desktop\anıtmeza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5506"/>
            <a:ext cx="3413187" cy="24160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57200" y="10668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dirty="0"/>
              <a:t> *Cesetlerin bozulmaması için </a:t>
            </a:r>
            <a:r>
              <a:rPr lang="tr-TR" sz="3200" dirty="0" err="1">
                <a:solidFill>
                  <a:srgbClr val="3333FF"/>
                </a:solidFill>
              </a:rPr>
              <a:t>Mumyacılığı</a:t>
            </a:r>
            <a:r>
              <a:rPr lang="tr-TR" sz="3200" dirty="0">
                <a:solidFill>
                  <a:srgbClr val="008000"/>
                </a:solidFill>
              </a:rPr>
              <a:t> </a:t>
            </a:r>
          </a:p>
          <a:p>
            <a:pPr eaLnBrk="0" hangingPunct="0"/>
            <a:r>
              <a:rPr lang="tr-TR" sz="3200" dirty="0"/>
              <a:t>     geliştirmişlerdir.</a:t>
            </a:r>
          </a:p>
          <a:p>
            <a:pPr eaLnBrk="0" hangingPunct="0"/>
            <a:endParaRPr lang="tr-TR" sz="1200" dirty="0"/>
          </a:p>
          <a:p>
            <a:pPr eaLnBrk="0" hangingPunct="0"/>
            <a:r>
              <a:rPr lang="tr-TR" sz="3200" dirty="0"/>
              <a:t>  *</a:t>
            </a:r>
            <a:r>
              <a:rPr lang="tr-TR" sz="3200" dirty="0" err="1"/>
              <a:t>Mumyacılık</a:t>
            </a:r>
            <a:r>
              <a:rPr lang="tr-TR" sz="3200" dirty="0"/>
              <a:t> da </a:t>
            </a:r>
            <a:r>
              <a:rPr lang="tr-TR" sz="3200" dirty="0">
                <a:solidFill>
                  <a:srgbClr val="3333FF"/>
                </a:solidFill>
              </a:rPr>
              <a:t>eczacılık-dişçilik-cerrahlık </a:t>
            </a:r>
          </a:p>
          <a:p>
            <a:pPr eaLnBrk="0" hangingPunct="0"/>
            <a:r>
              <a:rPr lang="tr-TR" sz="3200" dirty="0"/>
              <a:t>      gibi tıbbın gelişmesini sağlamıştır.</a:t>
            </a:r>
          </a:p>
        </p:txBody>
      </p:sp>
      <p:pic>
        <p:nvPicPr>
          <p:cNvPr id="11266" name="Picture 2" descr="C:\Users\MacBook Pro\Desktop\mu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646982" cy="2247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cBook Pro\Desktop\mumy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144"/>
            <a:ext cx="2028825" cy="2247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acBook Pro\Desktop\mumy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71456"/>
            <a:ext cx="1771650" cy="2581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C5AAC-FF4A-4D2C-81E3-3C32D673B8B3}" type="slidenum">
              <a:rPr lang="tr-TR"/>
              <a:pPr>
                <a:defRPr/>
              </a:pPr>
              <a:t>2</a:t>
            </a:fld>
            <a:endParaRPr lang="tr-TR"/>
          </a:p>
        </p:txBody>
      </p:sp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228600" y="1905000"/>
            <a:ext cx="8610600" cy="230832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prstTxWarp prst="textFadeUp">
              <a:avLst>
                <a:gd name="adj" fmla="val 34103"/>
              </a:avLst>
            </a:prstTxWarp>
            <a:spAutoFit/>
          </a:bodyPr>
          <a:lstStyle/>
          <a:p>
            <a:pPr algn="ctr" eaLnBrk="0" hangingPunct="0">
              <a:defRPr/>
            </a:pPr>
            <a:r>
              <a:rPr lang="tr-TR" sz="4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ESKİ ÇAĞDA ANADOLUNUN </a:t>
            </a:r>
          </a:p>
          <a:p>
            <a:pPr algn="ctr" eaLnBrk="0" hangingPunct="0">
              <a:defRPr/>
            </a:pPr>
            <a:r>
              <a:rPr lang="tr-TR" sz="4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ÇEVRESİNDEKİ KÜLTÜR VE </a:t>
            </a:r>
          </a:p>
          <a:p>
            <a:pPr algn="ctr" eaLnBrk="0" hangingPunct="0">
              <a:defRPr/>
            </a:pPr>
            <a:r>
              <a:rPr lang="tr-TR" sz="4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MEDENİYETLER</a:t>
            </a:r>
            <a:endParaRPr lang="tr-TR" sz="4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CAD01-DE4B-414C-9CD7-24A7DF88FA74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94211" name="Rectangle 1"/>
          <p:cNvSpPr>
            <a:spLocks noChangeArrowheads="1"/>
          </p:cNvSpPr>
          <p:nvPr/>
        </p:nvSpPr>
        <p:spPr bwMode="auto">
          <a:xfrm>
            <a:off x="685800" y="914400"/>
            <a:ext cx="844449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/>
              <a:t>                       </a:t>
            </a:r>
            <a:r>
              <a:rPr lang="tr-TR" sz="3200" b="1" dirty="0">
                <a:solidFill>
                  <a:srgbClr val="3333FF"/>
                </a:solidFill>
              </a:rPr>
              <a:t>Mezopotamya:</a:t>
            </a:r>
          </a:p>
          <a:p>
            <a:pPr eaLnBrk="0" hangingPunct="0"/>
            <a:endParaRPr lang="tr-TR" sz="3200" dirty="0">
              <a:solidFill>
                <a:srgbClr val="3333FF"/>
              </a:solidFill>
            </a:endParaRPr>
          </a:p>
          <a:p>
            <a:pPr eaLnBrk="0" hangingPunct="0">
              <a:buFontTx/>
              <a:buChar char="•"/>
            </a:pPr>
            <a:r>
              <a:rPr lang="tr-TR" sz="3200" dirty="0"/>
              <a:t>Kültürleri </a:t>
            </a:r>
            <a:r>
              <a:rPr lang="tr-TR" sz="3200" dirty="0">
                <a:solidFill>
                  <a:srgbClr val="FF0000"/>
                </a:solidFill>
              </a:rPr>
              <a:t>çok tanrılı </a:t>
            </a:r>
            <a:r>
              <a:rPr lang="tr-TR" sz="3200" dirty="0"/>
              <a:t>dine dayanmaktaydı.</a:t>
            </a:r>
          </a:p>
          <a:p>
            <a:pPr eaLnBrk="0" hangingPunct="0">
              <a:buFontTx/>
              <a:buChar char="•"/>
            </a:pPr>
            <a:endParaRPr lang="tr-TR" sz="3200" dirty="0"/>
          </a:p>
          <a:p>
            <a:pPr eaLnBrk="0" hangingPunct="0">
              <a:buFontTx/>
              <a:buChar char="•"/>
            </a:pPr>
            <a:r>
              <a:rPr lang="tr-TR" sz="3200" dirty="0"/>
              <a:t>Yağmur – Fırtına –  gök cisimlerinin hareketi </a:t>
            </a:r>
            <a:r>
              <a:rPr lang="tr-TR" sz="3200" dirty="0" err="1"/>
              <a:t>v.b</a:t>
            </a:r>
            <a:r>
              <a:rPr lang="tr-TR" sz="3200" dirty="0"/>
              <a:t> </a:t>
            </a:r>
          </a:p>
          <a:p>
            <a:pPr eaLnBrk="0" hangingPunct="0"/>
            <a:r>
              <a:rPr lang="tr-TR" sz="3200" dirty="0"/>
              <a:t>  her doğa olayı ilahi bir işaret sayılıyordu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05678" y="1205948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 err="1">
                <a:solidFill>
                  <a:srgbClr val="3333FF"/>
                </a:solidFill>
              </a:rPr>
              <a:t>Ziggurat</a:t>
            </a:r>
            <a:r>
              <a:rPr lang="tr-TR" sz="3200" dirty="0"/>
              <a:t> denen tapınaklar yapmışlardır. Bu </a:t>
            </a:r>
          </a:p>
          <a:p>
            <a:pPr eaLnBrk="0" hangingPunct="0"/>
            <a:r>
              <a:rPr lang="tr-TR" sz="3200" dirty="0"/>
              <a:t>  topraklar gözlemevi olarak da kullanılmıştır. </a:t>
            </a:r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dirty="0"/>
              <a:t>Öldükten sonra yaşama inanmışlardır.</a:t>
            </a:r>
          </a:p>
        </p:txBody>
      </p:sp>
      <p:pic>
        <p:nvPicPr>
          <p:cNvPr id="12290" name="Picture 2" descr="C:\Users\MacBook Pro\Desktop\ziggur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51597"/>
            <a:ext cx="2611487" cy="2792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15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2F0B6-79D0-482A-AB5C-6B436593D321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95235" name="Rectangle 1"/>
          <p:cNvSpPr>
            <a:spLocks noChangeArrowheads="1"/>
          </p:cNvSpPr>
          <p:nvPr/>
        </p:nvSpPr>
        <p:spPr bwMode="auto">
          <a:xfrm>
            <a:off x="990600" y="838200"/>
            <a:ext cx="756591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/>
              <a:t>                        </a:t>
            </a:r>
            <a:r>
              <a:rPr lang="tr-TR" sz="3200" b="1" dirty="0">
                <a:solidFill>
                  <a:srgbClr val="3333FF"/>
                </a:solidFill>
              </a:rPr>
              <a:t>Yunanlılar:</a:t>
            </a:r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dirty="0"/>
              <a:t>Yunanlıların birçok tanrı ve tanrıçaları vardı</a:t>
            </a:r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dirty="0"/>
              <a:t>Onları insanlar gibi düşünmüşlerdir.</a:t>
            </a:r>
          </a:p>
          <a:p>
            <a:pPr eaLnBrk="0" hangingPunct="0"/>
            <a:r>
              <a:rPr lang="tr-TR" sz="3200" dirty="0"/>
              <a:t>  (yiyen-içen-evlenen yalnız ölümsüz olan)</a:t>
            </a:r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dirty="0"/>
              <a:t>Tanrıların </a:t>
            </a:r>
            <a:r>
              <a:rPr lang="tr-TR" sz="3200" b="1" dirty="0" err="1">
                <a:solidFill>
                  <a:srgbClr val="3333FF"/>
                </a:solidFill>
              </a:rPr>
              <a:t>Olimpos</a:t>
            </a:r>
            <a:r>
              <a:rPr lang="tr-TR" sz="3200" b="1" dirty="0"/>
              <a:t> </a:t>
            </a:r>
            <a:r>
              <a:rPr lang="tr-TR" sz="3200" dirty="0"/>
              <a:t>dağında yaşadıklarına </a:t>
            </a:r>
          </a:p>
          <a:p>
            <a:pPr eaLnBrk="0" hangingPunct="0"/>
            <a:r>
              <a:rPr lang="tr-TR" sz="3200" dirty="0"/>
              <a:t>  inanmışlardır.</a:t>
            </a:r>
          </a:p>
        </p:txBody>
      </p:sp>
      <p:pic>
        <p:nvPicPr>
          <p:cNvPr id="13314" name="Picture 2" descr="C:\Users\MacBook Pro\Desktop\olimp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6084"/>
            <a:ext cx="3048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A497-BCC4-4BB5-ACDD-9828B76F01F5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96259" name="Rectangle 1"/>
          <p:cNvSpPr>
            <a:spLocks noChangeArrowheads="1"/>
          </p:cNvSpPr>
          <p:nvPr/>
        </p:nvSpPr>
        <p:spPr bwMode="auto">
          <a:xfrm>
            <a:off x="914400" y="1143000"/>
            <a:ext cx="723608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/>
              <a:t>En büyük tanrıları </a:t>
            </a:r>
            <a:r>
              <a:rPr lang="tr-TR" sz="3200" b="1" dirty="0">
                <a:solidFill>
                  <a:srgbClr val="3333FF"/>
                </a:solidFill>
              </a:rPr>
              <a:t>Zeus ,</a:t>
            </a:r>
            <a:r>
              <a:rPr lang="tr-TR" sz="3200" b="1" u="sng" dirty="0">
                <a:solidFill>
                  <a:srgbClr val="3333FF"/>
                </a:solidFill>
              </a:rPr>
              <a:t> </a:t>
            </a:r>
            <a:r>
              <a:rPr lang="tr-TR" sz="3200" b="1" dirty="0" err="1">
                <a:solidFill>
                  <a:srgbClr val="3333FF"/>
                </a:solidFill>
              </a:rPr>
              <a:t>Hera</a:t>
            </a:r>
            <a:r>
              <a:rPr lang="tr-TR" sz="3200" b="1" dirty="0">
                <a:solidFill>
                  <a:srgbClr val="3333FF"/>
                </a:solidFill>
              </a:rPr>
              <a:t> , </a:t>
            </a:r>
            <a:r>
              <a:rPr lang="tr-TR" sz="3200" b="1" dirty="0" err="1">
                <a:solidFill>
                  <a:srgbClr val="3333FF"/>
                </a:solidFill>
              </a:rPr>
              <a:t>Apollon</a:t>
            </a:r>
            <a:r>
              <a:rPr lang="tr-TR" sz="3200" b="1" dirty="0">
                <a:solidFill>
                  <a:srgbClr val="3333FF"/>
                </a:solidFill>
              </a:rPr>
              <a:t>,</a:t>
            </a:r>
          </a:p>
          <a:p>
            <a:pPr eaLnBrk="0" hangingPunct="0"/>
            <a:r>
              <a:rPr lang="tr-TR" sz="3200" b="1" dirty="0">
                <a:solidFill>
                  <a:srgbClr val="008000"/>
                </a:solidFill>
              </a:rPr>
              <a:t>  </a:t>
            </a:r>
            <a:r>
              <a:rPr lang="tr-TR" sz="3200" b="1" dirty="0">
                <a:solidFill>
                  <a:srgbClr val="3333FF"/>
                </a:solidFill>
              </a:rPr>
              <a:t>Eros</a:t>
            </a:r>
            <a:r>
              <a:rPr lang="tr-TR" sz="3200" b="1" dirty="0"/>
              <a:t> </a:t>
            </a:r>
            <a:r>
              <a:rPr lang="tr-TR" sz="3200" b="1" dirty="0" err="1"/>
              <a:t>v.b</a:t>
            </a:r>
            <a:r>
              <a:rPr lang="tr-TR" sz="3200" b="1" dirty="0"/>
              <a:t>.</a:t>
            </a:r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dirty="0"/>
              <a:t>İman ruhunun öldükten sonra yer altına </a:t>
            </a:r>
          </a:p>
          <a:p>
            <a:pPr eaLnBrk="0" hangingPunct="0"/>
            <a:r>
              <a:rPr lang="tr-TR" sz="3200" dirty="0"/>
              <a:t>  gideceğine ve orada tanrılar tarafından </a:t>
            </a:r>
          </a:p>
          <a:p>
            <a:pPr eaLnBrk="0" hangingPunct="0"/>
            <a:r>
              <a:rPr lang="tr-TR" sz="3200" dirty="0"/>
              <a:t>  yargılanacağına inanırlardı.</a:t>
            </a:r>
          </a:p>
        </p:txBody>
      </p:sp>
      <p:pic>
        <p:nvPicPr>
          <p:cNvPr id="14338" name="Picture 2" descr="C:\Users\MacBook Pro\Desktop\z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4" y="4648200"/>
            <a:ext cx="1803400" cy="1350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MacBook Pro\Desktop\ero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66" y="4426557"/>
            <a:ext cx="1473617" cy="1684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cBook Pro\Desktop\h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06835"/>
            <a:ext cx="1273387" cy="1633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acBook Pro\Desktop\apoll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26557"/>
            <a:ext cx="1363662" cy="1572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2192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/>
              <a:t>Tanrıları eğlendirmek için her yıl </a:t>
            </a:r>
            <a:r>
              <a:rPr lang="tr-TR" sz="3200" b="1" dirty="0" err="1">
                <a:solidFill>
                  <a:srgbClr val="3333FF"/>
                </a:solidFill>
              </a:rPr>
              <a:t>Olimpos</a:t>
            </a:r>
            <a:r>
              <a:rPr lang="tr-TR" sz="3200" b="1" dirty="0">
                <a:solidFill>
                  <a:srgbClr val="3333FF"/>
                </a:solidFill>
              </a:rPr>
              <a:t> </a:t>
            </a: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</a:rPr>
              <a:t>  Dağında</a:t>
            </a:r>
            <a:r>
              <a:rPr lang="tr-TR" sz="3200" dirty="0"/>
              <a:t> eğlenceler düzenlerlerdi.</a:t>
            </a:r>
          </a:p>
          <a:p>
            <a:pPr eaLnBrk="0" hangingPunct="0"/>
            <a:endParaRPr lang="tr-TR" sz="1200" dirty="0"/>
          </a:p>
          <a:p>
            <a:pPr eaLnBrk="0" hangingPunct="0">
              <a:buFontTx/>
              <a:buChar char="•"/>
            </a:pPr>
            <a:r>
              <a:rPr lang="tr-TR" sz="3200" dirty="0"/>
              <a:t>Bugünkü </a:t>
            </a:r>
            <a:r>
              <a:rPr lang="tr-TR" sz="3200" b="1" dirty="0">
                <a:solidFill>
                  <a:srgbClr val="3333FF"/>
                </a:solidFill>
              </a:rPr>
              <a:t>Olimpiyat oyunları</a:t>
            </a:r>
            <a:r>
              <a:rPr lang="tr-TR" sz="3200" dirty="0">
                <a:solidFill>
                  <a:srgbClr val="008000"/>
                </a:solidFill>
              </a:rPr>
              <a:t> </a:t>
            </a:r>
            <a:r>
              <a:rPr lang="tr-TR" sz="3200" dirty="0"/>
              <a:t>buradan </a:t>
            </a:r>
          </a:p>
          <a:p>
            <a:pPr eaLnBrk="0" hangingPunct="0"/>
            <a:r>
              <a:rPr lang="tr-TR" sz="3200" dirty="0"/>
              <a:t>  doğmuştur.</a:t>
            </a:r>
          </a:p>
        </p:txBody>
      </p:sp>
      <p:pic>
        <p:nvPicPr>
          <p:cNvPr id="15363" name="Picture 3" descr="C:\Users\MacBook Pro\Desktop\olimpiy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27613"/>
            <a:ext cx="2371725" cy="1924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acBook Pro\Desktop\olimpiy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762250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22190-72B5-41D1-A381-C8918BEC491E}" type="slidenum">
              <a:rPr lang="tr-TR"/>
              <a:pPr>
                <a:defRPr/>
              </a:pPr>
              <a:t>25</a:t>
            </a:fld>
            <a:endParaRPr lang="tr-TR"/>
          </a:p>
        </p:txBody>
      </p:sp>
      <p:sp>
        <p:nvSpPr>
          <p:cNvPr id="97283" name="Rectangle 1"/>
          <p:cNvSpPr>
            <a:spLocks noChangeArrowheads="1"/>
          </p:cNvSpPr>
          <p:nvPr/>
        </p:nvSpPr>
        <p:spPr bwMode="auto">
          <a:xfrm>
            <a:off x="381000" y="1219200"/>
            <a:ext cx="85897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/>
              <a:t>         </a:t>
            </a:r>
            <a:r>
              <a:rPr lang="tr-TR" sz="3200" b="1" dirty="0">
                <a:solidFill>
                  <a:schemeClr val="tx2"/>
                </a:solidFill>
              </a:rPr>
              <a:t>SOSYAL VE İKTİSADİ HAYAT</a:t>
            </a:r>
          </a:p>
          <a:p>
            <a:pPr eaLnBrk="0" hangingPunct="0"/>
            <a:endParaRPr lang="tr-TR" sz="3200" dirty="0">
              <a:solidFill>
                <a:schemeClr val="tx2"/>
              </a:solidFill>
            </a:endParaRPr>
          </a:p>
          <a:p>
            <a:pPr eaLnBrk="0" hangingPunct="0"/>
            <a:r>
              <a:rPr lang="tr-TR" sz="3200" b="1" dirty="0"/>
              <a:t>                                </a:t>
            </a:r>
            <a:r>
              <a:rPr lang="tr-TR" sz="3200" b="1" u="sng" dirty="0">
                <a:solidFill>
                  <a:srgbClr val="FF0000"/>
                </a:solidFill>
              </a:rPr>
              <a:t>MISIR</a:t>
            </a:r>
          </a:p>
          <a:p>
            <a:pPr eaLnBrk="0" hangingPunct="0"/>
            <a:endParaRPr lang="tr-TR" sz="3200" dirty="0">
              <a:solidFill>
                <a:srgbClr val="3333FF"/>
              </a:solidFill>
            </a:endParaRPr>
          </a:p>
          <a:p>
            <a:pPr eaLnBrk="0" hangingPunct="0">
              <a:buFontTx/>
              <a:buChar char="•"/>
            </a:pPr>
            <a:r>
              <a:rPr lang="tr-TR" sz="3200" dirty="0"/>
              <a:t>Nil nehrinin bereketli topraklarında </a:t>
            </a:r>
          </a:p>
          <a:p>
            <a:pPr eaLnBrk="0" hangingPunct="0"/>
            <a:r>
              <a:rPr lang="tr-TR" sz="3200" dirty="0"/>
              <a:t>  kurulmuştur. </a:t>
            </a:r>
            <a:r>
              <a:rPr lang="tr-TR" sz="3200" b="1" u="sng" dirty="0">
                <a:solidFill>
                  <a:srgbClr val="FF0000"/>
                </a:solidFill>
              </a:rPr>
              <a:t>Verimli tarım topraklarına sahipti</a:t>
            </a:r>
          </a:p>
          <a:p>
            <a:pPr eaLnBrk="0" hangingPunct="0"/>
            <a:endParaRPr lang="tr-TR" sz="3200" b="1" dirty="0">
              <a:solidFill>
                <a:srgbClr val="008000"/>
              </a:solidFill>
            </a:endParaRPr>
          </a:p>
          <a:p>
            <a:pPr eaLnBrk="0" hangingPunct="0">
              <a:buFontTx/>
              <a:buChar char="•"/>
            </a:pPr>
            <a:r>
              <a:rPr lang="tr-TR" sz="3200" dirty="0"/>
              <a:t>Eski ticaret yolları üzerinde olduğundan </a:t>
            </a:r>
          </a:p>
          <a:p>
            <a:pPr eaLnBrk="0" hangingPunct="0"/>
            <a:r>
              <a:rPr lang="tr-TR" sz="3200" dirty="0"/>
              <a:t>  özellikle </a:t>
            </a:r>
            <a:r>
              <a:rPr lang="tr-TR" sz="3200" b="1" u="sng" dirty="0">
                <a:solidFill>
                  <a:srgbClr val="FF0000"/>
                </a:solidFill>
              </a:rPr>
              <a:t>deniz ticareti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gelişmiştir.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5723-7C34-4BEE-A16A-4DDFE700A6C5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99331" name="Rectangle 1"/>
          <p:cNvSpPr>
            <a:spLocks noChangeArrowheads="1"/>
          </p:cNvSpPr>
          <p:nvPr/>
        </p:nvSpPr>
        <p:spPr bwMode="auto">
          <a:xfrm>
            <a:off x="769102" y="1295400"/>
            <a:ext cx="790472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/>
              <a:t>                      </a:t>
            </a:r>
            <a:r>
              <a:rPr lang="tr-TR" sz="3200" b="1" u="sng" dirty="0">
                <a:solidFill>
                  <a:srgbClr val="FF0000"/>
                </a:solidFill>
              </a:rPr>
              <a:t>Mezopotamya</a:t>
            </a:r>
          </a:p>
          <a:p>
            <a:pPr eaLnBrk="0" hangingPunct="0"/>
            <a:endParaRPr lang="tr-TR" sz="3200" dirty="0"/>
          </a:p>
          <a:p>
            <a:pPr eaLnBrk="0" hangingPunct="0">
              <a:buFontTx/>
              <a:buChar char="•"/>
            </a:pPr>
            <a:r>
              <a:rPr lang="tr-TR" sz="3200" dirty="0"/>
              <a:t>Fırat ve Dicle nehirleri tarafından sulanan </a:t>
            </a:r>
          </a:p>
          <a:p>
            <a:pPr eaLnBrk="0" hangingPunct="0"/>
            <a:r>
              <a:rPr lang="tr-TR" sz="3200" dirty="0"/>
              <a:t>  topraklara sahipti. Bu nedenle </a:t>
            </a:r>
            <a:r>
              <a:rPr lang="tr-TR" sz="3200" b="1" u="sng" dirty="0">
                <a:solidFill>
                  <a:srgbClr val="3333FF"/>
                </a:solidFill>
              </a:rPr>
              <a:t>ekonomisi </a:t>
            </a:r>
          </a:p>
          <a:p>
            <a:pPr eaLnBrk="0" hangingPunct="0"/>
            <a:r>
              <a:rPr lang="tr-TR" sz="3200" b="1" u="sng" dirty="0">
                <a:solidFill>
                  <a:srgbClr val="3333FF"/>
                </a:solidFill>
              </a:rPr>
              <a:t>  tarım temeline</a:t>
            </a:r>
            <a:r>
              <a:rPr lang="tr-TR" sz="3200" dirty="0"/>
              <a:t> dayanıyordu.</a:t>
            </a:r>
          </a:p>
          <a:p>
            <a:pPr eaLnBrk="0" hangingPunct="0"/>
            <a:endParaRPr lang="tr-TR" sz="2800" dirty="0"/>
          </a:p>
          <a:p>
            <a:pPr eaLnBrk="0" hangingPunct="0">
              <a:buFontTx/>
              <a:buChar char="•"/>
            </a:pPr>
            <a:r>
              <a:rPr lang="tr-TR" sz="3200" dirty="0"/>
              <a:t>Sulu tarım yapılıyordu. </a:t>
            </a:r>
            <a:r>
              <a:rPr lang="tr-TR" sz="3200" b="1" u="sng" dirty="0">
                <a:solidFill>
                  <a:srgbClr val="3333FF"/>
                </a:solidFill>
              </a:rPr>
              <a:t>Sulama kanalları</a:t>
            </a:r>
            <a:r>
              <a:rPr lang="tr-TR" sz="3200" dirty="0"/>
              <a:t> ilk </a:t>
            </a:r>
          </a:p>
          <a:p>
            <a:pPr eaLnBrk="0" hangingPunct="0"/>
            <a:r>
              <a:rPr lang="tr-TR" sz="3200" dirty="0"/>
              <a:t>  defa </a:t>
            </a:r>
            <a:r>
              <a:rPr lang="tr-TR" sz="3200" b="1" u="sng" dirty="0">
                <a:solidFill>
                  <a:srgbClr val="3333FF"/>
                </a:solidFill>
              </a:rPr>
              <a:t>Sümerler</a:t>
            </a:r>
            <a:r>
              <a:rPr lang="tr-TR" sz="3200" dirty="0"/>
              <a:t> tarafından yapılmıştır.</a:t>
            </a:r>
          </a:p>
          <a:p>
            <a:pPr eaLnBrk="0" hangingPunct="0"/>
            <a:endParaRPr lang="tr-T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FD9DB-4D96-48E5-862D-0E49DE441B6F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100355" name="Rectangle 1"/>
          <p:cNvSpPr>
            <a:spLocks noChangeArrowheads="1"/>
          </p:cNvSpPr>
          <p:nvPr/>
        </p:nvSpPr>
        <p:spPr bwMode="auto">
          <a:xfrm>
            <a:off x="1066800" y="2286000"/>
            <a:ext cx="76931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tr-TR" sz="3200" u="sng" dirty="0"/>
              <a:t>Hayvancılık da</a:t>
            </a:r>
            <a:r>
              <a:rPr lang="tr-TR" sz="3200" dirty="0"/>
              <a:t> yapılırdı.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tr-TR" sz="3200" dirty="0">
                <a:cs typeface="Times New Roman" pitchFamily="18" charset="0"/>
              </a:rPr>
              <a:t>Canlı bir </a:t>
            </a:r>
            <a:r>
              <a:rPr lang="tr-TR" sz="3200" b="1" u="sng" dirty="0">
                <a:solidFill>
                  <a:srgbClr val="3333FF"/>
                </a:solidFill>
                <a:cs typeface="Times New Roman" pitchFamily="18" charset="0"/>
              </a:rPr>
              <a:t>ticaret</a:t>
            </a:r>
            <a:r>
              <a:rPr lang="tr-TR" sz="3200" dirty="0">
                <a:cs typeface="Times New Roman" pitchFamily="18" charset="0"/>
              </a:rPr>
              <a:t> hayatı vardı.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   Kıyı ticareti Hindistan’a kadar uzanıyordu.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219200" y="18288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Ticarette </a:t>
            </a:r>
            <a:r>
              <a:rPr lang="tr-TR" sz="3200" b="1" u="sng" dirty="0">
                <a:solidFill>
                  <a:srgbClr val="3333FF"/>
                </a:solidFill>
                <a:cs typeface="Times New Roman" pitchFamily="18" charset="0"/>
              </a:rPr>
              <a:t>altın</a:t>
            </a:r>
            <a:r>
              <a:rPr lang="tr-TR" sz="3200" dirty="0">
                <a:cs typeface="Times New Roman" pitchFamily="18" charset="0"/>
              </a:rPr>
              <a:t> ve </a:t>
            </a:r>
            <a:r>
              <a:rPr lang="tr-TR" sz="3200" b="1" u="sng" dirty="0">
                <a:solidFill>
                  <a:srgbClr val="3333FF"/>
                </a:solidFill>
                <a:cs typeface="Times New Roman" pitchFamily="18" charset="0"/>
              </a:rPr>
              <a:t>gümüşten yapılmış çubuklar</a:t>
            </a:r>
            <a:r>
              <a:rPr lang="tr-TR" sz="3200" b="1" u="sng" dirty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kullanılıyordu.</a:t>
            </a:r>
          </a:p>
          <a:p>
            <a:pPr eaLnBrk="0" hangingPunct="0"/>
            <a:endParaRPr lang="tr-TR" sz="3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  Alış-verişte </a:t>
            </a:r>
            <a:r>
              <a:rPr lang="tr-TR" sz="3200" b="1" u="sng" dirty="0">
                <a:solidFill>
                  <a:srgbClr val="3333FF"/>
                </a:solidFill>
                <a:cs typeface="Times New Roman" pitchFamily="18" charset="0"/>
              </a:rPr>
              <a:t>senet kullanımı</a:t>
            </a:r>
            <a:r>
              <a:rPr lang="tr-TR" sz="3200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yaygındı.</a:t>
            </a:r>
          </a:p>
          <a:p>
            <a:pPr eaLnBrk="0" hangingPunct="0"/>
            <a:endParaRPr lang="tr-TR" sz="3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b="1" dirty="0">
                <a:solidFill>
                  <a:srgbClr val="008000"/>
                </a:solidFill>
                <a:cs typeface="Times New Roman" pitchFamily="18" charset="0"/>
              </a:rPr>
              <a:t>  </a:t>
            </a:r>
            <a:r>
              <a:rPr lang="tr-TR" sz="3200" b="1" u="sng" dirty="0">
                <a:solidFill>
                  <a:srgbClr val="3333FF"/>
                </a:solidFill>
                <a:cs typeface="Times New Roman" pitchFamily="18" charset="0"/>
              </a:rPr>
              <a:t>Borçlar hukuku</a:t>
            </a:r>
            <a:r>
              <a:rPr lang="tr-TR" sz="3200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düzenlenmişti.</a:t>
            </a:r>
          </a:p>
        </p:txBody>
      </p:sp>
    </p:spTree>
    <p:extLst>
      <p:ext uri="{BB962C8B-B14F-4D97-AF65-F5344CB8AC3E}">
        <p14:creationId xmlns:p14="http://schemas.microsoft.com/office/powerpoint/2010/main" val="30715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A0C74-D632-414D-BBE0-40D4B6EB6C1A}" type="slidenum">
              <a:rPr lang="tr-TR"/>
              <a:pPr>
                <a:defRPr/>
              </a:pPr>
              <a:t>29</a:t>
            </a:fld>
            <a:endParaRPr lang="tr-TR"/>
          </a:p>
        </p:txBody>
      </p:sp>
      <p:sp>
        <p:nvSpPr>
          <p:cNvPr id="101379" name="Rectangle 1"/>
          <p:cNvSpPr>
            <a:spLocks noChangeArrowheads="1"/>
          </p:cNvSpPr>
          <p:nvPr/>
        </p:nvSpPr>
        <p:spPr bwMode="auto">
          <a:xfrm>
            <a:off x="315794" y="609600"/>
            <a:ext cx="842192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/>
              <a:t>                        </a:t>
            </a:r>
            <a:r>
              <a:rPr lang="tr-TR" sz="3200" b="1" dirty="0">
                <a:solidFill>
                  <a:srgbClr val="FF0000"/>
                </a:solidFill>
              </a:rPr>
              <a:t>Yunanistan:</a:t>
            </a:r>
          </a:p>
          <a:p>
            <a:pPr eaLnBrk="0" hangingPunct="0"/>
            <a:endParaRPr lang="tr-TR" sz="3200" dirty="0"/>
          </a:p>
          <a:p>
            <a:pPr eaLnBrk="0" hangingPunct="0">
              <a:buFontTx/>
              <a:buChar char="•"/>
            </a:pPr>
            <a:r>
              <a:rPr lang="tr-TR" sz="3200" dirty="0"/>
              <a:t>Yunanistan’da </a:t>
            </a:r>
            <a:r>
              <a:rPr lang="tr-TR" sz="3200" b="1" u="sng" dirty="0">
                <a:solidFill>
                  <a:srgbClr val="3333FF"/>
                </a:solidFill>
              </a:rPr>
              <a:t>tarım yapılacak toprak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çok azdı.</a:t>
            </a:r>
          </a:p>
          <a:p>
            <a:pPr eaLnBrk="0" hangingPunct="0"/>
            <a:endParaRPr lang="tr-TR" sz="2000" dirty="0"/>
          </a:p>
          <a:p>
            <a:pPr eaLnBrk="0" hangingPunct="0">
              <a:buFontTx/>
              <a:buChar char="•"/>
            </a:pPr>
            <a:r>
              <a:rPr lang="tr-TR" sz="3200" dirty="0"/>
              <a:t>Bu durum Yunanlıları </a:t>
            </a:r>
            <a:r>
              <a:rPr lang="tr-TR" sz="3200" b="1" u="sng" dirty="0">
                <a:solidFill>
                  <a:srgbClr val="3333FF"/>
                </a:solidFill>
              </a:rPr>
              <a:t>deniz ticaretine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</a:p>
          <a:p>
            <a:pPr eaLnBrk="0" hangingPunct="0"/>
            <a:r>
              <a:rPr lang="tr-TR" sz="3200" dirty="0"/>
              <a:t>  yöneltmişti.</a:t>
            </a:r>
          </a:p>
          <a:p>
            <a:pPr eaLnBrk="0" hangingPunct="0"/>
            <a:endParaRPr lang="tr-TR" sz="2000" dirty="0"/>
          </a:p>
        </p:txBody>
      </p:sp>
      <p:pic>
        <p:nvPicPr>
          <p:cNvPr id="1026" name="Picture 2" descr="C:\Users\MacBook Pro\Desktop\eskiR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41081"/>
            <a:ext cx="3428999" cy="2720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9C95A-C62A-4B69-85CB-5AB954636806}" type="slidenum">
              <a:rPr lang="tr-TR"/>
              <a:pPr>
                <a:defRPr/>
              </a:pPr>
              <a:t>3</a:t>
            </a:fld>
            <a:endParaRPr lang="tr-TR"/>
          </a:p>
        </p:txBody>
      </p:sp>
      <p:sp>
        <p:nvSpPr>
          <p:cNvPr id="81923" name="Rectangle 1"/>
          <p:cNvSpPr>
            <a:spLocks noChangeArrowheads="1"/>
          </p:cNvSpPr>
          <p:nvPr/>
        </p:nvSpPr>
        <p:spPr bwMode="auto">
          <a:xfrm>
            <a:off x="619539" y="1447800"/>
            <a:ext cx="754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3200" b="1" dirty="0">
                <a:solidFill>
                  <a:schemeClr val="tx2"/>
                </a:solidFill>
              </a:rPr>
              <a:t>Tarihteki ilk medeniyet yükselişlerinin</a:t>
            </a:r>
          </a:p>
          <a:p>
            <a:pPr eaLnBrk="0" hangingPunct="0"/>
            <a:r>
              <a:rPr lang="tr-TR" sz="3200" b="1" dirty="0">
                <a:solidFill>
                  <a:schemeClr val="tx2"/>
                </a:solidFill>
              </a:rPr>
              <a:t>görüldüğü yerler</a:t>
            </a:r>
          </a:p>
          <a:p>
            <a:pPr eaLnBrk="0" hangingPunct="0"/>
            <a:endParaRPr lang="tr-TR" sz="3200" dirty="0"/>
          </a:p>
          <a:p>
            <a:pPr marL="457200" indent="-457200" eaLnBrk="0" hangingPunct="0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rgbClr val="FF0000"/>
                </a:solidFill>
              </a:rPr>
              <a:t>Mısır , </a:t>
            </a:r>
          </a:p>
          <a:p>
            <a:pPr marL="1828800" lvl="3" indent="-457200" eaLnBrk="0" hangingPunct="0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rgbClr val="FF0000"/>
                </a:solidFill>
              </a:rPr>
              <a:t>Mezopotamya , </a:t>
            </a:r>
          </a:p>
          <a:p>
            <a:pPr marL="3657600" lvl="7" indent="-457200" eaLnBrk="0" hangingPunct="0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rgbClr val="FF0000"/>
                </a:solidFill>
              </a:rPr>
              <a:t>Doğu Akdeniz </a:t>
            </a:r>
          </a:p>
          <a:p>
            <a:pPr eaLnBrk="0" hangingPunct="0"/>
            <a:r>
              <a:rPr lang="tr-TR" sz="3200" dirty="0">
                <a:solidFill>
                  <a:srgbClr val="FF0000"/>
                </a:solidFill>
              </a:rPr>
              <a:t>                                     (Yunan-Girit-</a:t>
            </a:r>
            <a:r>
              <a:rPr lang="tr-TR" sz="3200" dirty="0" err="1">
                <a:solidFill>
                  <a:srgbClr val="FF0000"/>
                </a:solidFill>
              </a:rPr>
              <a:t>Miken</a:t>
            </a:r>
            <a:r>
              <a:rPr lang="tr-TR" sz="32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90600" y="19812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/>
              <a:t>Akdeniz ve Karadeniz kıyılarında </a:t>
            </a:r>
            <a:r>
              <a:rPr lang="tr-TR" sz="3200" b="1" u="sng" dirty="0">
                <a:solidFill>
                  <a:srgbClr val="3333FF"/>
                </a:solidFill>
              </a:rPr>
              <a:t>koloniler kurdular.</a:t>
            </a:r>
          </a:p>
          <a:p>
            <a:pPr eaLnBrk="0" hangingPunct="0"/>
            <a:endParaRPr lang="tr-TR" sz="3200" b="1" dirty="0">
              <a:solidFill>
                <a:schemeClr val="bg2"/>
              </a:solidFill>
            </a:endParaRPr>
          </a:p>
          <a:p>
            <a:pPr eaLnBrk="0" hangingPunct="0">
              <a:buFontTx/>
              <a:buChar char="•"/>
            </a:pPr>
            <a:r>
              <a:rPr lang="tr-TR" sz="3200" dirty="0"/>
              <a:t>Bu koloniler </a:t>
            </a:r>
            <a:r>
              <a:rPr lang="tr-TR" sz="3200" b="1" dirty="0">
                <a:solidFill>
                  <a:srgbClr val="3333FF"/>
                </a:solidFill>
              </a:rPr>
              <a:t>Yunan kültürünün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Akdeniz ve Karadeniz kıyılarında yayılmasını sağlamıştır.</a:t>
            </a:r>
          </a:p>
        </p:txBody>
      </p:sp>
    </p:spTree>
    <p:extLst>
      <p:ext uri="{BB962C8B-B14F-4D97-AF65-F5344CB8AC3E}">
        <p14:creationId xmlns:p14="http://schemas.microsoft.com/office/powerpoint/2010/main" val="32904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692B2-BB2F-4D22-A021-7100F1E87A49}" type="slidenum">
              <a:rPr lang="tr-TR"/>
              <a:pPr>
                <a:defRPr/>
              </a:pPr>
              <a:t>31</a:t>
            </a:fld>
            <a:endParaRPr lang="tr-TR"/>
          </a:p>
        </p:txBody>
      </p:sp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304800" y="611088"/>
            <a:ext cx="8361584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cs typeface="Times New Roman" pitchFamily="18" charset="0"/>
              </a:rPr>
              <a:t>                     </a:t>
            </a:r>
            <a:r>
              <a:rPr lang="tr-TR" sz="3200" b="1" dirty="0">
                <a:solidFill>
                  <a:srgbClr val="FF0000"/>
                </a:solidFill>
                <a:cs typeface="Times New Roman" pitchFamily="18" charset="0"/>
              </a:rPr>
              <a:t>YAZI ve EDEBİYAT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cs typeface="Times New Roman" pitchFamily="18" charset="0"/>
              </a:rPr>
              <a:t>      </a:t>
            </a:r>
            <a:r>
              <a:rPr lang="tr-TR" sz="3200" b="1" dirty="0"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Mısır’da:</a:t>
            </a:r>
            <a:endParaRPr lang="tr-TR" sz="1200" b="1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1100" b="1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cs typeface="Calibri" pitchFamily="34" charset="0"/>
              </a:rPr>
              <a:t>Mısırda ilk yazı anlat</a:t>
            </a:r>
            <a:r>
              <a:rPr lang="tr-TR" sz="3200" dirty="0">
                <a:cs typeface="Times New Roman" pitchFamily="18" charset="0"/>
              </a:rPr>
              <a:t>ı</a:t>
            </a:r>
            <a:r>
              <a:rPr lang="tr-TR" sz="3200" dirty="0">
                <a:cs typeface="Calibri" pitchFamily="34" charset="0"/>
              </a:rPr>
              <a:t>lmak istenen e</a:t>
            </a:r>
            <a:r>
              <a:rPr lang="tr-TR" sz="3200" dirty="0">
                <a:cs typeface="Times New Roman" pitchFamily="18" charset="0"/>
              </a:rPr>
              <a:t>ş</a:t>
            </a:r>
            <a:r>
              <a:rPr lang="tr-TR" sz="3200" dirty="0">
                <a:cs typeface="Calibri" pitchFamily="34" charset="0"/>
              </a:rPr>
              <a:t>yanın resmi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ç</a:t>
            </a:r>
            <a:r>
              <a:rPr lang="tr-TR" sz="3200" dirty="0">
                <a:cs typeface="Calibri" pitchFamily="34" charset="0"/>
              </a:rPr>
              <a:t>izilerek ba</a:t>
            </a:r>
            <a:r>
              <a:rPr lang="tr-TR" sz="3200" dirty="0">
                <a:cs typeface="Times New Roman" pitchFamily="18" charset="0"/>
              </a:rPr>
              <a:t>ş</a:t>
            </a:r>
            <a:r>
              <a:rPr lang="tr-TR" sz="3200" dirty="0">
                <a:cs typeface="Calibri" pitchFamily="34" charset="0"/>
              </a:rPr>
              <a:t>lam</a:t>
            </a:r>
            <a:r>
              <a:rPr lang="tr-TR" sz="3200" dirty="0">
                <a:cs typeface="Times New Roman" pitchFamily="18" charset="0"/>
              </a:rPr>
              <a:t>ış</a:t>
            </a:r>
            <a:r>
              <a:rPr lang="tr-TR" sz="3200" dirty="0">
                <a:cs typeface="Calibri" pitchFamily="34" charset="0"/>
              </a:rPr>
              <a:t>t</a:t>
            </a:r>
            <a:r>
              <a:rPr lang="tr-TR" sz="3200" dirty="0">
                <a:cs typeface="Times New Roman" pitchFamily="18" charset="0"/>
              </a:rPr>
              <a:t>ı</a:t>
            </a:r>
            <a:r>
              <a:rPr lang="tr-TR" sz="3200" dirty="0">
                <a:cs typeface="Calibri" pitchFamily="34" charset="0"/>
              </a:rPr>
              <a:t>r . Bu yaz</a:t>
            </a:r>
            <a:r>
              <a:rPr lang="tr-TR" sz="3200" dirty="0">
                <a:cs typeface="Times New Roman" pitchFamily="18" charset="0"/>
              </a:rPr>
              <a:t>ı</a:t>
            </a:r>
            <a:r>
              <a:rPr lang="tr-TR" sz="3200" dirty="0">
                <a:cs typeface="Calibri" pitchFamily="34" charset="0"/>
              </a:rPr>
              <a:t>ya </a:t>
            </a:r>
            <a:r>
              <a:rPr lang="tr-TR" sz="3200" b="1" dirty="0">
                <a:solidFill>
                  <a:srgbClr val="3333FF"/>
                </a:solidFill>
                <a:cs typeface="Calibri" pitchFamily="34" charset="0"/>
              </a:rPr>
              <a:t>Hiyeroglif</a:t>
            </a:r>
            <a:r>
              <a:rPr lang="tr-TR" sz="3200" b="1" dirty="0">
                <a:solidFill>
                  <a:srgbClr val="008000"/>
                </a:solidFill>
                <a:cs typeface="Calibri" pitchFamily="34" charset="0"/>
              </a:rPr>
              <a:t> </a:t>
            </a:r>
          </a:p>
          <a:p>
            <a:pPr eaLnBrk="0" hangingPunct="0"/>
            <a:r>
              <a:rPr lang="tr-TR" sz="3200" dirty="0">
                <a:cs typeface="Calibri" pitchFamily="34" charset="0"/>
              </a:rPr>
              <a:t>denilmi</a:t>
            </a:r>
            <a:r>
              <a:rPr lang="tr-TR" sz="3200" dirty="0">
                <a:cs typeface="Times New Roman" pitchFamily="18" charset="0"/>
              </a:rPr>
              <a:t>ş</a:t>
            </a:r>
            <a:r>
              <a:rPr lang="tr-TR" sz="3200" dirty="0">
                <a:cs typeface="Calibri" pitchFamily="34" charset="0"/>
              </a:rPr>
              <a:t>tir. Ta</a:t>
            </a:r>
            <a:r>
              <a:rPr lang="tr-TR" sz="3200" dirty="0">
                <a:cs typeface="Times New Roman" pitchFamily="18" charset="0"/>
              </a:rPr>
              <a:t>ş</a:t>
            </a:r>
            <a:r>
              <a:rPr lang="tr-TR" sz="3200" dirty="0">
                <a:cs typeface="Calibri" pitchFamily="34" charset="0"/>
              </a:rPr>
              <a:t>lar üzerine kaz</a:t>
            </a:r>
            <a:r>
              <a:rPr lang="tr-TR" sz="3200" dirty="0">
                <a:cs typeface="Times New Roman" pitchFamily="18" charset="0"/>
              </a:rPr>
              <a:t>ı</a:t>
            </a:r>
            <a:r>
              <a:rPr lang="tr-TR" sz="3200" dirty="0">
                <a:cs typeface="Calibri" pitchFamily="34" charset="0"/>
              </a:rPr>
              <a:t>yarak </a:t>
            </a:r>
            <a:r>
              <a:rPr lang="tr-TR" sz="3200" dirty="0">
                <a:cs typeface="Times New Roman" pitchFamily="18" charset="0"/>
              </a:rPr>
              <a:t>daha çok ta</a:t>
            </a:r>
          </a:p>
          <a:p>
            <a:pPr eaLnBrk="0" hangingPunct="0"/>
            <a:r>
              <a:rPr lang="tr-TR" sz="3200" u="sng" dirty="0" err="1">
                <a:solidFill>
                  <a:srgbClr val="3333FF"/>
                </a:solidFill>
                <a:cs typeface="Times New Roman" pitchFamily="18" charset="0"/>
              </a:rPr>
              <a:t>Pa</a:t>
            </a:r>
            <a:r>
              <a:rPr lang="tr-TR" sz="3200" u="sng" dirty="0" err="1">
                <a:solidFill>
                  <a:srgbClr val="3333FF"/>
                </a:solidFill>
                <a:cs typeface="Calibri" pitchFamily="34" charset="0"/>
              </a:rPr>
              <a:t>p</a:t>
            </a:r>
            <a:r>
              <a:rPr lang="tr-TR" sz="3200" u="sng" dirty="0" err="1">
                <a:solidFill>
                  <a:srgbClr val="3333FF"/>
                </a:solidFill>
                <a:cs typeface="Times New Roman" pitchFamily="18" charset="0"/>
              </a:rPr>
              <a:t>ürü</a:t>
            </a:r>
            <a:r>
              <a:rPr lang="tr-TR" sz="3200" u="sng" dirty="0" err="1">
                <a:solidFill>
                  <a:srgbClr val="3333FF"/>
                </a:solidFill>
                <a:cs typeface="Calibri" pitchFamily="34" charset="0"/>
              </a:rPr>
              <a:t>s’ler</a:t>
            </a:r>
            <a:r>
              <a:rPr lang="tr-TR" sz="3200" dirty="0">
                <a:cs typeface="Calibri" pitchFamily="34" charset="0"/>
              </a:rPr>
              <a:t> üzerine yaz</a:t>
            </a:r>
            <a:r>
              <a:rPr lang="tr-TR" sz="3200" dirty="0">
                <a:cs typeface="Times New Roman" pitchFamily="18" charset="0"/>
              </a:rPr>
              <a:t>ı</a:t>
            </a:r>
            <a:r>
              <a:rPr lang="tr-TR" sz="3200" dirty="0">
                <a:cs typeface="Calibri" pitchFamily="34" charset="0"/>
              </a:rPr>
              <a:t>lm</a:t>
            </a:r>
            <a:r>
              <a:rPr lang="tr-TR" sz="3200" dirty="0">
                <a:cs typeface="Times New Roman" pitchFamily="18" charset="0"/>
              </a:rPr>
              <a:t>ış</a:t>
            </a:r>
            <a:r>
              <a:rPr lang="tr-TR" sz="3200" dirty="0">
                <a:cs typeface="Calibri" pitchFamily="34" charset="0"/>
              </a:rPr>
              <a:t>t</a:t>
            </a:r>
            <a:r>
              <a:rPr lang="tr-TR" sz="3200" dirty="0">
                <a:cs typeface="Times New Roman" pitchFamily="18" charset="0"/>
              </a:rPr>
              <a:t>ı</a:t>
            </a:r>
            <a:r>
              <a:rPr lang="tr-TR" sz="3200" dirty="0">
                <a:cs typeface="Calibri" pitchFamily="34" charset="0"/>
              </a:rPr>
              <a:t>r.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50" name="Picture 2" descr="C:\Users\MacBook Pro\Desktop\hiyerogl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2881965" cy="2158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 Pro\Desktop\pap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61" y="4369696"/>
            <a:ext cx="3352800" cy="1953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5B5B4-894E-489C-8A4E-42E6E959289B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04800" y="1066800"/>
            <a:ext cx="8458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sz="3200" b="1" dirty="0"/>
              <a:t>                         </a:t>
            </a:r>
            <a:r>
              <a:rPr lang="tr-TR" sz="3200" b="1" dirty="0">
                <a:solidFill>
                  <a:srgbClr val="3333FF"/>
                </a:solidFill>
              </a:rPr>
              <a:t>Mezopotamya’da:</a:t>
            </a:r>
          </a:p>
          <a:p>
            <a:pPr eaLnBrk="0" hangingPunct="0"/>
            <a:endParaRPr lang="tr-TR" sz="3200" dirty="0">
              <a:solidFill>
                <a:srgbClr val="3333FF"/>
              </a:solidFill>
            </a:endParaRPr>
          </a:p>
          <a:p>
            <a:pPr eaLnBrk="0" hangingPunct="0"/>
            <a:r>
              <a:rPr lang="tr-TR" sz="3200" dirty="0"/>
              <a:t>  Sümerler tarafından </a:t>
            </a:r>
            <a:r>
              <a:rPr lang="tr-TR" sz="3200" b="1" u="sng" dirty="0">
                <a:solidFill>
                  <a:srgbClr val="3333FF"/>
                </a:solidFill>
              </a:rPr>
              <a:t>çivi yazısı</a:t>
            </a:r>
            <a:r>
              <a:rPr lang="tr-TR" sz="3200" u="sng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bulunmuştur. </a:t>
            </a:r>
          </a:p>
          <a:p>
            <a:pPr eaLnBrk="0" hangingPunct="0"/>
            <a:r>
              <a:rPr lang="tr-TR" sz="3200" b="1" u="sng" dirty="0">
                <a:solidFill>
                  <a:srgbClr val="3333FF"/>
                </a:solidFill>
              </a:rPr>
              <a:t>Kil tabletler üzerine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ucu sivri   kamışlarla yazılmıştır.</a:t>
            </a:r>
          </a:p>
        </p:txBody>
      </p:sp>
      <p:pic>
        <p:nvPicPr>
          <p:cNvPr id="3074" name="Picture 2" descr="C:\Users\MacBook Pro\Desktop\çivi yazıs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3188"/>
            <a:ext cx="2631589" cy="2375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cBook Pro\Desktop\civiyazısıaletl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49" y="3926158"/>
            <a:ext cx="3241051" cy="2375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B1879-B72F-4BDF-8AEC-2666BB3DD00E}" type="slidenum">
              <a:rPr lang="tr-TR"/>
              <a:pPr>
                <a:defRPr/>
              </a:pPr>
              <a:t>33</a:t>
            </a:fld>
            <a:endParaRPr lang="tr-TR"/>
          </a:p>
        </p:txBody>
      </p:sp>
      <p:sp>
        <p:nvSpPr>
          <p:cNvPr id="104451" name="Rectangle 1"/>
          <p:cNvSpPr>
            <a:spLocks noChangeArrowheads="1"/>
          </p:cNvSpPr>
          <p:nvPr/>
        </p:nvSpPr>
        <p:spPr bwMode="auto">
          <a:xfrm>
            <a:off x="533400" y="977772"/>
            <a:ext cx="78438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tr-TR" sz="32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Yunanlılar:</a:t>
            </a:r>
          </a:p>
          <a:p>
            <a:pPr eaLnBrk="0" hangingPunct="0"/>
            <a:endParaRPr lang="tr-TR" sz="3200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    Ticari ilişkiler sonucunda Fenikelilerden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yazıyı öğrenmişler ve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Fenike alfabesini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biraz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değiştirerek kullanmışlar.</a:t>
            </a:r>
          </a:p>
        </p:txBody>
      </p:sp>
      <p:pic>
        <p:nvPicPr>
          <p:cNvPr id="4098" name="Picture 2" descr="C:\Users\MacBook Pro\Desktop\antikyunanalfa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340325" cy="2654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EECD-60F9-4374-806C-23EFC197A705}" type="slidenum">
              <a:rPr lang="tr-TR"/>
              <a:pPr>
                <a:defRPr/>
              </a:pPr>
              <a:t>34</a:t>
            </a:fld>
            <a:endParaRPr lang="tr-TR"/>
          </a:p>
        </p:txBody>
      </p:sp>
      <p:sp>
        <p:nvSpPr>
          <p:cNvPr id="105475" name="Rectangle 1"/>
          <p:cNvSpPr>
            <a:spLocks noChangeArrowheads="1"/>
          </p:cNvSpPr>
          <p:nvPr/>
        </p:nvSpPr>
        <p:spPr bwMode="auto">
          <a:xfrm>
            <a:off x="193218" y="990600"/>
            <a:ext cx="8452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Sümerlerin ünlü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;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Gılgamış-Yaradılış ve tufan </a:t>
            </a:r>
          </a:p>
          <a:p>
            <a:pPr eaLnBrk="0" hangingPunct="0"/>
            <a:r>
              <a:rPr lang="tr-TR" sz="3200" u="sng" dirty="0">
                <a:ea typeface="Calibri" pitchFamily="34" charset="0"/>
                <a:cs typeface="Times New Roman" pitchFamily="18" charset="0"/>
              </a:rPr>
              <a:t>menkıbesi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Mezopotamya’da Orta Asya ülkelerine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de yayılmıştır.</a:t>
            </a:r>
          </a:p>
        </p:txBody>
      </p:sp>
      <p:pic>
        <p:nvPicPr>
          <p:cNvPr id="5122" name="Picture 2" descr="C:\Users\MacBook Pro\Desktop\yaradılış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13355"/>
            <a:ext cx="16764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cBook Pro\Desktop\gılgamı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286000" cy="1704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cBook Pro\Desktop\nu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797728" cy="2155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09600" y="1143000"/>
            <a:ext cx="7772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Mısır edebiyatı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dini </a:t>
            </a:r>
            <a:r>
              <a:rPr lang="tr-TR" sz="3200" u="sng" dirty="0" err="1">
                <a:ea typeface="Calibri" pitchFamily="34" charset="0"/>
                <a:cs typeface="Times New Roman" pitchFamily="18" charset="0"/>
              </a:rPr>
              <a:t>şiirler</a:t>
            </a:r>
            <a:r>
              <a:rPr lang="tr-TR" sz="3200" dirty="0" err="1">
                <a:ea typeface="Calibri" pitchFamily="34" charset="0"/>
                <a:cs typeface="Times New Roman" pitchFamily="18" charset="0"/>
              </a:rPr>
              <a:t>,çeşitli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aşk ve hayvan masalları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şeklindedir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Yunanlıların</a:t>
            </a:r>
            <a:r>
              <a:rPr lang="tr-TR" sz="3200" b="1" dirty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en eski edebiyatı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Homeros’un</a:t>
            </a:r>
            <a:r>
              <a:rPr lang="tr-TR" sz="3200" u="sng" dirty="0">
                <a:solidFill>
                  <a:srgbClr val="008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b="1" u="sng" dirty="0" err="1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İlyada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b="1" u="sng" dirty="0" err="1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Odisse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destanlarıdır. 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Yunan </a:t>
            </a:r>
          </a:p>
          <a:p>
            <a:pPr eaLnBrk="0" hangingPunct="0"/>
            <a:r>
              <a:rPr lang="tr-TR" sz="3200" u="sng" dirty="0">
                <a:ea typeface="Calibri" pitchFamily="34" charset="0"/>
                <a:cs typeface="Times New Roman" pitchFamily="18" charset="0"/>
              </a:rPr>
              <a:t>Tiyatrolarında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eski çağın önemli kültür ürünleridir.</a:t>
            </a:r>
          </a:p>
        </p:txBody>
      </p:sp>
      <p:pic>
        <p:nvPicPr>
          <p:cNvPr id="6146" name="Picture 2" descr="C:\Users\MacBook Pro\Desktop\ilyada-desta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1"/>
            <a:ext cx="2692353" cy="183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cBook Pro\Desktop\odisseus_destan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87276"/>
            <a:ext cx="24765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86F14-8F2C-4C0C-A45D-662C92DA153B}" type="slidenum">
              <a:rPr lang="tr-TR"/>
              <a:pPr>
                <a:defRPr/>
              </a:pPr>
              <a:t>36</a:t>
            </a:fld>
            <a:endParaRPr lang="tr-TR"/>
          </a:p>
        </p:txBody>
      </p:sp>
      <p:sp>
        <p:nvSpPr>
          <p:cNvPr id="106499" name="Rectangle 1"/>
          <p:cNvSpPr>
            <a:spLocks noChangeArrowheads="1"/>
          </p:cNvSpPr>
          <p:nvPr/>
        </p:nvSpPr>
        <p:spPr bwMode="auto">
          <a:xfrm>
            <a:off x="76200" y="1160621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3200" b="1" dirty="0"/>
              <a:t>                                </a:t>
            </a:r>
            <a:r>
              <a:rPr lang="tr-TR" sz="3200" b="1" dirty="0">
                <a:solidFill>
                  <a:schemeClr val="tx2"/>
                </a:solidFill>
              </a:rPr>
              <a:t>BİLİM VE SANAT</a:t>
            </a:r>
          </a:p>
          <a:p>
            <a:pPr eaLnBrk="0" hangingPunct="0"/>
            <a:endParaRPr lang="tr-TR" sz="1200" dirty="0"/>
          </a:p>
          <a:p>
            <a:pPr eaLnBrk="0" hangingPunct="0"/>
            <a:r>
              <a:rPr lang="tr-TR" sz="3200" b="1" dirty="0"/>
              <a:t>                                       </a:t>
            </a:r>
            <a:r>
              <a:rPr lang="tr-TR" sz="3200" b="1" dirty="0">
                <a:solidFill>
                  <a:srgbClr val="3333FF"/>
                </a:solidFill>
              </a:rPr>
              <a:t>BİLİM</a:t>
            </a: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</a:rPr>
              <a:t>Mısır’da:</a:t>
            </a:r>
            <a:endParaRPr lang="tr-TR" sz="3200" dirty="0">
              <a:solidFill>
                <a:srgbClr val="3333FF"/>
              </a:solidFill>
            </a:endParaRPr>
          </a:p>
          <a:p>
            <a:pPr eaLnBrk="0" hangingPunct="0"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</a:rPr>
              <a:t>Matematik bilgisinde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büyük gelişmeler yaşanmıştır. Bunun en somut örneği </a:t>
            </a:r>
            <a:r>
              <a:rPr lang="tr-TR" sz="3200" u="sng" dirty="0">
                <a:solidFill>
                  <a:srgbClr val="FF0000"/>
                </a:solidFill>
              </a:rPr>
              <a:t>Piramitlerin</a:t>
            </a:r>
            <a:r>
              <a:rPr lang="tr-TR" sz="3200" dirty="0"/>
              <a:t> yapılmasıdır.</a:t>
            </a:r>
          </a:p>
          <a:p>
            <a:pPr eaLnBrk="0" hangingPunct="0"/>
            <a:endParaRPr lang="tr-TR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79768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47" y="4200844"/>
            <a:ext cx="2904364" cy="1826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09600" y="7620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</a:rPr>
              <a:t>Geometri bilgisi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gelişmiştir. (Mısır için </a:t>
            </a:r>
          </a:p>
          <a:p>
            <a:pPr eaLnBrk="0" hangingPunct="0"/>
            <a:r>
              <a:rPr lang="tr-TR" sz="3200" dirty="0"/>
              <a:t>  çok önemli olan Nil nehrinin taşması ve toprak ölçümleri bu bilimi geliştirmiştir.)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09600" y="2590800"/>
            <a:ext cx="13716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267200" y="2415209"/>
            <a:ext cx="1409700" cy="14021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üp 5"/>
          <p:cNvSpPr/>
          <p:nvPr/>
        </p:nvSpPr>
        <p:spPr>
          <a:xfrm>
            <a:off x="2438400" y="4114799"/>
            <a:ext cx="1444487" cy="1241457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neke 6"/>
          <p:cNvSpPr/>
          <p:nvPr/>
        </p:nvSpPr>
        <p:spPr>
          <a:xfrm>
            <a:off x="6553200" y="3674165"/>
            <a:ext cx="914400" cy="1554540"/>
          </a:xfrm>
          <a:prstGeom prst="ca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87187" y="5867400"/>
            <a:ext cx="8956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u="sng" dirty="0">
                <a:solidFill>
                  <a:srgbClr val="FF0000"/>
                </a:solidFill>
              </a:rPr>
              <a:t>Karenin , dairenin yüzölçümleri;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u="sng" dirty="0">
                <a:solidFill>
                  <a:srgbClr val="FF0000"/>
                </a:solidFill>
              </a:rPr>
              <a:t>Küpün kürenin ve silindirin hacim hesapları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yapılabilmiştir.</a:t>
            </a:r>
          </a:p>
        </p:txBody>
      </p:sp>
    </p:spTree>
    <p:extLst>
      <p:ext uri="{BB962C8B-B14F-4D97-AF65-F5344CB8AC3E}">
        <p14:creationId xmlns:p14="http://schemas.microsoft.com/office/powerpoint/2010/main" val="6963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9A100-530A-4FD4-B282-255AAEEBA03A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107523" name="Rectangle 1"/>
          <p:cNvSpPr>
            <a:spLocks noChangeArrowheads="1"/>
          </p:cNvSpPr>
          <p:nvPr/>
        </p:nvSpPr>
        <p:spPr bwMode="auto">
          <a:xfrm>
            <a:off x="914400" y="1600200"/>
            <a:ext cx="768992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tr-TR" sz="3200" b="1" u="sng" dirty="0">
                <a:solidFill>
                  <a:srgbClr val="FF0000"/>
                </a:solidFill>
              </a:rPr>
              <a:t>Pi sayısının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değeri doğruya çok yakın </a:t>
            </a:r>
          </a:p>
          <a:p>
            <a:pPr eaLnBrk="0" hangingPunct="0"/>
            <a:r>
              <a:rPr lang="tr-TR" sz="3200" dirty="0"/>
              <a:t>  olarak bulunmuştur.</a:t>
            </a:r>
          </a:p>
          <a:p>
            <a:pPr eaLnBrk="0" hangingPunct="0"/>
            <a:endParaRPr lang="tr-TR" sz="1200" dirty="0"/>
          </a:p>
          <a:p>
            <a:pPr marL="457200" indent="-457200">
              <a:buClr>
                <a:srgbClr val="008000"/>
              </a:buClr>
              <a:buFont typeface="Arial" pitchFamily="34" charset="0"/>
              <a:buChar char="•"/>
            </a:pPr>
            <a:r>
              <a:rPr lang="tr-TR" sz="3200" dirty="0"/>
              <a:t>Bir kısım </a:t>
            </a:r>
            <a:r>
              <a:rPr lang="tr-TR" sz="3200" b="1" u="sng" dirty="0">
                <a:solidFill>
                  <a:srgbClr val="FF0000"/>
                </a:solidFill>
              </a:rPr>
              <a:t>yıldızların yerlerinin tespiti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ve </a:t>
            </a:r>
          </a:p>
          <a:p>
            <a:r>
              <a:rPr lang="tr-TR" sz="3200" dirty="0"/>
              <a:t> </a:t>
            </a:r>
            <a:r>
              <a:rPr lang="tr-TR" sz="3200" dirty="0">
                <a:solidFill>
                  <a:srgbClr val="008000"/>
                </a:solidFill>
              </a:rPr>
              <a:t> </a:t>
            </a:r>
            <a:r>
              <a:rPr lang="tr-TR" sz="3200" b="1" u="sng" dirty="0">
                <a:solidFill>
                  <a:srgbClr val="FF0000"/>
                </a:solidFill>
              </a:rPr>
              <a:t>Burçlar</a:t>
            </a:r>
            <a:r>
              <a:rPr lang="tr-TR" sz="3200" dirty="0">
                <a:solidFill>
                  <a:srgbClr val="008000"/>
                </a:solidFill>
              </a:rPr>
              <a:t> </a:t>
            </a:r>
            <a:r>
              <a:rPr lang="tr-TR" sz="3200" dirty="0"/>
              <a:t>ile ilgili düzenlemeler yapılmıştır.</a:t>
            </a:r>
          </a:p>
          <a:p>
            <a:pPr eaLnBrk="0" hangingPunct="0"/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15052-404B-46F1-AC2A-3458AA1DF0FE}" type="slidenum">
              <a:rPr lang="tr-TR"/>
              <a:pPr>
                <a:defRPr/>
              </a:pPr>
              <a:t>39</a:t>
            </a:fld>
            <a:endParaRPr lang="tr-TR"/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685800" y="20574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3200" dirty="0"/>
              <a:t>Tıp’ta ilerlemeler sağlanmış : </a:t>
            </a:r>
            <a:r>
              <a:rPr lang="tr-TR" sz="3200" b="1" u="sng" dirty="0">
                <a:solidFill>
                  <a:srgbClr val="FF0000"/>
                </a:solidFill>
              </a:rPr>
              <a:t>Hastalıkların 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  </a:t>
            </a:r>
            <a:r>
              <a:rPr lang="tr-TR" sz="3200" b="1" u="sng" dirty="0">
                <a:solidFill>
                  <a:srgbClr val="FF0000"/>
                </a:solidFill>
              </a:rPr>
              <a:t>teşhis ve tedavileri, Ameliyat , diş tedavisi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ve birçok </a:t>
            </a:r>
            <a:r>
              <a:rPr lang="tr-TR" sz="3200" b="1" u="sng" dirty="0">
                <a:solidFill>
                  <a:srgbClr val="FF0000"/>
                </a:solidFill>
              </a:rPr>
              <a:t>ilaç yapımı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gerçekleştirilmiştir.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1A25-0C04-4E54-8097-71C2E7F82889}" type="slidenum">
              <a:rPr lang="tr-TR"/>
              <a:pPr>
                <a:defRPr/>
              </a:pPr>
              <a:t>4</a:t>
            </a:fld>
            <a:endParaRPr lang="tr-TR"/>
          </a:p>
        </p:txBody>
      </p:sp>
      <p:sp>
        <p:nvSpPr>
          <p:cNvPr id="82947" name="Rectangle 1"/>
          <p:cNvSpPr>
            <a:spLocks noChangeArrowheads="1"/>
          </p:cNvSpPr>
          <p:nvPr/>
        </p:nvSpPr>
        <p:spPr bwMode="auto">
          <a:xfrm>
            <a:off x="1371599" y="1201579"/>
            <a:ext cx="689522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cs typeface="Times New Roman" pitchFamily="18" charset="0"/>
              </a:rPr>
              <a:t> 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Not:</a:t>
            </a:r>
            <a:endParaRPr lang="tr-TR" sz="3200" b="1" dirty="0">
              <a:solidFill>
                <a:srgbClr val="3333FF"/>
              </a:solidFill>
              <a:cs typeface="Times New Roman" pitchFamily="18" charset="0"/>
            </a:endParaRPr>
          </a:p>
          <a:p>
            <a:pPr eaLnBrk="0" hangingPunct="0"/>
            <a:endParaRPr lang="tr-TR" sz="32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tr-TR" sz="3200" b="1" dirty="0">
                <a:cs typeface="Calibri" pitchFamily="34" charset="0"/>
              </a:rPr>
              <a:t>Anadolu bu medeniyetler arasında </a:t>
            </a:r>
          </a:p>
          <a:p>
            <a:pPr eaLnBrk="0" hangingPunct="0"/>
            <a:r>
              <a:rPr lang="tr-TR" sz="3200" b="1" dirty="0">
                <a:cs typeface="Calibri" pitchFamily="34" charset="0"/>
              </a:rPr>
              <a:t>köprü görevi yapmıştır. </a:t>
            </a:r>
          </a:p>
          <a:p>
            <a:pPr eaLnBrk="0" hangingPunct="0"/>
            <a:endParaRPr lang="tr-TR" sz="3200" b="1" dirty="0">
              <a:cs typeface="Calibri" pitchFamily="34" charset="0"/>
            </a:endParaRPr>
          </a:p>
          <a:p>
            <a:pPr eaLnBrk="0" hangingPunct="0"/>
            <a:r>
              <a:rPr lang="tr-TR" sz="3200" b="1" dirty="0">
                <a:solidFill>
                  <a:schemeClr val="tx2"/>
                </a:solidFill>
                <a:cs typeface="Calibri" pitchFamily="34" charset="0"/>
              </a:rPr>
              <a:t>   Batı medeniyetlerinin oluşmasında ,</a:t>
            </a:r>
          </a:p>
          <a:p>
            <a:pPr eaLnBrk="0" hangingPunct="0"/>
            <a:r>
              <a:rPr lang="tr-TR" sz="3200" b="1" dirty="0">
                <a:solidFill>
                  <a:schemeClr val="tx2"/>
                </a:solidFill>
                <a:cs typeface="Calibri" pitchFamily="34" charset="0"/>
              </a:rPr>
              <a:t>Mısır-Mezopotamya ve Anadolu </a:t>
            </a:r>
          </a:p>
          <a:p>
            <a:pPr eaLnBrk="0" hangingPunct="0"/>
            <a:r>
              <a:rPr lang="tr-TR" sz="3200" b="1" dirty="0">
                <a:solidFill>
                  <a:schemeClr val="tx2"/>
                </a:solidFill>
                <a:cs typeface="Calibri" pitchFamily="34" charset="0"/>
              </a:rPr>
              <a:t>medeniyetlerinin büyük etkisi vardır.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84176-3DC8-4A21-88DA-A249F5EA63CD}" type="slidenum">
              <a:rPr lang="tr-TR"/>
              <a:pPr>
                <a:defRPr/>
              </a:pPr>
              <a:t>40</a:t>
            </a:fld>
            <a:endParaRPr lang="tr-TR"/>
          </a:p>
        </p:txBody>
      </p:sp>
      <p:sp>
        <p:nvSpPr>
          <p:cNvPr id="109571" name="Rectangle 1"/>
          <p:cNvSpPr>
            <a:spLocks noChangeArrowheads="1"/>
          </p:cNvSpPr>
          <p:nvPr/>
        </p:nvSpPr>
        <p:spPr bwMode="auto">
          <a:xfrm>
            <a:off x="533400" y="1600200"/>
            <a:ext cx="838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14350" indent="-514350" eaLnBrk="0" hangingPunct="0"/>
            <a:r>
              <a:rPr lang="tr-TR" sz="3200" b="1" dirty="0">
                <a:solidFill>
                  <a:srgbClr val="3333FF"/>
                </a:solidFill>
              </a:rPr>
              <a:t>B) Mezopotamya’da:</a:t>
            </a:r>
          </a:p>
          <a:p>
            <a:pPr marL="514350" indent="-514350" eaLnBrk="0" hangingPunct="0"/>
            <a:endParaRPr lang="tr-TR" sz="3200" dirty="0"/>
          </a:p>
          <a:p>
            <a:pPr marL="514350" indent="-514350" eaLnBrk="0" hangingPunct="0"/>
            <a:r>
              <a:rPr lang="tr-TR" sz="3200" b="1" dirty="0"/>
              <a:t>  </a:t>
            </a:r>
            <a:r>
              <a:rPr lang="tr-TR" sz="3200" dirty="0"/>
              <a:t>1- </a:t>
            </a:r>
            <a:r>
              <a:rPr lang="tr-TR" sz="3200" dirty="0" err="1"/>
              <a:t>Ziggurat</a:t>
            </a:r>
            <a:r>
              <a:rPr lang="tr-TR" sz="3200" dirty="0"/>
              <a:t> gözlem evlerinde başlayan </a:t>
            </a:r>
          </a:p>
          <a:p>
            <a:pPr marL="514350" indent="-514350" eaLnBrk="0" hangingPunct="0"/>
            <a:r>
              <a:rPr lang="tr-TR" sz="3200" dirty="0"/>
              <a:t>      </a:t>
            </a:r>
            <a:r>
              <a:rPr lang="tr-TR" sz="3200" b="1" u="sng" dirty="0">
                <a:solidFill>
                  <a:srgbClr val="FF0000"/>
                </a:solidFill>
              </a:rPr>
              <a:t>Astronomi</a:t>
            </a:r>
            <a:r>
              <a:rPr lang="tr-TR" sz="3200" dirty="0"/>
              <a:t> biliminde büyük gelişmeler                                              </a:t>
            </a:r>
          </a:p>
          <a:p>
            <a:pPr marL="514350" indent="-514350" eaLnBrk="0" hangingPunct="0"/>
            <a:r>
              <a:rPr lang="tr-TR" sz="3200" b="1" dirty="0"/>
              <a:t>      </a:t>
            </a:r>
            <a:r>
              <a:rPr lang="tr-TR" sz="3200" dirty="0"/>
              <a:t>sağlanmıştır.</a:t>
            </a:r>
          </a:p>
          <a:p>
            <a:pPr marL="514350" indent="-514350" eaLnBrk="0" hangingPunct="0"/>
            <a:endParaRPr lang="tr-TR" sz="3200" dirty="0"/>
          </a:p>
          <a:p>
            <a:pPr marL="514350" indent="-514350" eaLnBrk="0" hangingPunct="0"/>
            <a:r>
              <a:rPr lang="tr-TR" sz="3200" dirty="0"/>
              <a:t>  2- </a:t>
            </a:r>
            <a:r>
              <a:rPr lang="tr-TR" sz="3200" b="1" u="sng" dirty="0">
                <a:solidFill>
                  <a:srgbClr val="FF0000"/>
                </a:solidFill>
              </a:rPr>
              <a:t>Burçlarla</a:t>
            </a:r>
            <a:r>
              <a:rPr lang="tr-TR" sz="3200" dirty="0"/>
              <a:t> ilgili yeni düzenlemeler yapmışlar.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F6828-EEBB-4A76-8924-2B583251BDB7}" type="slidenum">
              <a:rPr lang="tr-TR"/>
              <a:pPr>
                <a:defRPr/>
              </a:pPr>
              <a:t>41</a:t>
            </a:fld>
            <a:endParaRPr lang="tr-TR"/>
          </a:p>
        </p:txBody>
      </p:sp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564770" y="1600200"/>
            <a:ext cx="774103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tr-TR" sz="3200" dirty="0">
                <a:cs typeface="Times New Roman" pitchFamily="18" charset="0"/>
              </a:rPr>
              <a:t>3- Bir haftayı 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7 gün</a:t>
            </a:r>
            <a:r>
              <a:rPr lang="tr-TR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bir yılı 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12 ay</a:t>
            </a:r>
            <a:r>
              <a:rPr lang="tr-TR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,</a:t>
            </a:r>
          </a:p>
          <a:p>
            <a:pPr eaLnBrk="0" hangingPunct="0">
              <a:defRPr/>
            </a:pPr>
            <a:r>
              <a:rPr lang="tr-TR" sz="3200" dirty="0">
                <a:cs typeface="Times New Roman" pitchFamily="18" charset="0"/>
              </a:rPr>
              <a:t>    gece-gündüzü 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12’ şer saat</a:t>
            </a:r>
            <a:r>
              <a:rPr lang="tr-TR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olarak </a:t>
            </a:r>
            <a:r>
              <a:rPr lang="tr-TR" sz="3200" dirty="0" err="1">
                <a:cs typeface="Times New Roman" pitchFamily="18" charset="0"/>
              </a:rPr>
              <a:t>tesbit</a:t>
            </a:r>
            <a:r>
              <a:rPr lang="tr-TR" sz="3200" dirty="0"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tr-TR" sz="3200" dirty="0">
                <a:cs typeface="Times New Roman" pitchFamily="18" charset="0"/>
              </a:rPr>
              <a:t>    etmişler.</a:t>
            </a:r>
          </a:p>
          <a:p>
            <a:pPr eaLnBrk="0" hangingPunct="0">
              <a:defRPr/>
            </a:pPr>
            <a:endParaRPr lang="tr-TR" sz="32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3200" dirty="0">
                <a:cs typeface="Times New Roman" pitchFamily="18" charset="0"/>
              </a:rPr>
              <a:t>4- Sümerler ; 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aritmetiğin</a:t>
            </a:r>
            <a:r>
              <a:rPr lang="tr-TR" sz="3200" dirty="0">
                <a:cs typeface="Times New Roman" pitchFamily="18" charset="0"/>
              </a:rPr>
              <a:t> ve 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geometrinin</a:t>
            </a:r>
            <a:r>
              <a:rPr lang="tr-TR" sz="3200" dirty="0"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tr-TR" sz="3200" dirty="0">
                <a:cs typeface="Times New Roman" pitchFamily="18" charset="0"/>
              </a:rPr>
              <a:t>    temelini kurmuşlardır.</a:t>
            </a:r>
          </a:p>
          <a:p>
            <a:pPr eaLnBrk="0" hangingPunct="0">
              <a:defRPr/>
            </a:pPr>
            <a:endParaRPr lang="tr-TR" sz="32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3200" dirty="0">
                <a:cs typeface="Times New Roman" pitchFamily="18" charset="0"/>
              </a:rPr>
              <a:t>5-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Çarpma</a:t>
            </a:r>
            <a:r>
              <a:rPr lang="tr-TR" sz="3200" dirty="0">
                <a:cs typeface="Times New Roman" pitchFamily="18" charset="0"/>
              </a:rPr>
              <a:t> ve 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bölme</a:t>
            </a:r>
            <a:r>
              <a:rPr lang="tr-TR" sz="3200" dirty="0">
                <a:cs typeface="Times New Roman" pitchFamily="18" charset="0"/>
              </a:rPr>
              <a:t> cetvelleri hazırlanmıştır.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BFDE1-1B2B-4A53-97A3-F1C36549DED3}" type="slidenum">
              <a:rPr lang="tr-TR"/>
              <a:pPr>
                <a:defRPr/>
              </a:pPr>
              <a:t>42</a:t>
            </a:fld>
            <a:endParaRPr lang="tr-TR"/>
          </a:p>
        </p:txBody>
      </p:sp>
      <p:sp>
        <p:nvSpPr>
          <p:cNvPr id="111619" name="Rectangle 1"/>
          <p:cNvSpPr>
            <a:spLocks noChangeArrowheads="1"/>
          </p:cNvSpPr>
          <p:nvPr/>
        </p:nvSpPr>
        <p:spPr bwMode="auto">
          <a:xfrm>
            <a:off x="398929" y="1008221"/>
            <a:ext cx="857157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3333FF"/>
                </a:solidFill>
                <a:cs typeface="Times New Roman" pitchFamily="18" charset="0"/>
              </a:rPr>
              <a:t>C) Yunanistan’da:</a:t>
            </a:r>
          </a:p>
          <a:p>
            <a:pPr eaLnBrk="0" hangingPunct="0"/>
            <a:endParaRPr lang="tr-TR" sz="12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  <a:cs typeface="Times New Roman" pitchFamily="18" charset="0"/>
              </a:rPr>
              <a:t>Matematik , astronomi ve fizik</a:t>
            </a:r>
            <a:r>
              <a:rPr lang="tr-TR" sz="32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tr-TR" sz="3200" dirty="0">
                <a:cs typeface="Times New Roman" pitchFamily="18" charset="0"/>
              </a:rPr>
              <a:t>alanlarında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gelişmeler olmuştur.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solidFill>
                  <a:srgbClr val="FF0000"/>
                </a:solidFill>
                <a:cs typeface="Times New Roman" pitchFamily="18" charset="0"/>
              </a:rPr>
              <a:t>Hekimliğin babası sayılan </a:t>
            </a:r>
            <a:r>
              <a:rPr lang="tr-TR" sz="3200" b="1" u="sng" dirty="0">
                <a:solidFill>
                  <a:srgbClr val="FF0000"/>
                </a:solidFill>
                <a:cs typeface="Times New Roman" pitchFamily="18" charset="0"/>
              </a:rPr>
              <a:t>Hipokrat</a:t>
            </a:r>
            <a:r>
              <a:rPr lang="tr-TR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sz="3200" dirty="0">
                <a:cs typeface="Times New Roman" pitchFamily="18" charset="0"/>
              </a:rPr>
              <a:t>hastalıkların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nedenlerinin mikroplar olduğunu bulmuştur.</a:t>
            </a:r>
          </a:p>
        </p:txBody>
      </p:sp>
      <p:pic>
        <p:nvPicPr>
          <p:cNvPr id="7171" name="Picture 3" descr="C:\Users\MacBook Pro\Desktop\hippocr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1733659" cy="2172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F132-7A01-44F0-AFC8-D7181BDF4264}" type="slidenum">
              <a:rPr lang="tr-TR"/>
              <a:pPr>
                <a:defRPr/>
              </a:pPr>
              <a:t>43</a:t>
            </a:fld>
            <a:endParaRPr lang="tr-TR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304800" y="1447800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 dirty="0"/>
              <a:t>  </a:t>
            </a:r>
            <a:r>
              <a:rPr lang="tr-TR" sz="3200" b="1" u="sng" dirty="0">
                <a:solidFill>
                  <a:srgbClr val="3333FF"/>
                </a:solidFill>
              </a:rPr>
              <a:t>Atom buluşunun temeline ve dünyanın </a:t>
            </a:r>
          </a:p>
          <a:p>
            <a:r>
              <a:rPr lang="tr-TR" sz="3200" b="1" u="sng" dirty="0">
                <a:solidFill>
                  <a:srgbClr val="3333FF"/>
                </a:solidFill>
              </a:rPr>
              <a:t>yuvarlak olduğuna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dair teoriler ortaya atılarak tartışılmıştır.</a:t>
            </a:r>
          </a:p>
          <a:p>
            <a:endParaRPr lang="tr-TR" sz="3200" dirty="0"/>
          </a:p>
          <a:p>
            <a:r>
              <a:rPr lang="tr-TR" sz="3200" dirty="0"/>
              <a:t>  </a:t>
            </a:r>
            <a:r>
              <a:rPr lang="tr-TR" sz="3200" b="1" u="sng" dirty="0">
                <a:solidFill>
                  <a:srgbClr val="3333FF"/>
                </a:solidFill>
              </a:rPr>
              <a:t>Felsefe alanında</a:t>
            </a:r>
            <a:r>
              <a:rPr lang="tr-TR" sz="3200" dirty="0"/>
              <a:t>: Sokrat , Eflatun , Aristo ve </a:t>
            </a:r>
          </a:p>
          <a:p>
            <a:r>
              <a:rPr lang="tr-TR" sz="3200" dirty="0"/>
              <a:t>  </a:t>
            </a:r>
            <a:r>
              <a:rPr lang="tr-TR" sz="3200" dirty="0" err="1"/>
              <a:t>Antistenes</a:t>
            </a:r>
            <a:r>
              <a:rPr lang="tr-TR" sz="3200" dirty="0"/>
              <a:t> gibi </a:t>
            </a:r>
            <a:r>
              <a:rPr lang="tr-TR" sz="3200" u="sng" dirty="0"/>
              <a:t>ünlü Yunan filozofları</a:t>
            </a:r>
            <a:r>
              <a:rPr lang="tr-TR" sz="3200" dirty="0"/>
              <a:t> yetiştirmiştir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B9BC1-CC8A-41F2-A303-DF22F97E13B8}" type="slidenum">
              <a:rPr lang="tr-TR"/>
              <a:pPr>
                <a:defRPr/>
              </a:pPr>
              <a:t>44</a:t>
            </a:fld>
            <a:endParaRPr lang="tr-TR"/>
          </a:p>
        </p:txBody>
      </p:sp>
      <p:sp>
        <p:nvSpPr>
          <p:cNvPr id="113667" name="Rectangle 1"/>
          <p:cNvSpPr>
            <a:spLocks noChangeArrowheads="1"/>
          </p:cNvSpPr>
          <p:nvPr/>
        </p:nvSpPr>
        <p:spPr bwMode="auto">
          <a:xfrm>
            <a:off x="321612" y="990600"/>
            <a:ext cx="884928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SANAT</a:t>
            </a:r>
          </a:p>
          <a:p>
            <a:pPr eaLnBrk="0" hangingPunct="0"/>
            <a:endParaRPr lang="tr-TR" sz="20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Mısır’da:</a:t>
            </a:r>
          </a:p>
          <a:p>
            <a:pPr eaLnBrk="0" hangingPunct="0"/>
            <a:endParaRPr lang="tr-TR" sz="20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Taş işçiliği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ve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mimari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gelişmiştir.</a:t>
            </a:r>
          </a:p>
          <a:p>
            <a:pPr eaLnBrk="0" hangingPunct="0"/>
            <a:endParaRPr lang="tr-TR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Anıt mezar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olarak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piramitler</a:t>
            </a:r>
            <a:r>
              <a:rPr lang="tr-TR" sz="3200" b="1" dirty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en önemli sanat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ürünleridir.</a:t>
            </a:r>
          </a:p>
          <a:p>
            <a:pPr eaLnBrk="0" hangingPunct="0"/>
            <a:endParaRPr lang="tr-TR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Kaya mezarları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ve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tapınaklar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yapmışlardır.</a:t>
            </a:r>
          </a:p>
          <a:p>
            <a:pPr eaLnBrk="0" hangingPunct="0"/>
            <a:endParaRPr lang="tr-TR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İnsan karakterini yansıtan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portre sanatı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gelişmiştir.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E075E-9AE9-4EF2-B713-B40BAAAB3A9F}" type="slidenum">
              <a:rPr lang="tr-TR"/>
              <a:pPr>
                <a:defRPr/>
              </a:pPr>
              <a:t>45</a:t>
            </a:fld>
            <a:endParaRPr lang="tr-TR"/>
          </a:p>
        </p:txBody>
      </p:sp>
      <p:sp>
        <p:nvSpPr>
          <p:cNvPr id="114691" name="Rectangle 1"/>
          <p:cNvSpPr>
            <a:spLocks noChangeArrowheads="1"/>
          </p:cNvSpPr>
          <p:nvPr/>
        </p:nvSpPr>
        <p:spPr bwMode="auto">
          <a:xfrm>
            <a:off x="795592" y="960431"/>
            <a:ext cx="733643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Mezopotamya’da:</a:t>
            </a:r>
          </a:p>
          <a:p>
            <a:pPr eaLnBrk="0" hangingPunct="0"/>
            <a:endParaRPr lang="tr-TR" sz="12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En ünlü eserleri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tapınaklardır.</a:t>
            </a:r>
          </a:p>
          <a:p>
            <a:pPr eaLnBrk="0" hangingPunct="0"/>
            <a:endParaRPr lang="tr-TR" sz="1200" b="1" dirty="0">
              <a:solidFill>
                <a:schemeClr val="bg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Bölgede taşın az bulunması nedeniyle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yapılarda kerpiç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ve </a:t>
            </a:r>
            <a:r>
              <a:rPr lang="tr-TR" sz="3200" b="1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tuğla kullanılmıştır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Users\MacBook Pro\Desktop\kerpiç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44922"/>
            <a:ext cx="3170237" cy="2111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376D8-B534-46DF-8A64-A2C5D3F772B2}" type="slidenum">
              <a:rPr lang="tr-TR"/>
              <a:pPr>
                <a:defRPr/>
              </a:pPr>
              <a:t>46</a:t>
            </a:fld>
            <a:endParaRPr lang="tr-TR"/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533400" y="1371600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3200" b="1" u="sng" dirty="0">
                <a:solidFill>
                  <a:srgbClr val="008000"/>
                </a:solidFill>
              </a:rPr>
              <a:t>Babil kulesi-Babil’in asma Bahçeleri</a:t>
            </a:r>
            <a:r>
              <a:rPr lang="tr-TR" sz="3200" b="1" dirty="0">
                <a:solidFill>
                  <a:srgbClr val="008000"/>
                </a:solidFill>
              </a:rPr>
              <a:t> ve </a:t>
            </a:r>
            <a:r>
              <a:rPr lang="tr-TR" sz="3200" b="1" u="sng" dirty="0">
                <a:solidFill>
                  <a:srgbClr val="008000"/>
                </a:solidFill>
              </a:rPr>
              <a:t>sarayları</a:t>
            </a:r>
            <a:r>
              <a:rPr lang="tr-TR" sz="3200" dirty="0">
                <a:solidFill>
                  <a:srgbClr val="008000"/>
                </a:solidFill>
              </a:rPr>
              <a:t> </a:t>
            </a:r>
            <a:r>
              <a:rPr lang="tr-TR" sz="3200" dirty="0"/>
              <a:t>en ünlü mimari eserleridir.</a:t>
            </a:r>
          </a:p>
        </p:txBody>
      </p:sp>
      <p:pic>
        <p:nvPicPr>
          <p:cNvPr id="9218" name="Picture 2" descr="C:\Users\MacBook Pro\Desktop\babilkul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154929" cy="2316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cBook Pro\Desktop\babilasmabahç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555042" cy="2316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28600" y="114300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tr-TR" sz="3200" dirty="0"/>
              <a:t>Sümerler </a:t>
            </a:r>
            <a:r>
              <a:rPr lang="tr-TR" sz="3200" b="1" u="sng" dirty="0">
                <a:solidFill>
                  <a:srgbClr val="008000"/>
                </a:solidFill>
              </a:rPr>
              <a:t>Altın</a:t>
            </a:r>
            <a:r>
              <a:rPr lang="tr-TR" sz="3200" dirty="0"/>
              <a:t> ve </a:t>
            </a:r>
            <a:r>
              <a:rPr lang="tr-TR" sz="3200" b="1" u="sng" dirty="0">
                <a:solidFill>
                  <a:srgbClr val="008000"/>
                </a:solidFill>
              </a:rPr>
              <a:t>kıymetli taşları işleme </a:t>
            </a:r>
          </a:p>
          <a:p>
            <a:r>
              <a:rPr lang="tr-TR" sz="3200" b="1" dirty="0">
                <a:solidFill>
                  <a:srgbClr val="008000"/>
                </a:solidFill>
              </a:rPr>
              <a:t>  </a:t>
            </a:r>
            <a:r>
              <a:rPr lang="tr-TR" sz="3200" b="1" u="sng" dirty="0">
                <a:solidFill>
                  <a:srgbClr val="008000"/>
                </a:solidFill>
              </a:rPr>
              <a:t>sanatını</a:t>
            </a:r>
            <a:r>
              <a:rPr lang="tr-TR" sz="3200" dirty="0"/>
              <a:t> geliştirmiştir.</a:t>
            </a:r>
          </a:p>
          <a:p>
            <a:endParaRPr lang="tr-TR" sz="3200" dirty="0"/>
          </a:p>
          <a:p>
            <a:pPr>
              <a:buFontTx/>
              <a:buChar char="•"/>
            </a:pPr>
            <a:r>
              <a:rPr lang="tr-TR" sz="3200" dirty="0"/>
              <a:t>Çeşitli </a:t>
            </a:r>
            <a:r>
              <a:rPr lang="tr-TR" sz="3200" b="1" u="sng" dirty="0">
                <a:solidFill>
                  <a:srgbClr val="008000"/>
                </a:solidFill>
              </a:rPr>
              <a:t>müzik aletlerini</a:t>
            </a:r>
            <a:r>
              <a:rPr lang="tr-TR" sz="3200" dirty="0">
                <a:solidFill>
                  <a:srgbClr val="008000"/>
                </a:solidFill>
              </a:rPr>
              <a:t> </a:t>
            </a:r>
            <a:r>
              <a:rPr lang="tr-TR" sz="3200" dirty="0"/>
              <a:t>kullanmayı öğrenmişlerdir.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29112"/>
            <a:ext cx="1546981" cy="1628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 descr="C:\Users\MacBook Pro\Desktop\mezopotamyaMüz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250633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E67BB-5A1A-45FE-87CD-2C8564DAE55C}" type="slidenum">
              <a:rPr lang="tr-TR"/>
              <a:pPr>
                <a:defRPr/>
              </a:pPr>
              <a:t>48</a:t>
            </a:fld>
            <a:endParaRPr lang="tr-TR"/>
          </a:p>
        </p:txBody>
      </p:sp>
      <p:sp>
        <p:nvSpPr>
          <p:cNvPr id="116739" name="Rectangle 1"/>
          <p:cNvSpPr>
            <a:spLocks noChangeArrowheads="1"/>
          </p:cNvSpPr>
          <p:nvPr/>
        </p:nvSpPr>
        <p:spPr bwMode="auto">
          <a:xfrm>
            <a:off x="581953" y="1295400"/>
            <a:ext cx="810484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3333FF"/>
                </a:solidFill>
                <a:cs typeface="Times New Roman" pitchFamily="18" charset="0"/>
              </a:rPr>
              <a:t>                        </a:t>
            </a:r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Yunanistan’da:</a:t>
            </a:r>
            <a:endParaRPr lang="tr-TR" sz="3200" b="1" dirty="0">
              <a:solidFill>
                <a:srgbClr val="3333FF"/>
              </a:solidFill>
              <a:cs typeface="Times New Roman" pitchFamily="18" charset="0"/>
            </a:endParaRPr>
          </a:p>
          <a:p>
            <a:pPr eaLnBrk="0" hangingPunct="0"/>
            <a:endParaRPr lang="tr-TR" sz="20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b="1" u="sng" dirty="0">
                <a:solidFill>
                  <a:srgbClr val="008000"/>
                </a:solidFill>
                <a:cs typeface="Calibri" pitchFamily="34" charset="0"/>
              </a:rPr>
              <a:t>Tapınak</a:t>
            </a:r>
            <a:r>
              <a:rPr lang="tr-TR" sz="3200" dirty="0">
                <a:cs typeface="Calibri" pitchFamily="34" charset="0"/>
              </a:rPr>
              <a:t> ve </a:t>
            </a:r>
            <a:r>
              <a:rPr lang="tr-TR" sz="3200" b="1" u="sng" dirty="0">
                <a:solidFill>
                  <a:srgbClr val="008000"/>
                </a:solidFill>
                <a:cs typeface="Calibri" pitchFamily="34" charset="0"/>
              </a:rPr>
              <a:t>tiyatro</a:t>
            </a:r>
            <a:r>
              <a:rPr lang="tr-TR" sz="3200" u="sng" dirty="0">
                <a:cs typeface="Calibri" pitchFamily="34" charset="0"/>
              </a:rPr>
              <a:t> </a:t>
            </a:r>
            <a:r>
              <a:rPr lang="tr-TR" sz="3200" dirty="0">
                <a:cs typeface="Calibri" pitchFamily="34" charset="0"/>
              </a:rPr>
              <a:t>başta olmak üzere pek çok </a:t>
            </a:r>
          </a:p>
          <a:p>
            <a:pPr eaLnBrk="0" hangingPunct="0"/>
            <a:r>
              <a:rPr lang="tr-TR" sz="3200" dirty="0">
                <a:cs typeface="Calibri" pitchFamily="34" charset="0"/>
              </a:rPr>
              <a:t>  mimari eserler yapmışlardır</a:t>
            </a:r>
            <a:endParaRPr lang="tr-TR" sz="3200" dirty="0">
              <a:cs typeface="Times New Roman" pitchFamily="18" charset="0"/>
            </a:endParaRPr>
          </a:p>
          <a:p>
            <a:pPr eaLnBrk="0" hangingPunct="0"/>
            <a:endParaRPr lang="tr-TR" sz="2000" dirty="0">
              <a:cs typeface="Times New Roman" pitchFamily="18" charset="0"/>
            </a:endParaRPr>
          </a:p>
        </p:txBody>
      </p:sp>
      <p:pic>
        <p:nvPicPr>
          <p:cNvPr id="11266" name="Picture 2" descr="C:\Users\MacBook Pro\Desktop\yunanTapınaklar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57687"/>
            <a:ext cx="2486025" cy="183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cBook Pro\Desktop\yunanTiya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57687"/>
            <a:ext cx="2705100" cy="1695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28600" y="1143000"/>
            <a:ext cx="8686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b="1" u="sng" dirty="0">
                <a:solidFill>
                  <a:srgbClr val="008000"/>
                </a:solidFill>
                <a:cs typeface="Calibri" pitchFamily="34" charset="0"/>
              </a:rPr>
              <a:t>Tanrıların ve sporcuların heykellerini</a:t>
            </a:r>
            <a:r>
              <a:rPr lang="tr-TR" sz="3200" dirty="0">
                <a:solidFill>
                  <a:srgbClr val="008000"/>
                </a:solidFill>
                <a:cs typeface="Calibri" pitchFamily="34" charset="0"/>
              </a:rPr>
              <a:t> </a:t>
            </a:r>
            <a:r>
              <a:rPr lang="tr-TR" sz="3200" dirty="0">
                <a:cs typeface="Calibri" pitchFamily="34" charset="0"/>
              </a:rPr>
              <a:t>yapmışlardır.(Yunanlılarda heykelcilik dinin etkisi altında gelişmiştir.)</a:t>
            </a:r>
            <a:endParaRPr lang="tr-TR" sz="3200" dirty="0">
              <a:cs typeface="Times New Roman" pitchFamily="18" charset="0"/>
            </a:endParaRP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b="1" u="sng" dirty="0">
                <a:solidFill>
                  <a:srgbClr val="008000"/>
                </a:solidFill>
                <a:cs typeface="Calibri" pitchFamily="34" charset="0"/>
              </a:rPr>
              <a:t>Mitolojik konuları , günlük yaşamı ve hayvan figürlerini işleyen </a:t>
            </a:r>
            <a:r>
              <a:rPr lang="tr-TR" sz="3200" dirty="0">
                <a:cs typeface="Calibri" pitchFamily="34" charset="0"/>
              </a:rPr>
              <a:t>resimler yapmışlardır.</a:t>
            </a:r>
          </a:p>
        </p:txBody>
      </p:sp>
      <p:pic>
        <p:nvPicPr>
          <p:cNvPr id="7" name="Picture 3" descr="C:\Users\MacBook Pro\Desktop\yunanTanrıHeyke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55141"/>
            <a:ext cx="1676400" cy="2238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acBook Pro\Desktop\yunan sporcu 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1536100" cy="2238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46DAC-AA8C-4570-994B-9B4037D25B28}" type="slidenum">
              <a:rPr lang="tr-TR"/>
              <a:pPr>
                <a:defRPr/>
              </a:pPr>
              <a:t>5</a:t>
            </a:fld>
            <a:endParaRPr lang="tr-TR"/>
          </a:p>
        </p:txBody>
      </p:sp>
      <p:sp>
        <p:nvSpPr>
          <p:cNvPr id="83971" name="Rectangle 1"/>
          <p:cNvSpPr>
            <a:spLocks noChangeArrowheads="1"/>
          </p:cNvSpPr>
          <p:nvPr/>
        </p:nvSpPr>
        <p:spPr bwMode="auto">
          <a:xfrm>
            <a:off x="261730" y="2209800"/>
            <a:ext cx="86442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      </a:t>
            </a:r>
            <a:r>
              <a:rPr lang="tr-TR" sz="3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Doğu ve Batı medeniyetlerinin birbirini </a:t>
            </a:r>
          </a:p>
          <a:p>
            <a:pPr eaLnBrk="0" hangingPunct="0"/>
            <a:r>
              <a:rPr lang="tr-TR" sz="3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etkilemesindeki en önemli etken:</a:t>
            </a:r>
          </a:p>
          <a:p>
            <a:pPr eaLnBrk="0" hangingPunct="0"/>
            <a:endParaRPr lang="tr-TR" sz="3200" dirty="0">
              <a:solidFill>
                <a:schemeClr val="bg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Doğu ve batı arasındaki ticaret yolları olmuştur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7272338" cy="2519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54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AVRUPA TARİHİ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771775" y="4581525"/>
            <a:ext cx="36099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FEODALİTE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7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52400" y="1332899"/>
            <a:ext cx="899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Ortaçağ boyunca Avrupa’ya hakim olan düzen: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Feodalite (Derebeylik-tekfurluk-ağalık-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toprak hakimiyeti)</a:t>
            </a:r>
            <a:endParaRPr lang="tr-T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MacBook Pro\Desktop\derebe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414168" cy="2128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cBook Pro\Desktop\sat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2839204" cy="1018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cBook Pro\Desktop\s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6" y="4896788"/>
            <a:ext cx="2362200" cy="1642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85800" y="16002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008000"/>
                </a:solidFill>
                <a:ea typeface="Calibri" pitchFamily="34" charset="0"/>
                <a:cs typeface="Times New Roman" pitchFamily="18" charset="0"/>
              </a:rPr>
              <a:t>     Feodalite nedir?</a:t>
            </a:r>
          </a:p>
          <a:p>
            <a:pPr eaLnBrk="0" hangingPunct="0"/>
            <a:endParaRPr lang="tr-TR" sz="3200" b="1" dirty="0">
              <a:solidFill>
                <a:srgbClr val="008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ea typeface="Calibri" pitchFamily="34" charset="0"/>
                <a:cs typeface="Times New Roman" pitchFamily="18" charset="0"/>
              </a:rPr>
              <a:t>    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Çok geniş toprak parçalarının bir kişinin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elinde toplanması, o topraklar üzerinde yaşayan köylülerin toprak sahibinin malı sayılması ve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toprak sahiplerinin her türlü gücü elinde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tuttukları sistemin adıdır. </a:t>
            </a:r>
          </a:p>
        </p:txBody>
      </p:sp>
    </p:spTree>
    <p:extLst>
      <p:ext uri="{BB962C8B-B14F-4D97-AF65-F5344CB8AC3E}">
        <p14:creationId xmlns:p14="http://schemas.microsoft.com/office/powerpoint/2010/main" val="26199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81000" y="1447800"/>
            <a:ext cx="866455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Toprak sahibi 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tr-TR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Derebey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-Senyör: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tr-TR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Şatolarda yaşarlardı. Kendilerine ait orduları vardı. </a:t>
            </a:r>
          </a:p>
          <a:p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Şövalye’ler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tarafından korunurlardı.</a:t>
            </a:r>
          </a:p>
          <a:p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Köylüler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tr-TR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Serf’ler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tr-TR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Derebey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adına karın tokluğuna çalışan, toprakla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alınıp-satılan ve hiçbir hakları olmayan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toprak köleleriydiler.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0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87997" y="762000"/>
            <a:ext cx="834395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Avrupa’da Feodal sistemin kurulmasının </a:t>
            </a:r>
          </a:p>
          <a:p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nedeni </a:t>
            </a:r>
          </a:p>
          <a:p>
            <a:endParaRPr lang="tr-TR" sz="3200" b="1" dirty="0">
              <a:solidFill>
                <a:schemeClr val="folHlin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Roma imparatorluğunun dağılmasından sonra,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Avrupa’da siyasal birliğin sağlanamaması.</a:t>
            </a: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Roma’yı yıkan kavimlerin kilisenin etkisine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girmesi.</a:t>
            </a: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Siyasal boşluktan yararlanan toprak sahiplerinin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kilisenin de desteğiyle topraklarını genişletip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bağımsız davranmaları.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7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84213" y="1332954"/>
            <a:ext cx="825258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Orta Çağda Avrupa’da Roma </a:t>
            </a:r>
          </a:p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İmparatorluğunun mirası üzerinde kilise ve </a:t>
            </a:r>
          </a:p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Germenlerin işbirliğiyle   </a:t>
            </a:r>
          </a:p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tr-TR" sz="3200" b="1" u="sng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Mukaddes Roma-Germen imparatorluğu</a:t>
            </a:r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</a:t>
            </a:r>
          </a:p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kurulmuştur.  </a:t>
            </a:r>
          </a:p>
          <a:p>
            <a:endParaRPr lang="tr-TR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 Avrupa’nın en büyük Feodal devleti)</a:t>
            </a: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914400" y="1295400"/>
            <a:ext cx="7724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Avrupa’da feodalitenin gücünü zayıflatan </a:t>
            </a:r>
          </a:p>
          <a:p>
            <a:r>
              <a:rPr lang="tr-TR" sz="3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önemli gelişmeler</a:t>
            </a:r>
          </a:p>
          <a:p>
            <a:endParaRPr lang="tr-TR" sz="1600" dirty="0">
              <a:solidFill>
                <a:schemeClr val="folHlin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Teknolojik alanda gelişmelerin olması</a:t>
            </a: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Coğrafi keşifler</a:t>
            </a:r>
          </a:p>
          <a:p>
            <a:pPr eaLnBrk="0" hangingPunct="0">
              <a:buFontTx/>
              <a:buChar char="•"/>
            </a:pPr>
            <a:endParaRPr lang="tr-TR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NOT:</a:t>
            </a:r>
          </a:p>
          <a:p>
            <a:pPr eaLnBrk="0" hangingPunct="0"/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Avrupa’da feodalitenin sarsılmasıyla </a:t>
            </a:r>
          </a:p>
          <a:p>
            <a:pPr eaLnBrk="0" hangingPunct="0"/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ortaya çıkan ilk merkezi krallıklar</a:t>
            </a:r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* </a:t>
            </a:r>
            <a:r>
              <a:rPr lang="tr-TR" sz="32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Fransa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tr-TR" sz="32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İngiltere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tr-TR" sz="3200" dirty="0">
                <a:solidFill>
                  <a:schemeClr val="hlin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İspanya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tr-T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dır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1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755650" y="2349500"/>
            <a:ext cx="7715250" cy="638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4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A- TEKNOLOJİK GELİŞMELER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35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066800" y="1447800"/>
            <a:ext cx="751660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Barutun bulunması ve ateşli silahlarda </a:t>
            </a:r>
          </a:p>
          <a:p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kullanılması:</a:t>
            </a:r>
          </a:p>
          <a:p>
            <a:endParaRPr lang="tr-TR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İlk defa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Çinliler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bulmuş,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Türkler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eliyle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Araplara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oradan da Haçlı seferleri sırasında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Avrupa’ya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geçmiştir. </a:t>
            </a: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   Barut sayesinde derebeylerin şatoları ve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feodalite yıkılmıştır.</a:t>
            </a:r>
          </a:p>
          <a:p>
            <a:pPr eaLnBrk="0" hangingPunct="0"/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62000" y="1219200"/>
            <a:ext cx="78243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Pusulanın geliştirilmesi ve gemicilikte </a:t>
            </a:r>
          </a:p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ilerleme:</a:t>
            </a:r>
          </a:p>
          <a:p>
            <a:endParaRPr lang="tr-T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  İlk defa Çinlilerin kullandıkları pusula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Türk’ler ve Müslümanlar kanalıyla Haçlı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seferlerinde Avrupa’ya götürülmüştür. </a:t>
            </a:r>
          </a:p>
          <a:p>
            <a:pPr eaLnBrk="0" hangingPunct="0"/>
            <a:r>
              <a:rPr lang="tr-TR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Kristof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Kolomb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tarafından sapma açısı </a:t>
            </a:r>
          </a:p>
          <a:p>
            <a:pPr eaLnBrk="0" hangingPunct="0"/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bulunmuştur.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Pusula sayesinde büyük gemiler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yapılarak korkmadan denizlere açılmıştır.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4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4AF94-2D46-4C82-A2C5-478D39070D0A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84995" name="Rectangle 1"/>
          <p:cNvSpPr>
            <a:spLocks noChangeArrowheads="1"/>
          </p:cNvSpPr>
          <p:nvPr/>
        </p:nvSpPr>
        <p:spPr bwMode="auto">
          <a:xfrm>
            <a:off x="1143000" y="961608"/>
            <a:ext cx="6553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3200" dirty="0"/>
              <a:t>           </a:t>
            </a:r>
            <a:r>
              <a:rPr lang="tr-TR" sz="3200" b="1" dirty="0">
                <a:solidFill>
                  <a:srgbClr val="FF0000"/>
                </a:solidFill>
              </a:rPr>
              <a:t>DEVLET YÖNETİMİ</a:t>
            </a:r>
          </a:p>
          <a:p>
            <a:pPr eaLnBrk="0" hangingPunct="0"/>
            <a:endParaRPr lang="tr-TR" sz="3200" dirty="0"/>
          </a:p>
          <a:p>
            <a:pPr eaLnBrk="0" hangingPunct="0"/>
            <a:r>
              <a:rPr lang="tr-TR" sz="3200" b="1" dirty="0">
                <a:solidFill>
                  <a:schemeClr val="tx2"/>
                </a:solidFill>
              </a:rPr>
              <a:t>Mısırda:</a:t>
            </a:r>
            <a:endParaRPr lang="tr-TR" sz="3200" dirty="0"/>
          </a:p>
          <a:p>
            <a:pPr eaLnBrk="0" hangingPunct="0"/>
            <a:r>
              <a:rPr lang="tr-TR" sz="3200" dirty="0"/>
              <a:t>1.  Mısır </a:t>
            </a:r>
            <a:r>
              <a:rPr lang="tr-TR" sz="3200" u="sng" dirty="0" err="1"/>
              <a:t>Mutlakıyet’le</a:t>
            </a:r>
            <a:r>
              <a:rPr lang="tr-TR" sz="3200" dirty="0"/>
              <a:t> yönetilirdi</a:t>
            </a:r>
          </a:p>
          <a:p>
            <a:pPr eaLnBrk="0" hangingPunct="0"/>
            <a:r>
              <a:rPr lang="tr-TR" sz="3200" dirty="0"/>
              <a:t>2.  Hükümdara </a:t>
            </a:r>
            <a:r>
              <a:rPr lang="tr-TR" sz="3200" u="sng" dirty="0"/>
              <a:t>Firavun</a:t>
            </a:r>
            <a:r>
              <a:rPr lang="tr-TR" sz="3200" dirty="0"/>
              <a:t> denilirdi</a:t>
            </a:r>
          </a:p>
        </p:txBody>
      </p:sp>
      <p:pic>
        <p:nvPicPr>
          <p:cNvPr id="1026" name="Picture 2" descr="C:\Users\MacBook Pro\Desktop\firav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62374"/>
            <a:ext cx="2514600" cy="2664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cBook Pro\Desktop\firavu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5382"/>
            <a:ext cx="1905000" cy="2633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858332" y="1828800"/>
            <a:ext cx="785984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Kağıdın ve matbaanın bulunması:</a:t>
            </a: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200" dirty="0" err="1">
                <a:latin typeface="Times New Roman" pitchFamily="18" charset="0"/>
                <a:cs typeface="Times New Roman" pitchFamily="18" charset="0"/>
              </a:rPr>
              <a:t>Mısır’lılar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Papürüsden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, Çinliler , Türkler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ve Müslümanlar da 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pamuk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ipek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kumaştan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kağıt yapmayı biliyorlardı. Bunları geliştiren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Avrupalılar daha ucuza kağıt yapmayı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öğrendiler.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2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14400" y="22098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dirty="0"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008000"/>
                </a:solidFill>
                <a:cs typeface="Times New Roman" pitchFamily="18" charset="0"/>
              </a:rPr>
              <a:t>Matbaa</a:t>
            </a:r>
            <a:r>
              <a:rPr lang="tr-TR" sz="3200" dirty="0">
                <a:cs typeface="Times New Roman" pitchFamily="18" charset="0"/>
              </a:rPr>
              <a:t> önce </a:t>
            </a:r>
            <a:r>
              <a:rPr lang="tr-TR" sz="3200" dirty="0">
                <a:solidFill>
                  <a:srgbClr val="008000"/>
                </a:solidFill>
                <a:cs typeface="Times New Roman" pitchFamily="18" charset="0"/>
              </a:rPr>
              <a:t>Çinliler</a:t>
            </a:r>
            <a:r>
              <a:rPr lang="tr-TR" sz="3200" dirty="0">
                <a:cs typeface="Times New Roman" pitchFamily="18" charset="0"/>
              </a:rPr>
              <a:t> daha sonra da </a:t>
            </a:r>
          </a:p>
          <a:p>
            <a:pPr eaLnBrk="0" hangingPunct="0"/>
            <a:r>
              <a:rPr lang="tr-TR" sz="3200" dirty="0">
                <a:solidFill>
                  <a:srgbClr val="008000"/>
                </a:solidFill>
                <a:cs typeface="Times New Roman" pitchFamily="18" charset="0"/>
              </a:rPr>
              <a:t>Uygur’lar</a:t>
            </a:r>
            <a:r>
              <a:rPr lang="tr-TR" sz="3200" dirty="0">
                <a:cs typeface="Times New Roman" pitchFamily="18" charset="0"/>
              </a:rPr>
              <a:t> tarafından kullanılmıştı. 1450’de </a:t>
            </a:r>
          </a:p>
          <a:p>
            <a:pPr eaLnBrk="0" hangingPunct="0"/>
            <a:r>
              <a:rPr lang="tr-TR" sz="3200" dirty="0">
                <a:solidFill>
                  <a:srgbClr val="FF0000"/>
                </a:solidFill>
                <a:cs typeface="Times New Roman" pitchFamily="18" charset="0"/>
              </a:rPr>
              <a:t>Alman Jan Gutenberg </a:t>
            </a:r>
            <a:r>
              <a:rPr lang="tr-TR" sz="3200" dirty="0">
                <a:cs typeface="Times New Roman" pitchFamily="18" charset="0"/>
              </a:rPr>
              <a:t>tarafından geliştirilerek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ilk modern matbaa kullanılmaya başlanmıştır..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245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90720" y="1222176"/>
            <a:ext cx="882004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Bu gelişmeler: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Kitap sayısını arttırmış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Kitabı ucuzlatmış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Okuma-yazma bilenlerin sayısını arttırmış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          ve </a:t>
            </a: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geniş insan kitlelerinin aydınlanmalarını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sağlamıştır..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Avrupa’da Rönesans ve reform hareketlerinin </a:t>
            </a:r>
          </a:p>
          <a:p>
            <a:r>
              <a:rPr lang="tr-TR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başlamasının en önemli nedenini oluşturmuştur.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9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8305800" cy="3886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8485"/>
              </a:avLst>
            </a:prstTxWarp>
          </a:bodyPr>
          <a:lstStyle/>
          <a:p>
            <a:pPr algn="ctr"/>
            <a:r>
              <a:rPr lang="tr-TR" sz="10000" b="1" kern="2000" spc="530" baseline="50000" dirty="0">
                <a:solidFill>
                  <a:srgbClr val="FF0000"/>
                </a:solidFill>
                <a:cs typeface="Times New Roman"/>
              </a:rPr>
              <a:t>B - BÜYÜK COĞRAFYA</a:t>
            </a:r>
          </a:p>
          <a:p>
            <a:pPr algn="ctr"/>
            <a:r>
              <a:rPr lang="tr-TR" sz="10000" b="1" kern="2000" spc="530" baseline="50000" dirty="0">
                <a:solidFill>
                  <a:srgbClr val="FF0000"/>
                </a:solidFill>
                <a:cs typeface="Times New Roman"/>
              </a:rPr>
              <a:t>KEŞİFLERİNİN NEDENLERİ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7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38200" y="917376"/>
            <a:ext cx="773961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Pusulanın kullanılmaya başlanması</a:t>
            </a:r>
          </a:p>
          <a:p>
            <a:pPr>
              <a:buFontTx/>
              <a:buChar char="•"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Coğrafya bilgisi ve haritacılıkta görülen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ilerlemeler</a:t>
            </a: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Açık denizlere dayanıklı gemilerin yapılması</a:t>
            </a:r>
          </a:p>
        </p:txBody>
      </p:sp>
      <p:pic>
        <p:nvPicPr>
          <p:cNvPr id="2051" name="Picture 3" descr="C:\Users\MacBook Pro\Desktop\pusul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1497225" cy="1520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cBook Pro\Desktop\pus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16" y="4390118"/>
            <a:ext cx="1122381" cy="112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cBook Pro\Desktop\yelken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3108"/>
            <a:ext cx="23622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8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42917" y="15240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u="sng" dirty="0">
                <a:cs typeface="Times New Roman" pitchFamily="18" charset="0"/>
              </a:rPr>
              <a:t>İpek ve baharat yolunun Müslümanların elinde olması</a:t>
            </a:r>
          </a:p>
          <a:p>
            <a:pPr eaLnBrk="0" hangingPunct="0"/>
            <a:endParaRPr lang="tr-TR" sz="3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u="sng" dirty="0">
                <a:cs typeface="Times New Roman" pitchFamily="18" charset="0"/>
              </a:rPr>
              <a:t>Türklerin Akdeniz ve Karadeniz’i denetim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 </a:t>
            </a:r>
            <a:r>
              <a:rPr lang="tr-TR" sz="3200" u="sng" dirty="0">
                <a:cs typeface="Times New Roman" pitchFamily="18" charset="0"/>
              </a:rPr>
              <a:t>altına almaları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4" name="Picture 2" descr="C:\Users\MacBook Pro\Desktop\ipekyo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57344"/>
            <a:ext cx="3149858" cy="2181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775252" y="1752600"/>
            <a:ext cx="763702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Uzak doğu ülkelerinin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zenginliğine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sahip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olma isteği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Hıristiyan dinini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yeni alanlara yaymak isteği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Cesur ve bilgili gemicilerin yetişmesi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73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09600" y="2743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Kralların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merkezi otoritelerini </a:t>
            </a:r>
            <a:r>
              <a:rPr lang="tr-TR" sz="3200" dirty="0">
                <a:cs typeface="Times New Roman" pitchFamily="18" charset="0"/>
              </a:rPr>
              <a:t>sağlamış olmaları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İspanya ve Portekiz arasında ki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siyasi rekabetin </a:t>
            </a:r>
            <a:r>
              <a:rPr lang="tr-TR" sz="3200" dirty="0">
                <a:cs typeface="Times New Roman" pitchFamily="18" charset="0"/>
              </a:rPr>
              <a:t>denizciliğe de yansıması.</a:t>
            </a:r>
          </a:p>
        </p:txBody>
      </p:sp>
    </p:spTree>
    <p:extLst>
      <p:ext uri="{BB962C8B-B14F-4D97-AF65-F5344CB8AC3E}">
        <p14:creationId xmlns:p14="http://schemas.microsoft.com/office/powerpoint/2010/main" val="2655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027043" y="2057400"/>
            <a:ext cx="7162800" cy="2819400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tr-TR" sz="8000" b="1" kern="1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KEŞİFLER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9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85800" y="2209800"/>
            <a:ext cx="78869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Ümit Burnunun Geçilmesi: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1487’de </a:t>
            </a:r>
            <a:r>
              <a:rPr lang="tr-TR" sz="3200" u="sng" dirty="0" err="1">
                <a:latin typeface="Times New Roman" pitchFamily="18" charset="0"/>
                <a:cs typeface="Times New Roman" pitchFamily="18" charset="0"/>
              </a:rPr>
              <a:t>Bortelmi</a:t>
            </a:r>
            <a:r>
              <a:rPr lang="tr-TR" sz="3200" u="sng" dirty="0">
                <a:latin typeface="Times New Roman" pitchFamily="18" charset="0"/>
                <a:cs typeface="Times New Roman" pitchFamily="18" charset="0"/>
              </a:rPr>
              <a:t> Diaz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Afrika kıtasının güney</a:t>
            </a:r>
            <a:endParaRPr lang="tr-TR" sz="32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ucunu döner ve buraya Ümit Burnu denir.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827088" y="1066800"/>
            <a:ext cx="6915150" cy="771525"/>
          </a:xfrm>
          <a:prstGeom prst="rect">
            <a:avLst/>
          </a:prstGeom>
          <a:noFill/>
          <a:extLst/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tr-TR" sz="5400" b="1" kern="10" dirty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Portekizlilerin Keşifleri</a:t>
            </a:r>
          </a:p>
        </p:txBody>
      </p:sp>
      <p:pic>
        <p:nvPicPr>
          <p:cNvPr id="3074" name="Picture 2" descr="C:\Users\MacBook Pro\Desktop\umit-bur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85591"/>
            <a:ext cx="2962275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7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066800" y="1447800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tr-TR" sz="3200" dirty="0">
                <a:solidFill>
                  <a:srgbClr val="000000"/>
                </a:solidFill>
              </a:rPr>
              <a:t>3.  Firavunlar tanrının oğlu sayılırdı</a:t>
            </a:r>
          </a:p>
          <a:p>
            <a:pPr marL="514350" lvl="0" indent="-514350" eaLnBrk="0" hangingPunct="0">
              <a:buFont typeface="+mj-lt"/>
              <a:buAutoNum type="arabicPeriod"/>
            </a:pPr>
            <a:endParaRPr lang="tr-TR" sz="3200" dirty="0">
              <a:solidFill>
                <a:srgbClr val="000000"/>
              </a:solidFill>
            </a:endParaRPr>
          </a:p>
          <a:p>
            <a:pPr marL="514350" lvl="0" indent="-514350" eaLnBrk="0" hangingPunct="0">
              <a:buAutoNum type="arabicPeriod" startAt="4"/>
            </a:pPr>
            <a:r>
              <a:rPr lang="tr-TR" sz="3200" dirty="0">
                <a:solidFill>
                  <a:srgbClr val="000000"/>
                </a:solidFill>
              </a:rPr>
              <a:t>Bütün topraklar Firavunun sayılırdı</a:t>
            </a:r>
          </a:p>
          <a:p>
            <a:pPr lvl="0" eaLnBrk="0" hangingPunct="0"/>
            <a:endParaRPr lang="tr-TR" sz="3200" dirty="0">
              <a:solidFill>
                <a:srgbClr val="000000"/>
              </a:solidFill>
            </a:endParaRPr>
          </a:p>
          <a:p>
            <a:pPr lvl="0" eaLnBrk="0" hangingPunct="0"/>
            <a:r>
              <a:rPr lang="tr-TR" sz="3200" dirty="0">
                <a:solidFill>
                  <a:srgbClr val="000000"/>
                </a:solidFill>
              </a:rPr>
              <a:t>5.  Ülke illere ayrılır ve illerde merkezden </a:t>
            </a:r>
          </a:p>
          <a:p>
            <a:pPr lvl="0" eaLnBrk="0" hangingPunct="0"/>
            <a:r>
              <a:rPr lang="tr-TR" sz="3200" dirty="0">
                <a:solidFill>
                  <a:srgbClr val="000000"/>
                </a:solidFill>
              </a:rPr>
              <a:t>gönderilen valiler tarafından  yönetilirdi</a:t>
            </a:r>
          </a:p>
          <a:p>
            <a:pPr marL="514350" lvl="0" indent="-514350" eaLnBrk="0" hangingPunct="0">
              <a:buFont typeface="+mj-lt"/>
              <a:buAutoNum type="arabicPeriod"/>
            </a:pPr>
            <a:endParaRPr lang="tr-TR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90600" y="1066800"/>
            <a:ext cx="7620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chemeClr val="tx2"/>
                </a:solidFill>
                <a:cs typeface="Times New Roman" pitchFamily="18" charset="0"/>
              </a:rPr>
              <a:t>Hindistan Deniz yolunun bulunması:</a:t>
            </a:r>
            <a:r>
              <a:rPr lang="tr-TR" sz="3200" dirty="0"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1498’de </a:t>
            </a:r>
            <a:r>
              <a:rPr lang="tr-TR" sz="3200" u="sng" dirty="0" err="1">
                <a:cs typeface="Times New Roman" pitchFamily="18" charset="0"/>
              </a:rPr>
              <a:t>Vasgo</a:t>
            </a:r>
            <a:r>
              <a:rPr lang="tr-TR" sz="3200" u="sng" dirty="0">
                <a:cs typeface="Times New Roman" pitchFamily="18" charset="0"/>
              </a:rPr>
              <a:t> </a:t>
            </a:r>
            <a:r>
              <a:rPr lang="tr-TR" sz="3200" u="sng" dirty="0" err="1">
                <a:cs typeface="Times New Roman" pitchFamily="18" charset="0"/>
              </a:rPr>
              <a:t>dö</a:t>
            </a:r>
            <a:r>
              <a:rPr lang="tr-TR" sz="3200" u="sng" dirty="0">
                <a:cs typeface="Times New Roman" pitchFamily="18" charset="0"/>
              </a:rPr>
              <a:t> gama </a:t>
            </a:r>
            <a:r>
              <a:rPr lang="tr-TR" sz="3200" dirty="0">
                <a:cs typeface="Times New Roman" pitchFamily="18" charset="0"/>
              </a:rPr>
              <a:t>Ümit burnunu dolaşarak Hindistan’a ulaşır.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solidFill>
                  <a:schemeClr val="tx2"/>
                </a:solidFill>
                <a:cs typeface="Times New Roman" pitchFamily="18" charset="0"/>
              </a:rPr>
              <a:t>Not:</a:t>
            </a:r>
            <a:r>
              <a:rPr lang="tr-TR" sz="3200" dirty="0">
                <a:cs typeface="Times New Roman" pitchFamily="18" charset="0"/>
              </a:rPr>
              <a:t> </a:t>
            </a:r>
            <a:r>
              <a:rPr lang="tr-TR" sz="3200" u="sng" dirty="0">
                <a:cs typeface="Times New Roman" pitchFamily="18" charset="0"/>
              </a:rPr>
              <a:t>Bu yolun bulunması Akdeniz ticaretini öldürür. Osmanlının elindeki baharat yolu eski önemini kaybeder.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4098" name="Picture 2" descr="C:\Users\MacBook Pro\Desktop\umit-burn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533650" cy="180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WordArt 4"/>
          <p:cNvSpPr>
            <a:spLocks noChangeArrowheads="1" noChangeShapeType="1" noTextEdit="1"/>
          </p:cNvSpPr>
          <p:nvPr/>
        </p:nvSpPr>
        <p:spPr bwMode="auto">
          <a:xfrm>
            <a:off x="353667" y="2819400"/>
            <a:ext cx="8239125" cy="1038225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fromWordArt="1">
            <a:prstTxWarp prst="textWave4">
              <a:avLst/>
            </a:prstTxWarp>
          </a:bodyPr>
          <a:lstStyle/>
          <a:p>
            <a:pPr algn="ctr"/>
            <a:r>
              <a:rPr lang="tr-TR" sz="72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İspanyolların Keşifleri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0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143000" y="1524000"/>
            <a:ext cx="743344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Amerika’nın bulunması:</a:t>
            </a:r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/>
              <a:t>D</a:t>
            </a:r>
            <a:r>
              <a:rPr lang="tr-TR" sz="3200" dirty="0">
                <a:latin typeface="Times New Roman" pitchFamily="18" charset="0"/>
              </a:rPr>
              <a:t>ünyanın yuvarlak olduğuna inanan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u="sng" dirty="0" err="1">
                <a:solidFill>
                  <a:srgbClr val="3333FF"/>
                </a:solidFill>
                <a:latin typeface="Times New Roman" pitchFamily="18" charset="0"/>
              </a:rPr>
              <a:t>Kristof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tr-TR" sz="3200" u="sng" dirty="0" err="1">
                <a:solidFill>
                  <a:srgbClr val="3333FF"/>
                </a:solidFill>
                <a:latin typeface="Times New Roman" pitchFamily="18" charset="0"/>
              </a:rPr>
              <a:t>Kolomb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</a:rPr>
              <a:t>1492’der yola çıkar sürekli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</a:rPr>
              <a:t>batıya giderek Amerika’yı bulur.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72</a:t>
            </a:fld>
            <a:endParaRPr lang="tr-TR"/>
          </a:p>
        </p:txBody>
      </p:sp>
      <p:pic>
        <p:nvPicPr>
          <p:cNvPr id="5122" name="Picture 2" descr="C:\Users\MacBook Pro\Desktop\amer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8136"/>
            <a:ext cx="2819400" cy="1418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cBook Pro\Desktop\colo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1371600" cy="1814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38200" y="1676399"/>
            <a:ext cx="7696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     Ancak buranın yeni bir kıta olduğunu anlayamadan ölür.</a:t>
            </a:r>
          </a:p>
          <a:p>
            <a:endParaRPr lang="tr-TR" sz="1200" dirty="0">
              <a:cs typeface="Times New Roman" pitchFamily="18" charset="0"/>
            </a:endParaRPr>
          </a:p>
          <a:p>
            <a:r>
              <a:rPr lang="tr-TR" sz="3200" dirty="0"/>
              <a:t>    1506’da </a:t>
            </a:r>
            <a:r>
              <a:rPr lang="tr-TR" sz="3200" u="sng" dirty="0" err="1">
                <a:solidFill>
                  <a:srgbClr val="3333FF"/>
                </a:solidFill>
              </a:rPr>
              <a:t>Ameriko</a:t>
            </a:r>
            <a:r>
              <a:rPr lang="tr-TR" sz="3200" u="sng" dirty="0">
                <a:solidFill>
                  <a:srgbClr val="3333FF"/>
                </a:solidFill>
              </a:rPr>
              <a:t> </a:t>
            </a:r>
            <a:r>
              <a:rPr lang="tr-TR" sz="3200" u="sng" dirty="0" err="1">
                <a:solidFill>
                  <a:srgbClr val="3333FF"/>
                </a:solidFill>
              </a:rPr>
              <a:t>Vespuçi</a:t>
            </a:r>
            <a:r>
              <a:rPr lang="tr-TR" sz="3200" u="sng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buranın yeni bir kıta olduğunu fark eder ve bu kıtaya onun adı verilir.</a:t>
            </a:r>
          </a:p>
        </p:txBody>
      </p:sp>
      <p:pic>
        <p:nvPicPr>
          <p:cNvPr id="6146" name="Picture 2" descr="C:\Users\MacBook Pro\Desktop\amerikanyerli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4001"/>
            <a:ext cx="1828800" cy="1175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cBook Pro\Desktop\amerikanyerliler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68723"/>
            <a:ext cx="1913450" cy="1446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09600" y="1296888"/>
            <a:ext cx="806502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 dünya turu: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1519’da İspanya’dan yola çıkan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Macellan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Del Kano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devamlı batıya giderek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Hindistan’a ulaşırlar. Yolda </a:t>
            </a:r>
            <a:r>
              <a:rPr lang="tr-TR" sz="3200" dirty="0" err="1">
                <a:latin typeface="Times New Roman" pitchFamily="18" charset="0"/>
                <a:cs typeface="Times New Roman" pitchFamily="18" charset="0"/>
              </a:rPr>
              <a:t>Macellan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ölür.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Del kano yolculuğa tamamlayarak İspanya’ya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döner. (1522)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74</a:t>
            </a:fld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827104"/>
            <a:ext cx="242325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WordArt 4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620000" cy="1390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48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İNGİLİZ VE FRANSIZLARIN</a:t>
            </a:r>
          </a:p>
          <a:p>
            <a:pPr algn="ctr"/>
            <a:r>
              <a:rPr lang="tr-TR" sz="48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KEŞİFLERİ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406400" y="3505200"/>
            <a:ext cx="8280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 dirty="0">
                <a:latin typeface="Times New Roman" pitchFamily="18" charset="0"/>
              </a:rPr>
              <a:t>   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</a:rPr>
              <a:t>İngilizler</a:t>
            </a:r>
            <a:r>
              <a:rPr lang="tr-TR" sz="3200" dirty="0">
                <a:latin typeface="Times New Roman" pitchFamily="18" charset="0"/>
              </a:rPr>
              <a:t> Kuzey Amerika’nın doğu kıyılarını keşfettiler. </a:t>
            </a:r>
          </a:p>
          <a:p>
            <a:endParaRPr lang="tr-TR" sz="1200" dirty="0">
              <a:latin typeface="Times New Roman" pitchFamily="18" charset="0"/>
            </a:endParaRPr>
          </a:p>
          <a:p>
            <a:r>
              <a:rPr lang="tr-TR" sz="3200" dirty="0">
                <a:solidFill>
                  <a:srgbClr val="3333FF"/>
                </a:solidFill>
                <a:latin typeface="Times New Roman" pitchFamily="18" charset="0"/>
              </a:rPr>
              <a:t>    Fransızlar </a:t>
            </a:r>
            <a:r>
              <a:rPr lang="tr-TR" sz="3200" dirty="0">
                <a:latin typeface="Times New Roman" pitchFamily="18" charset="0"/>
              </a:rPr>
              <a:t>ise Büyük göller bölgesi , Labrador  ve Kanada’yı buldular.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9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  <p:bldP spid="20378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38200" y="1066800"/>
            <a:ext cx="745248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NOT:</a:t>
            </a:r>
          </a:p>
          <a:p>
            <a:endParaRPr lang="tr-TR" sz="12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Coğrafya keşiflerine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İspanya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Portekiz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öncülük ederler ama devam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ettiremezler. </a:t>
            </a:r>
          </a:p>
          <a:p>
            <a:pPr eaLnBrk="0" hangingPunct="0"/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Gemicilikteki teknik üstünlük sayesinde   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İngilizler önderliği ele geçirirler.</a:t>
            </a:r>
          </a:p>
          <a:p>
            <a:pPr eaLnBrk="0" hangingPunct="0"/>
            <a:endParaRPr lang="tr-TR" sz="1200" u="sng" dirty="0">
              <a:solidFill>
                <a:srgbClr val="3333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İngilizleri Fransızların başarıları takip eder.</a:t>
            </a:r>
            <a:endParaRPr lang="tr-TR" sz="3200" dirty="0">
              <a:solidFill>
                <a:srgbClr val="3333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8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28600" y="190500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Almanya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İtalya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coğrafi keşiflere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katılmamıştır. Nedeni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siyasi birliklerini </a:t>
            </a:r>
          </a:p>
          <a:p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gerçekleştirememiş olmalarıdır.</a:t>
            </a: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Coğrafi keşiflerden en çok zarar gören devletler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Osmanlı İmparatorluğu, Venedik ve Cenevizlilerdir.</a:t>
            </a:r>
            <a:endParaRPr lang="tr-TR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7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84582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250"/>
                <a:gd name="adj2" fmla="val -1616"/>
              </a:avLst>
            </a:prstTxWarp>
          </a:bodyPr>
          <a:lstStyle/>
          <a:p>
            <a:pPr algn="ctr"/>
            <a:r>
              <a:rPr lang="tr-TR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COĞRAFİ KEŞİFLERİN</a:t>
            </a:r>
          </a:p>
          <a:p>
            <a:pPr algn="ctr"/>
            <a:r>
              <a:rPr lang="tr-TR" sz="5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SONUÇLARI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5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62000" y="1447800"/>
            <a:ext cx="817223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Dünyanın yuvarlaklığı kanıtlanır.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Yeni dünya kıtaları olan Amerika ve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 Avustralya bulunur.</a:t>
            </a: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Akdeniz ticareti ve limanları önemini kaybeder.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79</a:t>
            </a:fld>
            <a:endParaRPr lang="tr-TR" dirty="0"/>
          </a:p>
        </p:txBody>
      </p:sp>
      <p:pic>
        <p:nvPicPr>
          <p:cNvPr id="8194" name="Picture 2" descr="C:\Users\MacBook Pro\Desktop\dünyaharitası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81582"/>
            <a:ext cx="2667000" cy="1774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05F66-FA1B-4DB8-94FD-A2BDD9E91BD0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86019" name="Rectangle 1"/>
          <p:cNvSpPr>
            <a:spLocks noChangeArrowheads="1"/>
          </p:cNvSpPr>
          <p:nvPr/>
        </p:nvSpPr>
        <p:spPr bwMode="auto">
          <a:xfrm>
            <a:off x="658091" y="593091"/>
            <a:ext cx="75360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Mezopotamya’da: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İlk defa </a:t>
            </a: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şehir devletleri</a:t>
            </a:r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kurulmuştur.</a:t>
            </a: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Bu şehir devletlerinin başında </a:t>
            </a:r>
            <a:r>
              <a:rPr lang="tr-TR" sz="3200" b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Patesi</a:t>
            </a:r>
            <a:r>
              <a:rPr lang="tr-TR" sz="3200" b="1" dirty="0">
                <a:solidFill>
                  <a:schemeClr val="hlin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veya </a:t>
            </a:r>
          </a:p>
          <a:p>
            <a:pPr eaLnBrk="0" hangingPunct="0"/>
            <a:r>
              <a:rPr lang="tr-TR" sz="32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b="1" dirty="0">
                <a:solidFill>
                  <a:schemeClr val="hlin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Ensi</a:t>
            </a:r>
            <a:r>
              <a:rPr lang="tr-TR" sz="32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adı verilen </a:t>
            </a: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Rahip-Krallar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bulunurdu.</a:t>
            </a:r>
          </a:p>
        </p:txBody>
      </p:sp>
      <p:pic>
        <p:nvPicPr>
          <p:cNvPr id="4" name="Picture 2" descr="C:\Users\MacBook Pro\Desktop\pat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75347"/>
            <a:ext cx="1743075" cy="262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cBook Pro\Desktop\şehirdevletler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242137" cy="2643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9050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Atlas okyanusu kıyılarında ki limanlar ticaretin merkezi olur.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Osmanlı denetimindeki ipek ve baharat yolları önemini kaybeder.</a:t>
            </a:r>
          </a:p>
        </p:txBody>
      </p:sp>
    </p:spTree>
    <p:extLst>
      <p:ext uri="{BB962C8B-B14F-4D97-AF65-F5344CB8AC3E}">
        <p14:creationId xmlns:p14="http://schemas.microsoft.com/office/powerpoint/2010/main" val="29877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09600" y="1524000"/>
            <a:ext cx="80217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Keşfedilen yerler sömürgeleştirilir. İngiltere </a:t>
            </a:r>
          </a:p>
          <a:p>
            <a:r>
              <a:rPr lang="tr-TR" sz="3200" dirty="0">
                <a:cs typeface="Times New Roman" pitchFamily="18" charset="0"/>
              </a:rPr>
              <a:t>  en büyük sömürge imparatorluğunu kurar.</a:t>
            </a:r>
          </a:p>
          <a:p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Ticaretle uğraşan Burjuva sınıfı zenginleşir ve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güçlenir.</a:t>
            </a: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Keşfedilen yerlerdeki yer altı ve yerüstü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zenginlikler yağmalanarak Avrupa’ya taşınır.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1143000"/>
            <a:ext cx="89154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Keşfedilen yerlere Avrupa’dan büyük göçler olur.</a:t>
            </a:r>
          </a:p>
          <a:p>
            <a:endParaRPr lang="tr-TR" sz="12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</a:rPr>
              <a:t>Keşfedilen Afrika topraklarından zenciler köle </a:t>
            </a:r>
          </a:p>
          <a:p>
            <a:r>
              <a:rPr lang="tr-TR" sz="3200" dirty="0">
                <a:latin typeface="Times New Roman" pitchFamily="18" charset="0"/>
              </a:rPr>
              <a:t>olarak Avrupa’ya getirilir . Köle ticareti başlar.</a:t>
            </a:r>
          </a:p>
          <a:p>
            <a:endParaRPr lang="tr-TR" sz="12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</a:rPr>
              <a:t>Hıristiyanlık keşfedilen yerlere yayılır, misyonerlik </a:t>
            </a:r>
          </a:p>
          <a:p>
            <a:r>
              <a:rPr lang="tr-TR" sz="3200" dirty="0">
                <a:latin typeface="Times New Roman" pitchFamily="18" charset="0"/>
              </a:rPr>
              <a:t>başlar.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82</a:t>
            </a:fld>
            <a:endParaRPr lang="tr-TR"/>
          </a:p>
        </p:txBody>
      </p:sp>
      <p:pic>
        <p:nvPicPr>
          <p:cNvPr id="9218" name="Picture 2" descr="C:\Users\MacBook Pro\Desktop\köleticar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47877"/>
            <a:ext cx="2162175" cy="211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81000" y="1066800"/>
            <a:ext cx="855234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/>
              <a:t>Avrupa’da büyük sermaye birikimi oluşur. </a:t>
            </a:r>
          </a:p>
          <a:p>
            <a:r>
              <a:rPr lang="tr-TR" sz="3200" dirty="0"/>
              <a:t>  Bu birikim </a:t>
            </a:r>
            <a:r>
              <a:rPr lang="tr-TR" sz="3200" dirty="0">
                <a:solidFill>
                  <a:srgbClr val="3333FF"/>
                </a:solidFill>
              </a:rPr>
              <a:t>bilim</a:t>
            </a:r>
            <a:r>
              <a:rPr lang="tr-TR" sz="3200" dirty="0"/>
              <a:t> ve </a:t>
            </a:r>
            <a:r>
              <a:rPr lang="tr-TR" sz="3200" dirty="0">
                <a:solidFill>
                  <a:srgbClr val="3333FF"/>
                </a:solidFill>
              </a:rPr>
              <a:t>teknikte</a:t>
            </a:r>
            <a:r>
              <a:rPr lang="tr-TR" sz="3200" dirty="0"/>
              <a:t> gelişmeyi , sonra da </a:t>
            </a:r>
          </a:p>
          <a:p>
            <a:r>
              <a:rPr lang="tr-TR" sz="3200" dirty="0"/>
              <a:t>  </a:t>
            </a:r>
            <a:r>
              <a:rPr lang="tr-TR" sz="3200" dirty="0">
                <a:solidFill>
                  <a:srgbClr val="3333FF"/>
                </a:solidFill>
              </a:rPr>
              <a:t>sanayi</a:t>
            </a:r>
            <a:r>
              <a:rPr lang="tr-TR" sz="3200" dirty="0"/>
              <a:t> inkılabını doğurur.</a:t>
            </a:r>
          </a:p>
          <a:p>
            <a:endParaRPr lang="tr-TR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Ortaçağda Türk ve İslam dünyasının elindeki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ekonomik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teknik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bilimsel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üstünlük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Avrupa’nın eline geçer.  </a:t>
            </a:r>
            <a:endParaRPr lang="tr-T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83</a:t>
            </a:fld>
            <a:endParaRPr lang="tr-TR"/>
          </a:p>
        </p:txBody>
      </p:sp>
      <p:pic>
        <p:nvPicPr>
          <p:cNvPr id="10242" name="Picture 2" descr="C:\Users\MacBook Pro\Desktop\sanayileş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2021518" cy="1481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cBook Pro\Desktop\sanayileş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1981200" cy="1485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57200" y="2133600"/>
            <a:ext cx="856234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Yeni insan ırkları , bitki ve hayvan türleri bulunur.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Toprak yerini ticarete bırakır.</a:t>
            </a:r>
          </a:p>
          <a:p>
            <a:pPr eaLnBrk="0" hangingPunct="0"/>
            <a:r>
              <a:rPr lang="tr-TR" sz="1200" dirty="0">
                <a:ea typeface="Calibri" pitchFamily="34" charset="0"/>
                <a:cs typeface="Times New Roman" pitchFamily="18" charset="0"/>
              </a:rPr>
              <a:t>  </a:t>
            </a:r>
          </a:p>
          <a:p>
            <a:pPr eaLnBrk="0" hangingPunct="0">
              <a:buFont typeface="Arial" charset="0"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Dini inançlar temelinden sarsılır. Hıristiyanlarda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ahret korkusu yerine , dünya nimetlerinden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yararlanma isteği artar.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4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12694" y="2209800"/>
            <a:ext cx="8458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 Derebeyleri ortadan kaldıran krallara karşı </a:t>
            </a:r>
          </a:p>
          <a:p>
            <a:r>
              <a:rPr lang="tr-TR" sz="3200" dirty="0">
                <a:ea typeface="Calibri" pitchFamily="34" charset="0"/>
                <a:cs typeface="Times New Roman" pitchFamily="18" charset="0"/>
              </a:rPr>
              <a:t>   Burjuvalar siyasi haklar Kazanma savaşı </a:t>
            </a:r>
          </a:p>
          <a:p>
            <a:r>
              <a:rPr lang="tr-TR" sz="3200" dirty="0">
                <a:ea typeface="Calibri" pitchFamily="34" charset="0"/>
                <a:cs typeface="Times New Roman" pitchFamily="18" charset="0"/>
              </a:rPr>
              <a:t>   vermeye başladı.</a:t>
            </a:r>
          </a:p>
          <a:p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  Keşfedilen ülkelerdeki yerlilere karşı </a:t>
            </a:r>
          </a:p>
          <a:p>
            <a:pPr eaLnBrk="0" hangingPunct="0">
              <a:buFont typeface="Arial" charset="0"/>
              <a:buNone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    soykırımları yapıldı.</a:t>
            </a:r>
          </a:p>
        </p:txBody>
      </p:sp>
    </p:spTree>
    <p:extLst>
      <p:ext uri="{BB962C8B-B14F-4D97-AF65-F5344CB8AC3E}">
        <p14:creationId xmlns:p14="http://schemas.microsoft.com/office/powerpoint/2010/main" val="22372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81000" y="19050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Binlerce yıllık</a:t>
            </a:r>
            <a:r>
              <a:rPr lang="tr-TR" sz="3200" dirty="0">
                <a:solidFill>
                  <a:schemeClr val="folHlin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İnka</a:t>
            </a:r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– </a:t>
            </a:r>
            <a:r>
              <a:rPr lang="tr-TR" sz="3200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Aztek</a:t>
            </a:r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– Maya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medeniyetleri ,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yok edildi.</a:t>
            </a:r>
            <a:endParaRPr lang="tr-TR" sz="3200" dirty="0"/>
          </a:p>
        </p:txBody>
      </p:sp>
      <p:pic>
        <p:nvPicPr>
          <p:cNvPr id="11266" name="Picture 2" descr="C:\Users\MacBook Pro\Desktop\inkala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667000" cy="2282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acBook Pro\Desktop\aztek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2996399" cy="2244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856325" y="2362200"/>
            <a:ext cx="7449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2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Keşiflerin Osmanlı Devletine Etkileri</a:t>
            </a:r>
          </a:p>
          <a:p>
            <a:endParaRPr lang="tr-TR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Keşifler sonucu dünya ticaret yollarının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Değişmesi  , Osmanlı ekonomisini olumsuz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yönde etkiledi.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4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85800" y="2514600"/>
            <a:ext cx="812914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Osmanlı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ihracatı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gümrük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gelirleri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azaldı.</a:t>
            </a:r>
          </a:p>
          <a:p>
            <a:pPr eaLnBrk="0" hangingPunct="0"/>
            <a:endParaRPr lang="tr-TR" sz="1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Osmanlı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parasının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değer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kaybetmesine yol açtı.</a:t>
            </a:r>
          </a:p>
          <a:p>
            <a:pPr eaLnBrk="0" hangingPunct="0"/>
            <a:r>
              <a:rPr lang="tr-TR" sz="1200" dirty="0">
                <a:ea typeface="Calibri" pitchFamily="34" charset="0"/>
                <a:cs typeface="Times New Roman" pitchFamily="18" charset="0"/>
              </a:rPr>
              <a:t> </a:t>
            </a:r>
            <a:endParaRPr lang="tr-TR" sz="12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Paranın değer kaybetmesi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fiyatların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artmasına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neden oldu.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5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90600" y="1736033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Bu devletin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yeni vergiler</a:t>
            </a:r>
            <a:r>
              <a:rPr lang="tr-TR" sz="3200" dirty="0">
                <a:cs typeface="Times New Roman" pitchFamily="18" charset="0"/>
              </a:rPr>
              <a:t> alması sonucunu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doğurdu.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Yeni vergilerde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ayaklanmalara</a:t>
            </a:r>
            <a:r>
              <a:rPr lang="tr-TR" sz="3200" dirty="0">
                <a:cs typeface="Times New Roman" pitchFamily="18" charset="0"/>
              </a:rPr>
              <a:t> ve baskılara   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neden oldu.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Osmanlı Devleti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askeri</a:t>
            </a:r>
            <a:r>
              <a:rPr lang="tr-TR" sz="3200" dirty="0"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cs typeface="Times New Roman" pitchFamily="18" charset="0"/>
              </a:rPr>
              <a:t>siyasi</a:t>
            </a:r>
            <a:r>
              <a:rPr lang="tr-TR" sz="3200" dirty="0">
                <a:cs typeface="Times New Roman" pitchFamily="18" charset="0"/>
              </a:rPr>
              <a:t> alanda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gerilemeye başladı.</a:t>
            </a:r>
          </a:p>
        </p:txBody>
      </p:sp>
    </p:spTree>
    <p:extLst>
      <p:ext uri="{BB962C8B-B14F-4D97-AF65-F5344CB8AC3E}">
        <p14:creationId xmlns:p14="http://schemas.microsoft.com/office/powerpoint/2010/main" val="38603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57200" y="18288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Daha sonra bu şehir krallarına</a:t>
            </a:r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Lugal</a:t>
            </a:r>
            <a:r>
              <a:rPr lang="tr-TR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denildi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ea typeface="Calibri" pitchFamily="34" charset="0"/>
                <a:cs typeface="Times New Roman" pitchFamily="18" charset="0"/>
              </a:rPr>
              <a:t>Zamanla şehir krallıkları bir araya gelerek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merkezi krallıklara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ve Askeri imparatorluklara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 dönüştü.</a:t>
            </a:r>
          </a:p>
        </p:txBody>
      </p:sp>
    </p:spTree>
    <p:extLst>
      <p:ext uri="{BB962C8B-B14F-4D97-AF65-F5344CB8AC3E}">
        <p14:creationId xmlns:p14="http://schemas.microsoft.com/office/powerpoint/2010/main" val="42862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416800" cy="25209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fromWordArt="1">
            <a:prstTxWarp prst="textWave1">
              <a:avLst/>
            </a:prstTxWarp>
          </a:bodyPr>
          <a:lstStyle/>
          <a:p>
            <a:pPr algn="ctr"/>
            <a:r>
              <a:rPr lang="tr-TR" sz="6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RÖNESANS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04800" y="1600200"/>
            <a:ext cx="848315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Rönesans; </a:t>
            </a:r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>
                <a:latin typeface="Times New Roman" pitchFamily="18" charset="0"/>
                <a:cs typeface="Calibri" pitchFamily="34" charset="0"/>
              </a:rPr>
              <a:t>15. Ve 16. Yüzyıllarda önce İtalya’da başlayan </a:t>
            </a:r>
          </a:p>
          <a:p>
            <a:r>
              <a:rPr lang="tr-TR" sz="3200" dirty="0">
                <a:latin typeface="Times New Roman" pitchFamily="18" charset="0"/>
                <a:cs typeface="Calibri" pitchFamily="34" charset="0"/>
              </a:rPr>
              <a:t>ve sonra diğer Avrupa ülkelerine yayılan </a:t>
            </a:r>
          </a:p>
          <a:p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Edebiyat , güzel sanatlar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ve </a:t>
            </a:r>
            <a:r>
              <a:rPr lang="tr-TR" sz="3200" u="sng" dirty="0">
                <a:solidFill>
                  <a:srgbClr val="3333FF"/>
                </a:solidFill>
                <a:latin typeface="Times New Roman" pitchFamily="18" charset="0"/>
                <a:cs typeface="Calibri" pitchFamily="34" charset="0"/>
              </a:rPr>
              <a:t>bilim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alanında </a:t>
            </a:r>
          </a:p>
          <a:p>
            <a:r>
              <a:rPr lang="tr-TR" sz="3200" dirty="0">
                <a:latin typeface="Times New Roman" pitchFamily="18" charset="0"/>
                <a:cs typeface="Calibri" pitchFamily="34" charset="0"/>
              </a:rPr>
              <a:t>görülen büyük bir yenilik ve gelişme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hareketidir. </a:t>
            </a:r>
          </a:p>
          <a:p>
            <a:endParaRPr lang="tr-TR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b="1" dirty="0">
                <a:solidFill>
                  <a:schemeClr val="hlink"/>
                </a:solidFill>
                <a:cs typeface="Times New Roman" pitchFamily="18" charset="0"/>
              </a:rPr>
              <a:t>                </a:t>
            </a:r>
            <a:r>
              <a:rPr lang="tr-TR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32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Yeniden</a:t>
            </a:r>
            <a:r>
              <a:rPr lang="tr-TR" sz="3200" b="1" u="sng" dirty="0">
                <a:solidFill>
                  <a:schemeClr val="hlink"/>
                </a:solidFill>
                <a:latin typeface="Times New Roman" pitchFamily="18" charset="0"/>
                <a:cs typeface="Calibri" pitchFamily="34" charset="0"/>
              </a:rPr>
              <a:t> doğuş’’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     anlamına gelir.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2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762000" y="1125537"/>
            <a:ext cx="7848600" cy="5122863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677724"/>
                <a:gd name="adj2" fmla="val 75811"/>
              </a:avLst>
            </a:prstTxWarp>
          </a:bodyPr>
          <a:lstStyle/>
          <a:p>
            <a:pPr algn="ctr"/>
            <a:r>
              <a:rPr lang="tr-TR" sz="5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RÖNESANSI </a:t>
            </a:r>
          </a:p>
          <a:p>
            <a:pPr algn="ctr"/>
            <a:r>
              <a:rPr lang="tr-TR" sz="5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HAZIRLAYAN </a:t>
            </a:r>
          </a:p>
          <a:p>
            <a:pPr algn="ctr"/>
            <a:r>
              <a:rPr lang="tr-TR" sz="54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NEDENLER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0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636104" y="1143000"/>
            <a:ext cx="80954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İlkçağ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Yunan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Roma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Uygarlıklarının </a:t>
            </a:r>
          </a:p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eserlerinin incelenmesi.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Matbaanın icadı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ile yeni buluş ve düşüncelerin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  kolayca yayılması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93</a:t>
            </a:fld>
            <a:endParaRPr lang="tr-TR"/>
          </a:p>
        </p:txBody>
      </p:sp>
      <p:pic>
        <p:nvPicPr>
          <p:cNvPr id="1026" name="Picture 2" descr="C:\Users\MacBook Pro\Desktop\matb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33949"/>
            <a:ext cx="1568842" cy="220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cBook Pro\Desktop\matba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08505"/>
            <a:ext cx="11430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cBook Pro\Desktop\jangutenbe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7" y="4338820"/>
            <a:ext cx="1427190" cy="1798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81000" y="992088"/>
            <a:ext cx="852008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Coğrafi keşiflerin sonunda Avrupa da sanattan ve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 edebiyattan zevk alan ve sanatçıyı koruyan bir </a:t>
            </a:r>
          </a:p>
          <a:p>
            <a:pPr eaLnBrk="0" hangingPunct="0"/>
            <a:r>
              <a:rPr lang="tr-TR" sz="3200" dirty="0">
                <a:cs typeface="Times New Roman" pitchFamily="18" charset="0"/>
              </a:rPr>
              <a:t>   sınıfın ortaya çıkması.</a:t>
            </a:r>
          </a:p>
          <a:p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Coğrafi keşiflerle yeni kültürlerin tanınması.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94</a:t>
            </a:fld>
            <a:endParaRPr lang="tr-TR"/>
          </a:p>
        </p:txBody>
      </p:sp>
      <p:pic>
        <p:nvPicPr>
          <p:cNvPr id="4" name="Picture 2" descr="C:\Users\MacBook Pro\Desktop\afrikakultu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1" y="3433457"/>
            <a:ext cx="2057400" cy="1364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cBook Pro\Desktop\hintkultu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61" y="3418734"/>
            <a:ext cx="1860515" cy="1393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cBook Pro\Desktop\uzakdogukultu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08" y="4992203"/>
            <a:ext cx="2117036" cy="1426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cBook Pro\Desktop\arapkultur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20671"/>
            <a:ext cx="1905000" cy="149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2192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İstanbul’u Türklerin alması üzerine </a:t>
            </a:r>
            <a:r>
              <a:rPr lang="tr-TR" sz="3200" dirty="0" err="1">
                <a:cs typeface="Times New Roman" pitchFamily="18" charset="0"/>
              </a:rPr>
              <a:t>Bizans’dan</a:t>
            </a:r>
            <a:r>
              <a:rPr lang="tr-TR" sz="3200" dirty="0">
                <a:cs typeface="Times New Roman" pitchFamily="18" charset="0"/>
              </a:rPr>
              <a:t> kaçan bilginlerin İtalya’ya gitmesi.</a:t>
            </a:r>
          </a:p>
          <a:p>
            <a:pPr eaLnBrk="0" hangingPunct="0"/>
            <a:endParaRPr lang="tr-TR" sz="1200" dirty="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dirty="0">
                <a:cs typeface="Times New Roman" pitchFamily="18" charset="0"/>
              </a:rPr>
              <a:t>Bu yüzyıllarda güzel sanatların olgunlaşması.</a:t>
            </a:r>
          </a:p>
        </p:txBody>
      </p:sp>
      <p:pic>
        <p:nvPicPr>
          <p:cNvPr id="2051" name="Picture 3" descr="C:\Users\MacBook Pro\Desktop\mikelan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91817"/>
            <a:ext cx="2352675" cy="194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cBook Pro\Desktop\leonardavin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91817"/>
            <a:ext cx="2675577" cy="194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990600"/>
            <a:ext cx="816101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Rönesans’ın Önce İtalya’da Başlamasının </a:t>
            </a:r>
          </a:p>
          <a:p>
            <a:r>
              <a:rPr lang="tr-TR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Nedenleri:</a:t>
            </a:r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12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Coğrafi olarak</a:t>
            </a:r>
            <a:r>
              <a:rPr lang="tr-TR" sz="3200" dirty="0">
                <a:latin typeface="Times New Roman" pitchFamily="18" charset="0"/>
                <a:cs typeface="Calibri" pitchFamily="34" charset="0"/>
              </a:rPr>
              <a:t>, Akdeniz’e uzanan bir yarımada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Calibri" pitchFamily="34" charset="0"/>
              </a:rPr>
              <a:t>   olması , yaşamaya elverişli ve Akdeniz </a:t>
            </a:r>
          </a:p>
          <a:p>
            <a:pPr eaLnBrk="0" hangingPunct="0"/>
            <a:r>
              <a:rPr lang="tr-TR" sz="3200" dirty="0">
                <a:latin typeface="Times New Roman" pitchFamily="18" charset="0"/>
                <a:cs typeface="Calibri" pitchFamily="34" charset="0"/>
              </a:rPr>
              <a:t>    uygarlıklarıyla ilişki içinde olması.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96</a:t>
            </a:fld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963044" cy="1671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219200" y="914400"/>
            <a:ext cx="68414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  <a:cs typeface="Calibri" pitchFamily="34" charset="0"/>
              </a:rPr>
              <a:t>Siyasi olarak</a:t>
            </a:r>
            <a:r>
              <a:rPr lang="tr-TR" sz="3200" dirty="0">
                <a:cs typeface="Calibri" pitchFamily="34" charset="0"/>
              </a:rPr>
              <a:t>,</a:t>
            </a:r>
            <a:r>
              <a:rPr lang="tr-TR" sz="3200" dirty="0">
                <a:cs typeface="Times New Roman" pitchFamily="18" charset="0"/>
              </a:rPr>
              <a:t> </a:t>
            </a:r>
            <a:r>
              <a:rPr lang="tr-TR" sz="3200" dirty="0">
                <a:cs typeface="Calibri" pitchFamily="34" charset="0"/>
              </a:rPr>
              <a:t>İtalya’da merkezi bir krallığın olmamasının özgür bir ortamın oluşmasına neden olması.</a:t>
            </a:r>
          </a:p>
          <a:p>
            <a:pPr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</a:rPr>
              <a:t>Tarihi olarak</a:t>
            </a:r>
            <a:r>
              <a:rPr lang="tr-TR" sz="3200" u="sng" dirty="0"/>
              <a:t>,</a:t>
            </a:r>
            <a:r>
              <a:rPr lang="tr-TR" sz="3200" dirty="0"/>
              <a:t> Eski Roma Uygarlığının mirasçısı olması</a:t>
            </a:r>
          </a:p>
          <a:p>
            <a:pPr eaLnBrk="0" hangingPunct="0">
              <a:buFontTx/>
              <a:buChar char="•"/>
            </a:pPr>
            <a:endParaRPr lang="tr-TR" sz="3200" u="sng" dirty="0">
              <a:cs typeface="Calibri" pitchFamily="34" charset="0"/>
            </a:endParaRPr>
          </a:p>
        </p:txBody>
      </p:sp>
      <p:pic>
        <p:nvPicPr>
          <p:cNvPr id="5122" name="Picture 2" descr="C:\Users\MacBook Pro\Desktop\ro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54" y="4235029"/>
            <a:ext cx="2879946" cy="2157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cBook Pro\Desktop\r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4384"/>
            <a:ext cx="2895600" cy="212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805494" y="1676400"/>
            <a:ext cx="78678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  <a:cs typeface="Times New Roman" pitchFamily="18" charset="0"/>
              </a:rPr>
              <a:t>Ekonomik olarak</a:t>
            </a:r>
            <a:r>
              <a:rPr lang="tr-TR" sz="3200" dirty="0">
                <a:cs typeface="Times New Roman" pitchFamily="18" charset="0"/>
              </a:rPr>
              <a:t>, Venedik ve Ceneviz gibi </a:t>
            </a:r>
          </a:p>
          <a:p>
            <a:r>
              <a:rPr lang="tr-TR" sz="3200" dirty="0">
                <a:cs typeface="Times New Roman" pitchFamily="18" charset="0"/>
              </a:rPr>
              <a:t>  İtalyan şehir devletlerinin zengin olmaları ve </a:t>
            </a:r>
          </a:p>
          <a:p>
            <a:r>
              <a:rPr lang="tr-TR" sz="3200" dirty="0">
                <a:cs typeface="Times New Roman" pitchFamily="18" charset="0"/>
              </a:rPr>
              <a:t>  sanatçıları korumaları.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98</a:t>
            </a:fld>
            <a:endParaRPr lang="tr-TR"/>
          </a:p>
        </p:txBody>
      </p:sp>
      <p:pic>
        <p:nvPicPr>
          <p:cNvPr id="6146" name="Picture 2" descr="C:\Users\MacBook Pro\Desktop\cenev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45125"/>
            <a:ext cx="1600201" cy="20794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cBook Pro\Desktop\vened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834114" cy="1885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09600" y="1066800"/>
            <a:ext cx="792003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  <a:latin typeface="Times New Roman" pitchFamily="18" charset="0"/>
              </a:rPr>
              <a:t>Dini olarak</a:t>
            </a:r>
            <a:r>
              <a:rPr lang="tr-TR" sz="3200" dirty="0">
                <a:latin typeface="Times New Roman" pitchFamily="18" charset="0"/>
              </a:rPr>
              <a:t>, Roma’nın Katolik mezhebinin </a:t>
            </a:r>
          </a:p>
          <a:p>
            <a:r>
              <a:rPr lang="tr-TR" sz="3200" dirty="0">
                <a:latin typeface="Times New Roman" pitchFamily="18" charset="0"/>
              </a:rPr>
              <a:t>  merkezi olması ve Papanın burada yaşaması.</a:t>
            </a:r>
          </a:p>
          <a:p>
            <a:endParaRPr lang="tr-TR" sz="12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tr-TR" sz="3200" u="sng" dirty="0">
                <a:solidFill>
                  <a:srgbClr val="FF0000"/>
                </a:solidFill>
                <a:latin typeface="Times New Roman" pitchFamily="18" charset="0"/>
              </a:rPr>
              <a:t>İstanbul’u Türklerin almasıyla</a:t>
            </a:r>
            <a:r>
              <a:rPr lang="tr-TR" sz="3200" dirty="0">
                <a:latin typeface="Times New Roman" pitchFamily="18" charset="0"/>
              </a:rPr>
              <a:t> İtalya’ya giden </a:t>
            </a:r>
          </a:p>
          <a:p>
            <a:r>
              <a:rPr lang="tr-TR" sz="3200" dirty="0">
                <a:latin typeface="Times New Roman" pitchFamily="18" charset="0"/>
              </a:rPr>
              <a:t>  Sanat ve Bilim adamlarının Eski Yunan ve       </a:t>
            </a:r>
          </a:p>
          <a:p>
            <a:r>
              <a:rPr lang="tr-TR" sz="3200" dirty="0">
                <a:latin typeface="Times New Roman" pitchFamily="18" charset="0"/>
              </a:rPr>
              <a:t>  Roma eserlerini İtalyancaya çevirip ders     </a:t>
            </a:r>
          </a:p>
          <a:p>
            <a:r>
              <a:rPr lang="tr-TR" sz="3200" dirty="0">
                <a:latin typeface="Times New Roman" pitchFamily="18" charset="0"/>
              </a:rPr>
              <a:t>  olarak okutmaları.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99</a:t>
            </a:fld>
            <a:endParaRPr lang="tr-TR"/>
          </a:p>
        </p:txBody>
      </p:sp>
      <p:pic>
        <p:nvPicPr>
          <p:cNvPr id="1026" name="Picture 2" descr="C:\Users\MacBook Pro\Desktop\vatik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024153" cy="2005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zinti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2378</TotalTime>
  <Words>3655</Words>
  <Application>Microsoft Office PowerPoint</Application>
  <PresentationFormat>Ekran Gösterisi (4:3)</PresentationFormat>
  <Paragraphs>1049</Paragraphs>
  <Slides>170</Slides>
  <Notes>129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170</vt:i4>
      </vt:variant>
    </vt:vector>
  </HeadingPairs>
  <TitlesOfParts>
    <vt:vector size="172" baseType="lpstr">
      <vt:lpstr>Gezinti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ezgi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ezgi</dc:creator>
  <cp:lastModifiedBy>DREAM</cp:lastModifiedBy>
  <cp:revision>305</cp:revision>
  <dcterms:created xsi:type="dcterms:W3CDTF">2008-09-18T16:58:56Z</dcterms:created>
  <dcterms:modified xsi:type="dcterms:W3CDTF">2020-11-22T19:22:14Z</dcterms:modified>
</cp:coreProperties>
</file>